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8" r:id="rId1"/>
  </p:sldMasterIdLst>
  <p:notesMasterIdLst>
    <p:notesMasterId r:id="rId70"/>
  </p:notesMasterIdLst>
  <p:handoutMasterIdLst>
    <p:handoutMasterId r:id="rId71"/>
  </p:handoutMasterIdLst>
  <p:sldIdLst>
    <p:sldId id="939" r:id="rId2"/>
    <p:sldId id="951" r:id="rId3"/>
    <p:sldId id="777" r:id="rId4"/>
    <p:sldId id="975" r:id="rId5"/>
    <p:sldId id="809" r:id="rId6"/>
    <p:sldId id="949" r:id="rId7"/>
    <p:sldId id="816" r:id="rId8"/>
    <p:sldId id="822" r:id="rId9"/>
    <p:sldId id="823" r:id="rId10"/>
    <p:sldId id="829" r:id="rId11"/>
    <p:sldId id="830" r:id="rId12"/>
    <p:sldId id="966" r:id="rId13"/>
    <p:sldId id="832" r:id="rId14"/>
    <p:sldId id="833" r:id="rId15"/>
    <p:sldId id="841" r:id="rId16"/>
    <p:sldId id="840" r:id="rId17"/>
    <p:sldId id="838" r:id="rId18"/>
    <p:sldId id="842" r:id="rId19"/>
    <p:sldId id="843" r:id="rId20"/>
    <p:sldId id="848" r:id="rId21"/>
    <p:sldId id="968" r:id="rId22"/>
    <p:sldId id="942" r:id="rId23"/>
    <p:sldId id="943" r:id="rId24"/>
    <p:sldId id="854" r:id="rId25"/>
    <p:sldId id="856" r:id="rId26"/>
    <p:sldId id="967" r:id="rId27"/>
    <p:sldId id="857" r:id="rId28"/>
    <p:sldId id="858" r:id="rId29"/>
    <p:sldId id="859" r:id="rId30"/>
    <p:sldId id="860" r:id="rId31"/>
    <p:sldId id="894" r:id="rId32"/>
    <p:sldId id="861" r:id="rId33"/>
    <p:sldId id="896" r:id="rId34"/>
    <p:sldId id="948" r:id="rId35"/>
    <p:sldId id="944" r:id="rId36"/>
    <p:sldId id="946" r:id="rId37"/>
    <p:sldId id="947" r:id="rId38"/>
    <p:sldId id="906" r:id="rId39"/>
    <p:sldId id="976" r:id="rId40"/>
    <p:sldId id="907" r:id="rId41"/>
    <p:sldId id="850" r:id="rId42"/>
    <p:sldId id="893" r:id="rId43"/>
    <p:sldId id="914" r:id="rId44"/>
    <p:sldId id="925" r:id="rId45"/>
    <p:sldId id="935" r:id="rId46"/>
    <p:sldId id="918" r:id="rId47"/>
    <p:sldId id="926" r:id="rId48"/>
    <p:sldId id="928" r:id="rId49"/>
    <p:sldId id="919" r:id="rId50"/>
    <p:sldId id="920" r:id="rId51"/>
    <p:sldId id="974" r:id="rId52"/>
    <p:sldId id="922" r:id="rId53"/>
    <p:sldId id="938" r:id="rId54"/>
    <p:sldId id="873" r:id="rId55"/>
    <p:sldId id="872" r:id="rId56"/>
    <p:sldId id="871" r:id="rId57"/>
    <p:sldId id="870" r:id="rId58"/>
    <p:sldId id="869" r:id="rId59"/>
    <p:sldId id="929" r:id="rId60"/>
    <p:sldId id="866" r:id="rId61"/>
    <p:sldId id="865" r:id="rId62"/>
    <p:sldId id="977" r:id="rId63"/>
    <p:sldId id="978" r:id="rId64"/>
    <p:sldId id="970" r:id="rId65"/>
    <p:sldId id="971" r:id="rId66"/>
    <p:sldId id="972" r:id="rId67"/>
    <p:sldId id="973" r:id="rId68"/>
    <p:sldId id="805" r:id="rId69"/>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9D9"/>
    <a:srgbClr val="00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59810" autoAdjust="0"/>
  </p:normalViewPr>
  <p:slideViewPr>
    <p:cSldViewPr>
      <p:cViewPr varScale="1">
        <p:scale>
          <a:sx n="44" d="100"/>
          <a:sy n="44" d="100"/>
        </p:scale>
        <p:origin x="876" y="60"/>
      </p:cViewPr>
      <p:guideLst>
        <p:guide orient="horz" pos="2160"/>
        <p:guide pos="2880"/>
      </p:guideLst>
    </p:cSldViewPr>
  </p:slideViewPr>
  <p:outlineViewPr>
    <p:cViewPr>
      <p:scale>
        <a:sx n="33" d="100"/>
        <a:sy n="33" d="100"/>
      </p:scale>
      <p:origin x="48" y="64044"/>
    </p:cViewPr>
  </p:outlineViewPr>
  <p:notesTextViewPr>
    <p:cViewPr>
      <p:scale>
        <a:sx n="3" d="2"/>
        <a:sy n="3" d="2"/>
      </p:scale>
      <p:origin x="0" y="0"/>
    </p:cViewPr>
  </p:notesTextViewPr>
  <p:sorterViewPr>
    <p:cViewPr>
      <p:scale>
        <a:sx n="90" d="100"/>
        <a:sy n="90" d="100"/>
      </p:scale>
      <p:origin x="0" y="0"/>
    </p:cViewPr>
  </p:sorterViewPr>
  <p:notesViewPr>
    <p:cSldViewPr>
      <p:cViewPr>
        <p:scale>
          <a:sx n="80" d="100"/>
          <a:sy n="80" d="100"/>
        </p:scale>
        <p:origin x="-2846" y="-5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D5C98-DE92-4589-99CE-80E2A9DFC51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3C47AC7F-D15B-4B3D-A8B5-13E069B9B015}">
      <dgm:prSet custT="1"/>
      <dgm:spPr>
        <a:solidFill>
          <a:schemeClr val="tx2">
            <a:lumMod val="40000"/>
            <a:lumOff val="60000"/>
          </a:schemeClr>
        </a:solidFill>
      </dgm:spPr>
      <dgm:t>
        <a:bodyPr/>
        <a:lstStyle/>
        <a:p>
          <a:pPr algn="ctr" rtl="0"/>
          <a:r>
            <a:rPr lang="tr-TR" sz="1800" b="1" dirty="0" smtClean="0">
              <a:solidFill>
                <a:schemeClr val="tx1"/>
              </a:solidFill>
              <a:latin typeface="Times New Roman" panose="02020603050405020304" pitchFamily="18" charset="0"/>
              <a:cs typeface="Times New Roman" panose="02020603050405020304" pitchFamily="18" charset="0"/>
            </a:rPr>
            <a:t>İDARİ ŞARTNAME</a:t>
          </a:r>
          <a:endParaRPr lang="tr-TR" sz="1600" dirty="0"/>
        </a:p>
      </dgm:t>
    </dgm:pt>
    <dgm:pt modelId="{468A2EE4-6CC2-4C86-B8C9-E655F942A6B1}" type="parTrans" cxnId="{F4888D74-63D1-43AA-88F8-31AD8DB036B1}">
      <dgm:prSet/>
      <dgm:spPr/>
      <dgm:t>
        <a:bodyPr/>
        <a:lstStyle/>
        <a:p>
          <a:endParaRPr lang="tr-TR"/>
        </a:p>
      </dgm:t>
    </dgm:pt>
    <dgm:pt modelId="{3D2ECACF-84D3-4862-B9C0-318B963B12FA}" type="sibTrans" cxnId="{F4888D74-63D1-43AA-88F8-31AD8DB036B1}">
      <dgm:prSet/>
      <dgm:spPr/>
      <dgm:t>
        <a:bodyPr/>
        <a:lstStyle/>
        <a:p>
          <a:endParaRPr lang="tr-TR"/>
        </a:p>
      </dgm:t>
    </dgm:pt>
    <dgm:pt modelId="{8E85ED88-52DD-4BD9-9F08-0D2AD0206FC2}">
      <dgm:prSet custT="1"/>
      <dgm:spPr>
        <a:solidFill>
          <a:schemeClr val="tx2">
            <a:lumMod val="40000"/>
            <a:lumOff val="60000"/>
          </a:schemeClr>
        </a:solidFill>
      </dgm:spPr>
      <dgm:t>
        <a:bodyPr/>
        <a:lstStyle/>
        <a:p>
          <a:pPr rtl="0"/>
          <a:r>
            <a:rPr lang="tr-TR" sz="1800" b="1" dirty="0" smtClean="0">
              <a:solidFill>
                <a:schemeClr val="tx1"/>
              </a:solidFill>
              <a:latin typeface="Times New Roman" panose="02020603050405020304" pitchFamily="18" charset="0"/>
              <a:cs typeface="Times New Roman" panose="02020603050405020304" pitchFamily="18" charset="0"/>
            </a:rPr>
            <a:t>SÖZLEŞME TASARISI, </a:t>
          </a:r>
          <a:endParaRPr lang="tr-TR" sz="1800" b="1" dirty="0">
            <a:solidFill>
              <a:schemeClr val="tx1"/>
            </a:solidFill>
            <a:latin typeface="Times New Roman" panose="02020603050405020304" pitchFamily="18" charset="0"/>
            <a:cs typeface="Times New Roman" panose="02020603050405020304" pitchFamily="18" charset="0"/>
          </a:endParaRPr>
        </a:p>
      </dgm:t>
    </dgm:pt>
    <dgm:pt modelId="{0EF8BDD9-C83F-40BE-8D2B-93061F6E0CF8}" type="parTrans" cxnId="{FEF3BE1E-A0BB-481B-B018-E2BF8837A693}">
      <dgm:prSet/>
      <dgm:spPr/>
      <dgm:t>
        <a:bodyPr/>
        <a:lstStyle/>
        <a:p>
          <a:endParaRPr lang="tr-TR"/>
        </a:p>
      </dgm:t>
    </dgm:pt>
    <dgm:pt modelId="{F26E103E-D614-4810-8ABD-CA528EF4D388}" type="sibTrans" cxnId="{FEF3BE1E-A0BB-481B-B018-E2BF8837A693}">
      <dgm:prSet/>
      <dgm:spPr/>
      <dgm:t>
        <a:bodyPr/>
        <a:lstStyle/>
        <a:p>
          <a:endParaRPr lang="tr-TR"/>
        </a:p>
      </dgm:t>
    </dgm:pt>
    <dgm:pt modelId="{E8160B44-A476-4D06-B1D0-AA0FAD968A4C}">
      <dgm:prSet custT="1"/>
      <dgm:spPr>
        <a:solidFill>
          <a:schemeClr val="tx2">
            <a:lumMod val="40000"/>
            <a:lumOff val="60000"/>
          </a:schemeClr>
        </a:solidFill>
      </dgm:spPr>
      <dgm:t>
        <a:bodyPr/>
        <a:lstStyle/>
        <a:p>
          <a:pPr rtl="0"/>
          <a:r>
            <a:rPr lang="tr-TR" sz="1800" b="1" dirty="0" smtClean="0">
              <a:solidFill>
                <a:schemeClr val="tx1"/>
              </a:solidFill>
              <a:latin typeface="Times New Roman" panose="02020603050405020304" pitchFamily="18" charset="0"/>
              <a:cs typeface="Times New Roman" panose="02020603050405020304" pitchFamily="18" charset="0"/>
            </a:rPr>
            <a:t>TEKNİK ŞARTNAME</a:t>
          </a:r>
          <a:endParaRPr lang="tr-TR" sz="1800" b="1" dirty="0">
            <a:solidFill>
              <a:schemeClr val="tx1"/>
            </a:solidFill>
            <a:latin typeface="Times New Roman" panose="02020603050405020304" pitchFamily="18" charset="0"/>
            <a:cs typeface="Times New Roman" panose="02020603050405020304" pitchFamily="18" charset="0"/>
          </a:endParaRPr>
        </a:p>
      </dgm:t>
    </dgm:pt>
    <dgm:pt modelId="{D31AC4EA-910D-48FD-8728-74EF627AB67E}" type="parTrans" cxnId="{F888F20A-9135-4642-A27D-31EC2BC26D10}">
      <dgm:prSet/>
      <dgm:spPr/>
      <dgm:t>
        <a:bodyPr/>
        <a:lstStyle/>
        <a:p>
          <a:endParaRPr lang="tr-TR"/>
        </a:p>
      </dgm:t>
    </dgm:pt>
    <dgm:pt modelId="{B69DA288-00CC-419B-9856-9BCB02F5DCCD}" type="sibTrans" cxnId="{F888F20A-9135-4642-A27D-31EC2BC26D10}">
      <dgm:prSet/>
      <dgm:spPr/>
      <dgm:t>
        <a:bodyPr/>
        <a:lstStyle/>
        <a:p>
          <a:endParaRPr lang="tr-TR"/>
        </a:p>
      </dgm:t>
    </dgm:pt>
    <dgm:pt modelId="{56FAF5B2-A172-446C-8ED4-3F0B84B0865B}">
      <dgm:prSet custT="1"/>
      <dgm:spPr>
        <a:solidFill>
          <a:schemeClr val="tx2">
            <a:lumMod val="40000"/>
            <a:lumOff val="60000"/>
          </a:schemeClr>
        </a:solidFill>
      </dgm:spPr>
      <dgm:t>
        <a:bodyPr/>
        <a:lstStyle/>
        <a:p>
          <a:pPr rtl="0"/>
          <a:r>
            <a:rPr lang="tr-TR" sz="1800" b="1" dirty="0" smtClean="0">
              <a:solidFill>
                <a:schemeClr val="tx1"/>
              </a:solidFill>
              <a:latin typeface="Times New Roman" panose="02020603050405020304" pitchFamily="18" charset="0"/>
              <a:cs typeface="Times New Roman" panose="02020603050405020304" pitchFamily="18" charset="0"/>
            </a:rPr>
            <a:t>BAZI STANDART FORMLAR,</a:t>
          </a:r>
          <a:endParaRPr lang="tr-TR" sz="1800" b="1" dirty="0">
            <a:solidFill>
              <a:schemeClr val="tx1"/>
            </a:solidFill>
            <a:latin typeface="Times New Roman" panose="02020603050405020304" pitchFamily="18" charset="0"/>
            <a:cs typeface="Times New Roman" panose="02020603050405020304" pitchFamily="18" charset="0"/>
          </a:endParaRPr>
        </a:p>
      </dgm:t>
    </dgm:pt>
    <dgm:pt modelId="{68A5459F-C656-4C6D-B221-D8F69C60C2E8}" type="parTrans" cxnId="{AE666EC7-A367-4171-B4D4-2A89C85840E8}">
      <dgm:prSet/>
      <dgm:spPr/>
      <dgm:t>
        <a:bodyPr/>
        <a:lstStyle/>
        <a:p>
          <a:endParaRPr lang="tr-TR"/>
        </a:p>
      </dgm:t>
    </dgm:pt>
    <dgm:pt modelId="{E0943700-1531-4A6D-BD2D-437357DEA133}" type="sibTrans" cxnId="{AE666EC7-A367-4171-B4D4-2A89C85840E8}">
      <dgm:prSet/>
      <dgm:spPr/>
      <dgm:t>
        <a:bodyPr/>
        <a:lstStyle/>
        <a:p>
          <a:endParaRPr lang="tr-TR"/>
        </a:p>
      </dgm:t>
    </dgm:pt>
    <dgm:pt modelId="{C3BA64EC-B412-4D4A-BDBF-CC6E1BF7CB1A}">
      <dgm:prSet custT="1"/>
      <dgm:spPr>
        <a:solidFill>
          <a:schemeClr val="tx2">
            <a:lumMod val="40000"/>
            <a:lumOff val="60000"/>
          </a:schemeClr>
        </a:solidFill>
      </dgm:spPr>
      <dgm:t>
        <a:bodyPr/>
        <a:lstStyle/>
        <a:p>
          <a:pPr rtl="0"/>
          <a:r>
            <a:rPr lang="tr-TR" sz="1800" b="1" dirty="0" smtClean="0">
              <a:solidFill>
                <a:schemeClr val="tx1"/>
              </a:solidFill>
              <a:latin typeface="Times New Roman" panose="02020603050405020304" pitchFamily="18" charset="0"/>
              <a:cs typeface="Times New Roman" panose="02020603050405020304" pitchFamily="18" charset="0"/>
            </a:rPr>
            <a:t>GEREKLİ DİĞER BELGE VE BİLGİLER </a:t>
          </a:r>
          <a:endParaRPr lang="tr-TR" sz="1800" b="1" dirty="0">
            <a:solidFill>
              <a:schemeClr val="tx1"/>
            </a:solidFill>
            <a:latin typeface="Times New Roman" panose="02020603050405020304" pitchFamily="18" charset="0"/>
            <a:cs typeface="Times New Roman" panose="02020603050405020304" pitchFamily="18" charset="0"/>
          </a:endParaRPr>
        </a:p>
      </dgm:t>
    </dgm:pt>
    <dgm:pt modelId="{D99123A8-0B19-4D0E-986D-F5BD1756BDE6}" type="parTrans" cxnId="{BD4830AC-B063-4FEC-B773-5B8B390C3464}">
      <dgm:prSet/>
      <dgm:spPr/>
      <dgm:t>
        <a:bodyPr/>
        <a:lstStyle/>
        <a:p>
          <a:endParaRPr lang="tr-TR"/>
        </a:p>
      </dgm:t>
    </dgm:pt>
    <dgm:pt modelId="{22840407-90E2-44EF-B904-922BE0E7A786}" type="sibTrans" cxnId="{BD4830AC-B063-4FEC-B773-5B8B390C3464}">
      <dgm:prSet/>
      <dgm:spPr/>
      <dgm:t>
        <a:bodyPr/>
        <a:lstStyle/>
        <a:p>
          <a:endParaRPr lang="tr-TR"/>
        </a:p>
      </dgm:t>
    </dgm:pt>
    <dgm:pt modelId="{47253804-0FDE-43EC-A430-335ADCF48C70}" type="pres">
      <dgm:prSet presAssocID="{D0FD5C98-DE92-4589-99CE-80E2A9DFC518}" presName="cycle" presStyleCnt="0">
        <dgm:presLayoutVars>
          <dgm:dir/>
          <dgm:resizeHandles val="exact"/>
        </dgm:presLayoutVars>
      </dgm:prSet>
      <dgm:spPr/>
      <dgm:t>
        <a:bodyPr/>
        <a:lstStyle/>
        <a:p>
          <a:endParaRPr lang="tr-TR"/>
        </a:p>
      </dgm:t>
    </dgm:pt>
    <dgm:pt modelId="{981878C2-A05D-45DD-894F-CF0E71DFB684}" type="pres">
      <dgm:prSet presAssocID="{3C47AC7F-D15B-4B3D-A8B5-13E069B9B015}" presName="node" presStyleLbl="node1" presStyleIdx="0" presStyleCnt="5" custScaleX="182451">
        <dgm:presLayoutVars>
          <dgm:bulletEnabled val="1"/>
        </dgm:presLayoutVars>
      </dgm:prSet>
      <dgm:spPr/>
      <dgm:t>
        <a:bodyPr/>
        <a:lstStyle/>
        <a:p>
          <a:endParaRPr lang="tr-TR"/>
        </a:p>
      </dgm:t>
    </dgm:pt>
    <dgm:pt modelId="{DFC3CF61-F0C3-4AB4-BD4F-1089497EFBDC}" type="pres">
      <dgm:prSet presAssocID="{3D2ECACF-84D3-4862-B9C0-318B963B12FA}" presName="sibTrans" presStyleLbl="sibTrans2D1" presStyleIdx="0" presStyleCnt="5"/>
      <dgm:spPr/>
      <dgm:t>
        <a:bodyPr/>
        <a:lstStyle/>
        <a:p>
          <a:endParaRPr lang="tr-TR"/>
        </a:p>
      </dgm:t>
    </dgm:pt>
    <dgm:pt modelId="{B8EAB82F-16A1-4364-92D3-2F8E49A6F6C7}" type="pres">
      <dgm:prSet presAssocID="{3D2ECACF-84D3-4862-B9C0-318B963B12FA}" presName="connectorText" presStyleLbl="sibTrans2D1" presStyleIdx="0" presStyleCnt="5"/>
      <dgm:spPr/>
      <dgm:t>
        <a:bodyPr/>
        <a:lstStyle/>
        <a:p>
          <a:endParaRPr lang="tr-TR"/>
        </a:p>
      </dgm:t>
    </dgm:pt>
    <dgm:pt modelId="{D2B7CDBB-A32F-4F2D-B95E-1908EAFAF8F7}" type="pres">
      <dgm:prSet presAssocID="{8E85ED88-52DD-4BD9-9F08-0D2AD0206FC2}" presName="node" presStyleLbl="node1" presStyleIdx="1" presStyleCnt="5" custScaleX="146652">
        <dgm:presLayoutVars>
          <dgm:bulletEnabled val="1"/>
        </dgm:presLayoutVars>
      </dgm:prSet>
      <dgm:spPr/>
      <dgm:t>
        <a:bodyPr/>
        <a:lstStyle/>
        <a:p>
          <a:endParaRPr lang="tr-TR"/>
        </a:p>
      </dgm:t>
    </dgm:pt>
    <dgm:pt modelId="{AE09D20A-93DC-47DE-806A-7C90B172218A}" type="pres">
      <dgm:prSet presAssocID="{F26E103E-D614-4810-8ABD-CA528EF4D388}" presName="sibTrans" presStyleLbl="sibTrans2D1" presStyleIdx="1" presStyleCnt="5"/>
      <dgm:spPr/>
      <dgm:t>
        <a:bodyPr/>
        <a:lstStyle/>
        <a:p>
          <a:endParaRPr lang="tr-TR"/>
        </a:p>
      </dgm:t>
    </dgm:pt>
    <dgm:pt modelId="{6E59E368-7DB9-4C30-8F33-1F999BEA5136}" type="pres">
      <dgm:prSet presAssocID="{F26E103E-D614-4810-8ABD-CA528EF4D388}" presName="connectorText" presStyleLbl="sibTrans2D1" presStyleIdx="1" presStyleCnt="5"/>
      <dgm:spPr/>
      <dgm:t>
        <a:bodyPr/>
        <a:lstStyle/>
        <a:p>
          <a:endParaRPr lang="tr-TR"/>
        </a:p>
      </dgm:t>
    </dgm:pt>
    <dgm:pt modelId="{206F0E59-A715-4454-9E4F-5FA11529B8D0}" type="pres">
      <dgm:prSet presAssocID="{E8160B44-A476-4D06-B1D0-AA0FAD968A4C}" presName="node" presStyleLbl="node1" presStyleIdx="2" presStyleCnt="5" custScaleX="153776">
        <dgm:presLayoutVars>
          <dgm:bulletEnabled val="1"/>
        </dgm:presLayoutVars>
      </dgm:prSet>
      <dgm:spPr/>
      <dgm:t>
        <a:bodyPr/>
        <a:lstStyle/>
        <a:p>
          <a:endParaRPr lang="tr-TR"/>
        </a:p>
      </dgm:t>
    </dgm:pt>
    <dgm:pt modelId="{DEF9D69A-5A39-4CA8-8103-36F8A279453F}" type="pres">
      <dgm:prSet presAssocID="{B69DA288-00CC-419B-9856-9BCB02F5DCCD}" presName="sibTrans" presStyleLbl="sibTrans2D1" presStyleIdx="2" presStyleCnt="5"/>
      <dgm:spPr/>
      <dgm:t>
        <a:bodyPr/>
        <a:lstStyle/>
        <a:p>
          <a:endParaRPr lang="tr-TR"/>
        </a:p>
      </dgm:t>
    </dgm:pt>
    <dgm:pt modelId="{D9ED028B-9744-4165-9D40-82C449E08A7D}" type="pres">
      <dgm:prSet presAssocID="{B69DA288-00CC-419B-9856-9BCB02F5DCCD}" presName="connectorText" presStyleLbl="sibTrans2D1" presStyleIdx="2" presStyleCnt="5"/>
      <dgm:spPr/>
      <dgm:t>
        <a:bodyPr/>
        <a:lstStyle/>
        <a:p>
          <a:endParaRPr lang="tr-TR"/>
        </a:p>
      </dgm:t>
    </dgm:pt>
    <dgm:pt modelId="{D97D07BB-F88C-4982-8834-7A4B70040BBF}" type="pres">
      <dgm:prSet presAssocID="{56FAF5B2-A172-446C-8ED4-3F0B84B0865B}" presName="node" presStyleLbl="node1" presStyleIdx="3" presStyleCnt="5" custScaleX="143310" custScaleY="94051">
        <dgm:presLayoutVars>
          <dgm:bulletEnabled val="1"/>
        </dgm:presLayoutVars>
      </dgm:prSet>
      <dgm:spPr/>
      <dgm:t>
        <a:bodyPr/>
        <a:lstStyle/>
        <a:p>
          <a:endParaRPr lang="tr-TR"/>
        </a:p>
      </dgm:t>
    </dgm:pt>
    <dgm:pt modelId="{79D8CC6F-C5DC-4FCD-98E1-744B4C69536D}" type="pres">
      <dgm:prSet presAssocID="{E0943700-1531-4A6D-BD2D-437357DEA133}" presName="sibTrans" presStyleLbl="sibTrans2D1" presStyleIdx="3" presStyleCnt="5"/>
      <dgm:spPr/>
      <dgm:t>
        <a:bodyPr/>
        <a:lstStyle/>
        <a:p>
          <a:endParaRPr lang="tr-TR"/>
        </a:p>
      </dgm:t>
    </dgm:pt>
    <dgm:pt modelId="{84676C5C-20B6-4EAF-88C9-50D13F3F6F66}" type="pres">
      <dgm:prSet presAssocID="{E0943700-1531-4A6D-BD2D-437357DEA133}" presName="connectorText" presStyleLbl="sibTrans2D1" presStyleIdx="3" presStyleCnt="5"/>
      <dgm:spPr/>
      <dgm:t>
        <a:bodyPr/>
        <a:lstStyle/>
        <a:p>
          <a:endParaRPr lang="tr-TR"/>
        </a:p>
      </dgm:t>
    </dgm:pt>
    <dgm:pt modelId="{8F274EF8-FA40-4A0D-940B-124CC69D18C1}" type="pres">
      <dgm:prSet presAssocID="{C3BA64EC-B412-4D4A-BDBF-CC6E1BF7CB1A}" presName="node" presStyleLbl="node1" presStyleIdx="4" presStyleCnt="5" custScaleX="183245">
        <dgm:presLayoutVars>
          <dgm:bulletEnabled val="1"/>
        </dgm:presLayoutVars>
      </dgm:prSet>
      <dgm:spPr/>
      <dgm:t>
        <a:bodyPr/>
        <a:lstStyle/>
        <a:p>
          <a:endParaRPr lang="tr-TR"/>
        </a:p>
      </dgm:t>
    </dgm:pt>
    <dgm:pt modelId="{46A12430-685A-447C-9329-7C785141EB4F}" type="pres">
      <dgm:prSet presAssocID="{22840407-90E2-44EF-B904-922BE0E7A786}" presName="sibTrans" presStyleLbl="sibTrans2D1" presStyleIdx="4" presStyleCnt="5"/>
      <dgm:spPr/>
      <dgm:t>
        <a:bodyPr/>
        <a:lstStyle/>
        <a:p>
          <a:endParaRPr lang="tr-TR"/>
        </a:p>
      </dgm:t>
    </dgm:pt>
    <dgm:pt modelId="{336E5EBF-D7BC-4382-898F-849B77D90019}" type="pres">
      <dgm:prSet presAssocID="{22840407-90E2-44EF-B904-922BE0E7A786}" presName="connectorText" presStyleLbl="sibTrans2D1" presStyleIdx="4" presStyleCnt="5"/>
      <dgm:spPr/>
      <dgm:t>
        <a:bodyPr/>
        <a:lstStyle/>
        <a:p>
          <a:endParaRPr lang="tr-TR"/>
        </a:p>
      </dgm:t>
    </dgm:pt>
  </dgm:ptLst>
  <dgm:cxnLst>
    <dgm:cxn modelId="{1AEB4C6E-4C3E-4F8F-9BB4-6992993E40BF}" type="presOf" srcId="{B69DA288-00CC-419B-9856-9BCB02F5DCCD}" destId="{DEF9D69A-5A39-4CA8-8103-36F8A279453F}" srcOrd="0" destOrd="0" presId="urn:microsoft.com/office/officeart/2005/8/layout/cycle2"/>
    <dgm:cxn modelId="{45CF1296-1E37-48EA-A3BE-02D7BD7EDA66}" type="presOf" srcId="{E0943700-1531-4A6D-BD2D-437357DEA133}" destId="{84676C5C-20B6-4EAF-88C9-50D13F3F6F66}" srcOrd="1" destOrd="0" presId="urn:microsoft.com/office/officeart/2005/8/layout/cycle2"/>
    <dgm:cxn modelId="{17F4D84A-F9EF-461D-9838-7A698BEBBDC3}" type="presOf" srcId="{56FAF5B2-A172-446C-8ED4-3F0B84B0865B}" destId="{D97D07BB-F88C-4982-8834-7A4B70040BBF}" srcOrd="0" destOrd="0" presId="urn:microsoft.com/office/officeart/2005/8/layout/cycle2"/>
    <dgm:cxn modelId="{0906CB9D-3A11-4C93-8A4B-8ECBE1077429}" type="presOf" srcId="{3C47AC7F-D15B-4B3D-A8B5-13E069B9B015}" destId="{981878C2-A05D-45DD-894F-CF0E71DFB684}" srcOrd="0" destOrd="0" presId="urn:microsoft.com/office/officeart/2005/8/layout/cycle2"/>
    <dgm:cxn modelId="{0C485775-0354-4505-8DCD-4927C358CA1F}" type="presOf" srcId="{3D2ECACF-84D3-4862-B9C0-318B963B12FA}" destId="{B8EAB82F-16A1-4364-92D3-2F8E49A6F6C7}" srcOrd="1" destOrd="0" presId="urn:microsoft.com/office/officeart/2005/8/layout/cycle2"/>
    <dgm:cxn modelId="{8B33364D-1C92-40EE-84EC-90EC4D5AFD63}" type="presOf" srcId="{B69DA288-00CC-419B-9856-9BCB02F5DCCD}" destId="{D9ED028B-9744-4165-9D40-82C449E08A7D}" srcOrd="1" destOrd="0" presId="urn:microsoft.com/office/officeart/2005/8/layout/cycle2"/>
    <dgm:cxn modelId="{FEF3BE1E-A0BB-481B-B018-E2BF8837A693}" srcId="{D0FD5C98-DE92-4589-99CE-80E2A9DFC518}" destId="{8E85ED88-52DD-4BD9-9F08-0D2AD0206FC2}" srcOrd="1" destOrd="0" parTransId="{0EF8BDD9-C83F-40BE-8D2B-93061F6E0CF8}" sibTransId="{F26E103E-D614-4810-8ABD-CA528EF4D388}"/>
    <dgm:cxn modelId="{1980FDCD-3432-4140-BB2C-8F4AD9487DDC}" type="presOf" srcId="{8E85ED88-52DD-4BD9-9F08-0D2AD0206FC2}" destId="{D2B7CDBB-A32F-4F2D-B95E-1908EAFAF8F7}" srcOrd="0" destOrd="0" presId="urn:microsoft.com/office/officeart/2005/8/layout/cycle2"/>
    <dgm:cxn modelId="{9098BB70-F770-4933-AD56-9F8C920D4030}" type="presOf" srcId="{F26E103E-D614-4810-8ABD-CA528EF4D388}" destId="{AE09D20A-93DC-47DE-806A-7C90B172218A}" srcOrd="0" destOrd="0" presId="urn:microsoft.com/office/officeart/2005/8/layout/cycle2"/>
    <dgm:cxn modelId="{33A464DE-1694-428C-990A-4BB6BCB99F67}" type="presOf" srcId="{D0FD5C98-DE92-4589-99CE-80E2A9DFC518}" destId="{47253804-0FDE-43EC-A430-335ADCF48C70}" srcOrd="0" destOrd="0" presId="urn:microsoft.com/office/officeart/2005/8/layout/cycle2"/>
    <dgm:cxn modelId="{BD4830AC-B063-4FEC-B773-5B8B390C3464}" srcId="{D0FD5C98-DE92-4589-99CE-80E2A9DFC518}" destId="{C3BA64EC-B412-4D4A-BDBF-CC6E1BF7CB1A}" srcOrd="4" destOrd="0" parTransId="{D99123A8-0B19-4D0E-986D-F5BD1756BDE6}" sibTransId="{22840407-90E2-44EF-B904-922BE0E7A786}"/>
    <dgm:cxn modelId="{C1E69624-FADE-4EB1-98CA-FFC7E5BD49E7}" type="presOf" srcId="{E8160B44-A476-4D06-B1D0-AA0FAD968A4C}" destId="{206F0E59-A715-4454-9E4F-5FA11529B8D0}" srcOrd="0" destOrd="0" presId="urn:microsoft.com/office/officeart/2005/8/layout/cycle2"/>
    <dgm:cxn modelId="{F4888D74-63D1-43AA-88F8-31AD8DB036B1}" srcId="{D0FD5C98-DE92-4589-99CE-80E2A9DFC518}" destId="{3C47AC7F-D15B-4B3D-A8B5-13E069B9B015}" srcOrd="0" destOrd="0" parTransId="{468A2EE4-6CC2-4C86-B8C9-E655F942A6B1}" sibTransId="{3D2ECACF-84D3-4862-B9C0-318B963B12FA}"/>
    <dgm:cxn modelId="{46FF984E-9C1B-4BFD-A01B-91673284A1E0}" type="presOf" srcId="{3D2ECACF-84D3-4862-B9C0-318B963B12FA}" destId="{DFC3CF61-F0C3-4AB4-BD4F-1089497EFBDC}" srcOrd="0" destOrd="0" presId="urn:microsoft.com/office/officeart/2005/8/layout/cycle2"/>
    <dgm:cxn modelId="{F888F20A-9135-4642-A27D-31EC2BC26D10}" srcId="{D0FD5C98-DE92-4589-99CE-80E2A9DFC518}" destId="{E8160B44-A476-4D06-B1D0-AA0FAD968A4C}" srcOrd="2" destOrd="0" parTransId="{D31AC4EA-910D-48FD-8728-74EF627AB67E}" sibTransId="{B69DA288-00CC-419B-9856-9BCB02F5DCCD}"/>
    <dgm:cxn modelId="{EBB2526B-7738-4DC5-859A-CEB1685222B7}" type="presOf" srcId="{C3BA64EC-B412-4D4A-BDBF-CC6E1BF7CB1A}" destId="{8F274EF8-FA40-4A0D-940B-124CC69D18C1}" srcOrd="0" destOrd="0" presId="urn:microsoft.com/office/officeart/2005/8/layout/cycle2"/>
    <dgm:cxn modelId="{83FA11ED-A3D2-4582-A0B7-B2D7C19A8878}" type="presOf" srcId="{22840407-90E2-44EF-B904-922BE0E7A786}" destId="{46A12430-685A-447C-9329-7C785141EB4F}" srcOrd="0" destOrd="0" presId="urn:microsoft.com/office/officeart/2005/8/layout/cycle2"/>
    <dgm:cxn modelId="{E0111F31-5E84-41DF-A8C5-00547D9C7F6E}" type="presOf" srcId="{22840407-90E2-44EF-B904-922BE0E7A786}" destId="{336E5EBF-D7BC-4382-898F-849B77D90019}" srcOrd="1" destOrd="0" presId="urn:microsoft.com/office/officeart/2005/8/layout/cycle2"/>
    <dgm:cxn modelId="{CBB3393C-A3CE-4361-B7CB-AA4E74E9C88D}" type="presOf" srcId="{E0943700-1531-4A6D-BD2D-437357DEA133}" destId="{79D8CC6F-C5DC-4FCD-98E1-744B4C69536D}" srcOrd="0" destOrd="0" presId="urn:microsoft.com/office/officeart/2005/8/layout/cycle2"/>
    <dgm:cxn modelId="{AE666EC7-A367-4171-B4D4-2A89C85840E8}" srcId="{D0FD5C98-DE92-4589-99CE-80E2A9DFC518}" destId="{56FAF5B2-A172-446C-8ED4-3F0B84B0865B}" srcOrd="3" destOrd="0" parTransId="{68A5459F-C656-4C6D-B221-D8F69C60C2E8}" sibTransId="{E0943700-1531-4A6D-BD2D-437357DEA133}"/>
    <dgm:cxn modelId="{80F34712-3895-4CE1-8DD2-C0E864519062}" type="presOf" srcId="{F26E103E-D614-4810-8ABD-CA528EF4D388}" destId="{6E59E368-7DB9-4C30-8F33-1F999BEA5136}" srcOrd="1" destOrd="0" presId="urn:microsoft.com/office/officeart/2005/8/layout/cycle2"/>
    <dgm:cxn modelId="{0E1435AF-EF18-4B71-A6B2-010BE0FFDA79}" type="presParOf" srcId="{47253804-0FDE-43EC-A430-335ADCF48C70}" destId="{981878C2-A05D-45DD-894F-CF0E71DFB684}" srcOrd="0" destOrd="0" presId="urn:microsoft.com/office/officeart/2005/8/layout/cycle2"/>
    <dgm:cxn modelId="{F9365881-C106-4E17-BF39-D620A73F1030}" type="presParOf" srcId="{47253804-0FDE-43EC-A430-335ADCF48C70}" destId="{DFC3CF61-F0C3-4AB4-BD4F-1089497EFBDC}" srcOrd="1" destOrd="0" presId="urn:microsoft.com/office/officeart/2005/8/layout/cycle2"/>
    <dgm:cxn modelId="{3E78D2A0-E19D-4623-B3A7-853FBADF5FE8}" type="presParOf" srcId="{DFC3CF61-F0C3-4AB4-BD4F-1089497EFBDC}" destId="{B8EAB82F-16A1-4364-92D3-2F8E49A6F6C7}" srcOrd="0" destOrd="0" presId="urn:microsoft.com/office/officeart/2005/8/layout/cycle2"/>
    <dgm:cxn modelId="{23B6B791-A87D-44FD-B138-78BA367ADE65}" type="presParOf" srcId="{47253804-0FDE-43EC-A430-335ADCF48C70}" destId="{D2B7CDBB-A32F-4F2D-B95E-1908EAFAF8F7}" srcOrd="2" destOrd="0" presId="urn:microsoft.com/office/officeart/2005/8/layout/cycle2"/>
    <dgm:cxn modelId="{6017D7A6-7A03-40CB-8A31-485AF1E07292}" type="presParOf" srcId="{47253804-0FDE-43EC-A430-335ADCF48C70}" destId="{AE09D20A-93DC-47DE-806A-7C90B172218A}" srcOrd="3" destOrd="0" presId="urn:microsoft.com/office/officeart/2005/8/layout/cycle2"/>
    <dgm:cxn modelId="{C0577E49-A695-4A02-BF7F-9D426D0034A3}" type="presParOf" srcId="{AE09D20A-93DC-47DE-806A-7C90B172218A}" destId="{6E59E368-7DB9-4C30-8F33-1F999BEA5136}" srcOrd="0" destOrd="0" presId="urn:microsoft.com/office/officeart/2005/8/layout/cycle2"/>
    <dgm:cxn modelId="{766B6272-CF21-4330-8119-76EE69DB662E}" type="presParOf" srcId="{47253804-0FDE-43EC-A430-335ADCF48C70}" destId="{206F0E59-A715-4454-9E4F-5FA11529B8D0}" srcOrd="4" destOrd="0" presId="urn:microsoft.com/office/officeart/2005/8/layout/cycle2"/>
    <dgm:cxn modelId="{AF304173-6A90-487C-B6B2-1951B95B79B7}" type="presParOf" srcId="{47253804-0FDE-43EC-A430-335ADCF48C70}" destId="{DEF9D69A-5A39-4CA8-8103-36F8A279453F}" srcOrd="5" destOrd="0" presId="urn:microsoft.com/office/officeart/2005/8/layout/cycle2"/>
    <dgm:cxn modelId="{09820503-0DFD-4B3F-A0F3-0B96FD8D13E8}" type="presParOf" srcId="{DEF9D69A-5A39-4CA8-8103-36F8A279453F}" destId="{D9ED028B-9744-4165-9D40-82C449E08A7D}" srcOrd="0" destOrd="0" presId="urn:microsoft.com/office/officeart/2005/8/layout/cycle2"/>
    <dgm:cxn modelId="{15A531FC-D135-4E29-B4C6-EAB75C28D640}" type="presParOf" srcId="{47253804-0FDE-43EC-A430-335ADCF48C70}" destId="{D97D07BB-F88C-4982-8834-7A4B70040BBF}" srcOrd="6" destOrd="0" presId="urn:microsoft.com/office/officeart/2005/8/layout/cycle2"/>
    <dgm:cxn modelId="{44DC88E6-A2A6-4632-BDE9-4D741A0CB5C0}" type="presParOf" srcId="{47253804-0FDE-43EC-A430-335ADCF48C70}" destId="{79D8CC6F-C5DC-4FCD-98E1-744B4C69536D}" srcOrd="7" destOrd="0" presId="urn:microsoft.com/office/officeart/2005/8/layout/cycle2"/>
    <dgm:cxn modelId="{33502FEA-E7D6-4987-9FEA-EEBC4CFDA518}" type="presParOf" srcId="{79D8CC6F-C5DC-4FCD-98E1-744B4C69536D}" destId="{84676C5C-20B6-4EAF-88C9-50D13F3F6F66}" srcOrd="0" destOrd="0" presId="urn:microsoft.com/office/officeart/2005/8/layout/cycle2"/>
    <dgm:cxn modelId="{CAF27D67-1C56-4EBB-AF8A-2961396475A0}" type="presParOf" srcId="{47253804-0FDE-43EC-A430-335ADCF48C70}" destId="{8F274EF8-FA40-4A0D-940B-124CC69D18C1}" srcOrd="8" destOrd="0" presId="urn:microsoft.com/office/officeart/2005/8/layout/cycle2"/>
    <dgm:cxn modelId="{F765411A-D4A6-4D8B-AC17-AE779F769831}" type="presParOf" srcId="{47253804-0FDE-43EC-A430-335ADCF48C70}" destId="{46A12430-685A-447C-9329-7C785141EB4F}" srcOrd="9" destOrd="0" presId="urn:microsoft.com/office/officeart/2005/8/layout/cycle2"/>
    <dgm:cxn modelId="{F3EED74D-0E34-43B9-805C-E09F5C8FEE68}" type="presParOf" srcId="{46A12430-685A-447C-9329-7C785141EB4F}" destId="{336E5EBF-D7BC-4382-898F-849B77D9001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0BF0F-AB2E-4273-B7AF-EA95F8C76A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346AA9D8-8431-4873-94C8-DBE8B290A7C4}">
      <dgm:prSet phldrT="[Metin]" custT="1"/>
      <dgm:spPr>
        <a:solidFill>
          <a:srgbClr val="FFC000"/>
        </a:solidFill>
      </dgm:spPr>
      <dgm:t>
        <a:bodyPr/>
        <a:lstStyle/>
        <a:p>
          <a:r>
            <a:rPr lang="tr-TR" sz="2400" b="1" dirty="0" smtClean="0"/>
            <a:t>Bankalardan temin edilecek belgeler (Banka referans mektubu)</a:t>
          </a:r>
          <a:endParaRPr lang="tr-TR" sz="2400" dirty="0"/>
        </a:p>
      </dgm:t>
    </dgm:pt>
    <dgm:pt modelId="{053A4A92-7354-4F3C-9DA2-B69E0D19A9A1}" type="parTrans" cxnId="{20ADF454-A081-4E63-8A9A-66664E6A695E}">
      <dgm:prSet/>
      <dgm:spPr/>
      <dgm:t>
        <a:bodyPr/>
        <a:lstStyle/>
        <a:p>
          <a:endParaRPr lang="tr-TR"/>
        </a:p>
      </dgm:t>
    </dgm:pt>
    <dgm:pt modelId="{EE1951B2-448E-421F-AF4F-8B3B9A078BCA}" type="sibTrans" cxnId="{20ADF454-A081-4E63-8A9A-66664E6A695E}">
      <dgm:prSet/>
      <dgm:spPr/>
      <dgm:t>
        <a:bodyPr/>
        <a:lstStyle/>
        <a:p>
          <a:endParaRPr lang="tr-TR"/>
        </a:p>
      </dgm:t>
    </dgm:pt>
    <dgm:pt modelId="{A0AD52AA-1810-4779-93A3-D6683DBD5A1C}">
      <dgm:prSet custT="1"/>
      <dgm:spPr>
        <a:solidFill>
          <a:srgbClr val="CC6600"/>
        </a:solidFill>
      </dgm:spPr>
      <dgm:t>
        <a:bodyPr/>
        <a:lstStyle/>
        <a:p>
          <a:r>
            <a:rPr lang="tr-TR" sz="2400" b="1" dirty="0" smtClean="0"/>
            <a:t>Bilanço veya eşdeğer belgeler</a:t>
          </a:r>
          <a:endParaRPr lang="tr-TR" sz="2400" dirty="0" smtClean="0"/>
        </a:p>
      </dgm:t>
    </dgm:pt>
    <dgm:pt modelId="{3A10B3D1-C126-44F3-9C3D-A4636F0F555A}" type="parTrans" cxnId="{639A6D88-B64C-4BF8-AA9E-98E3B2A8880E}">
      <dgm:prSet/>
      <dgm:spPr/>
      <dgm:t>
        <a:bodyPr/>
        <a:lstStyle/>
        <a:p>
          <a:endParaRPr lang="tr-TR"/>
        </a:p>
      </dgm:t>
    </dgm:pt>
    <dgm:pt modelId="{2BC86412-29D7-4F23-837E-9CC8FE0E1AC6}" type="sibTrans" cxnId="{639A6D88-B64C-4BF8-AA9E-98E3B2A8880E}">
      <dgm:prSet/>
      <dgm:spPr/>
      <dgm:t>
        <a:bodyPr/>
        <a:lstStyle/>
        <a:p>
          <a:endParaRPr lang="tr-TR"/>
        </a:p>
      </dgm:t>
    </dgm:pt>
    <dgm:pt modelId="{8261548B-9439-4898-BA96-DE9C6D218267}">
      <dgm:prSet custT="1"/>
      <dgm:spPr>
        <a:solidFill>
          <a:schemeClr val="accent3">
            <a:lumMod val="50000"/>
          </a:schemeClr>
        </a:solidFill>
      </dgm:spPr>
      <dgm:t>
        <a:bodyPr/>
        <a:lstStyle/>
        <a:p>
          <a:r>
            <a:rPr lang="tr-TR" sz="2400" b="1" dirty="0" smtClean="0"/>
            <a:t>İş hacmini gösteren belgeler</a:t>
          </a:r>
          <a:endParaRPr lang="tr-TR" sz="2400" dirty="0" smtClean="0"/>
        </a:p>
      </dgm:t>
    </dgm:pt>
    <dgm:pt modelId="{D430A600-C9B8-4FC7-B4C1-C22175BA298B}" type="parTrans" cxnId="{963F2BDB-9373-4D14-BCAF-EAF65CB58F6B}">
      <dgm:prSet/>
      <dgm:spPr/>
      <dgm:t>
        <a:bodyPr/>
        <a:lstStyle/>
        <a:p>
          <a:endParaRPr lang="tr-TR"/>
        </a:p>
      </dgm:t>
    </dgm:pt>
    <dgm:pt modelId="{91D7669D-397C-4BF7-B4E9-5DB65F5E2C70}" type="sibTrans" cxnId="{963F2BDB-9373-4D14-BCAF-EAF65CB58F6B}">
      <dgm:prSet/>
      <dgm:spPr/>
      <dgm:t>
        <a:bodyPr/>
        <a:lstStyle/>
        <a:p>
          <a:endParaRPr lang="tr-TR"/>
        </a:p>
      </dgm:t>
    </dgm:pt>
    <dgm:pt modelId="{41F659FA-61FC-4B47-AE11-3769F901B537}" type="pres">
      <dgm:prSet presAssocID="{0490BF0F-AB2E-4273-B7AF-EA95F8C76AEA}" presName="linear" presStyleCnt="0">
        <dgm:presLayoutVars>
          <dgm:dir/>
          <dgm:animLvl val="lvl"/>
          <dgm:resizeHandles val="exact"/>
        </dgm:presLayoutVars>
      </dgm:prSet>
      <dgm:spPr/>
      <dgm:t>
        <a:bodyPr/>
        <a:lstStyle/>
        <a:p>
          <a:endParaRPr lang="tr-TR"/>
        </a:p>
      </dgm:t>
    </dgm:pt>
    <dgm:pt modelId="{A9C5AFF9-3E50-482E-B6D6-10EF1873EEE8}" type="pres">
      <dgm:prSet presAssocID="{346AA9D8-8431-4873-94C8-DBE8B290A7C4}" presName="parentLin" presStyleCnt="0"/>
      <dgm:spPr/>
    </dgm:pt>
    <dgm:pt modelId="{30F55855-718F-430F-88C8-AA634D3FD098}" type="pres">
      <dgm:prSet presAssocID="{346AA9D8-8431-4873-94C8-DBE8B290A7C4}" presName="parentLeftMargin" presStyleLbl="node1" presStyleIdx="0" presStyleCnt="3"/>
      <dgm:spPr/>
      <dgm:t>
        <a:bodyPr/>
        <a:lstStyle/>
        <a:p>
          <a:endParaRPr lang="tr-TR"/>
        </a:p>
      </dgm:t>
    </dgm:pt>
    <dgm:pt modelId="{B69B2C54-D9A6-4E29-AADD-6F03E61E81E3}" type="pres">
      <dgm:prSet presAssocID="{346AA9D8-8431-4873-94C8-DBE8B290A7C4}" presName="parentText" presStyleLbl="node1" presStyleIdx="0" presStyleCnt="3" custScaleY="231576">
        <dgm:presLayoutVars>
          <dgm:chMax val="0"/>
          <dgm:bulletEnabled val="1"/>
        </dgm:presLayoutVars>
      </dgm:prSet>
      <dgm:spPr/>
      <dgm:t>
        <a:bodyPr/>
        <a:lstStyle/>
        <a:p>
          <a:endParaRPr lang="tr-TR"/>
        </a:p>
      </dgm:t>
    </dgm:pt>
    <dgm:pt modelId="{B915781F-73C7-43B6-BA55-C9C0F1C846D8}" type="pres">
      <dgm:prSet presAssocID="{346AA9D8-8431-4873-94C8-DBE8B290A7C4}" presName="negativeSpace" presStyleCnt="0"/>
      <dgm:spPr/>
    </dgm:pt>
    <dgm:pt modelId="{AF37FB0C-111D-4DDC-8C55-7F09CC992632}" type="pres">
      <dgm:prSet presAssocID="{346AA9D8-8431-4873-94C8-DBE8B290A7C4}" presName="childText" presStyleLbl="conFgAcc1" presStyleIdx="0" presStyleCnt="3">
        <dgm:presLayoutVars>
          <dgm:bulletEnabled val="1"/>
        </dgm:presLayoutVars>
      </dgm:prSet>
      <dgm:spPr/>
    </dgm:pt>
    <dgm:pt modelId="{A3F30934-7723-4E0D-A73A-9570C1D5F583}" type="pres">
      <dgm:prSet presAssocID="{EE1951B2-448E-421F-AF4F-8B3B9A078BCA}" presName="spaceBetweenRectangles" presStyleCnt="0"/>
      <dgm:spPr/>
    </dgm:pt>
    <dgm:pt modelId="{258CCE77-F596-40AC-8388-CA682282C326}" type="pres">
      <dgm:prSet presAssocID="{A0AD52AA-1810-4779-93A3-D6683DBD5A1C}" presName="parentLin" presStyleCnt="0"/>
      <dgm:spPr/>
    </dgm:pt>
    <dgm:pt modelId="{B14D80BC-F76C-410A-9BB2-9AF6D4079F1A}" type="pres">
      <dgm:prSet presAssocID="{A0AD52AA-1810-4779-93A3-D6683DBD5A1C}" presName="parentLeftMargin" presStyleLbl="node1" presStyleIdx="0" presStyleCnt="3"/>
      <dgm:spPr/>
      <dgm:t>
        <a:bodyPr/>
        <a:lstStyle/>
        <a:p>
          <a:endParaRPr lang="tr-TR"/>
        </a:p>
      </dgm:t>
    </dgm:pt>
    <dgm:pt modelId="{05EBFE63-2DC3-4ECB-B617-608A8746D5DD}" type="pres">
      <dgm:prSet presAssocID="{A0AD52AA-1810-4779-93A3-D6683DBD5A1C}" presName="parentText" presStyleLbl="node1" presStyleIdx="1" presStyleCnt="3" custScaleY="245453">
        <dgm:presLayoutVars>
          <dgm:chMax val="0"/>
          <dgm:bulletEnabled val="1"/>
        </dgm:presLayoutVars>
      </dgm:prSet>
      <dgm:spPr/>
      <dgm:t>
        <a:bodyPr/>
        <a:lstStyle/>
        <a:p>
          <a:endParaRPr lang="tr-TR"/>
        </a:p>
      </dgm:t>
    </dgm:pt>
    <dgm:pt modelId="{1E7CB206-A265-4FF1-B795-5ED637A5B8C0}" type="pres">
      <dgm:prSet presAssocID="{A0AD52AA-1810-4779-93A3-D6683DBD5A1C}" presName="negativeSpace" presStyleCnt="0"/>
      <dgm:spPr/>
    </dgm:pt>
    <dgm:pt modelId="{44F51394-ED16-469E-9C90-84944471D957}" type="pres">
      <dgm:prSet presAssocID="{A0AD52AA-1810-4779-93A3-D6683DBD5A1C}" presName="childText" presStyleLbl="conFgAcc1" presStyleIdx="1" presStyleCnt="3">
        <dgm:presLayoutVars>
          <dgm:bulletEnabled val="1"/>
        </dgm:presLayoutVars>
      </dgm:prSet>
      <dgm:spPr/>
    </dgm:pt>
    <dgm:pt modelId="{F146B965-0CBF-4E54-8795-BF750549EE29}" type="pres">
      <dgm:prSet presAssocID="{2BC86412-29D7-4F23-837E-9CC8FE0E1AC6}" presName="spaceBetweenRectangles" presStyleCnt="0"/>
      <dgm:spPr/>
    </dgm:pt>
    <dgm:pt modelId="{6682E0B8-68EB-4571-A059-7A85E056D0B0}" type="pres">
      <dgm:prSet presAssocID="{8261548B-9439-4898-BA96-DE9C6D218267}" presName="parentLin" presStyleCnt="0"/>
      <dgm:spPr/>
    </dgm:pt>
    <dgm:pt modelId="{502E5DA9-E321-4F3B-927D-58D9FF5B310E}" type="pres">
      <dgm:prSet presAssocID="{8261548B-9439-4898-BA96-DE9C6D218267}" presName="parentLeftMargin" presStyleLbl="node1" presStyleIdx="1" presStyleCnt="3"/>
      <dgm:spPr/>
      <dgm:t>
        <a:bodyPr/>
        <a:lstStyle/>
        <a:p>
          <a:endParaRPr lang="tr-TR"/>
        </a:p>
      </dgm:t>
    </dgm:pt>
    <dgm:pt modelId="{A01D423C-8A0D-4B78-8F18-42B328CEEB47}" type="pres">
      <dgm:prSet presAssocID="{8261548B-9439-4898-BA96-DE9C6D218267}" presName="parentText" presStyleLbl="node1" presStyleIdx="2" presStyleCnt="3" custScaleY="262515">
        <dgm:presLayoutVars>
          <dgm:chMax val="0"/>
          <dgm:bulletEnabled val="1"/>
        </dgm:presLayoutVars>
      </dgm:prSet>
      <dgm:spPr/>
      <dgm:t>
        <a:bodyPr/>
        <a:lstStyle/>
        <a:p>
          <a:endParaRPr lang="tr-TR"/>
        </a:p>
      </dgm:t>
    </dgm:pt>
    <dgm:pt modelId="{30BA9620-6B5E-4D36-A71E-973DB0975556}" type="pres">
      <dgm:prSet presAssocID="{8261548B-9439-4898-BA96-DE9C6D218267}" presName="negativeSpace" presStyleCnt="0"/>
      <dgm:spPr/>
    </dgm:pt>
    <dgm:pt modelId="{B29D4BCF-F8B8-4915-8961-2EA45B01464A}" type="pres">
      <dgm:prSet presAssocID="{8261548B-9439-4898-BA96-DE9C6D218267}" presName="childText" presStyleLbl="conFgAcc1" presStyleIdx="2" presStyleCnt="3">
        <dgm:presLayoutVars>
          <dgm:bulletEnabled val="1"/>
        </dgm:presLayoutVars>
      </dgm:prSet>
      <dgm:spPr/>
    </dgm:pt>
  </dgm:ptLst>
  <dgm:cxnLst>
    <dgm:cxn modelId="{639A6D88-B64C-4BF8-AA9E-98E3B2A8880E}" srcId="{0490BF0F-AB2E-4273-B7AF-EA95F8C76AEA}" destId="{A0AD52AA-1810-4779-93A3-D6683DBD5A1C}" srcOrd="1" destOrd="0" parTransId="{3A10B3D1-C126-44F3-9C3D-A4636F0F555A}" sibTransId="{2BC86412-29D7-4F23-837E-9CC8FE0E1AC6}"/>
    <dgm:cxn modelId="{963F2BDB-9373-4D14-BCAF-EAF65CB58F6B}" srcId="{0490BF0F-AB2E-4273-B7AF-EA95F8C76AEA}" destId="{8261548B-9439-4898-BA96-DE9C6D218267}" srcOrd="2" destOrd="0" parTransId="{D430A600-C9B8-4FC7-B4C1-C22175BA298B}" sibTransId="{91D7669D-397C-4BF7-B4E9-5DB65F5E2C70}"/>
    <dgm:cxn modelId="{3E4DBD38-D851-4AA4-B0E3-9A21CE256C1D}" type="presOf" srcId="{346AA9D8-8431-4873-94C8-DBE8B290A7C4}" destId="{30F55855-718F-430F-88C8-AA634D3FD098}" srcOrd="0" destOrd="0" presId="urn:microsoft.com/office/officeart/2005/8/layout/list1"/>
    <dgm:cxn modelId="{28043140-27FD-4DC0-9594-435F709BAFFD}" type="presOf" srcId="{A0AD52AA-1810-4779-93A3-D6683DBD5A1C}" destId="{B14D80BC-F76C-410A-9BB2-9AF6D4079F1A}" srcOrd="0" destOrd="0" presId="urn:microsoft.com/office/officeart/2005/8/layout/list1"/>
    <dgm:cxn modelId="{B63A9C59-F13F-4BFC-83EA-0251774B3E8E}" type="presOf" srcId="{8261548B-9439-4898-BA96-DE9C6D218267}" destId="{502E5DA9-E321-4F3B-927D-58D9FF5B310E}" srcOrd="0" destOrd="0" presId="urn:microsoft.com/office/officeart/2005/8/layout/list1"/>
    <dgm:cxn modelId="{1AB8142C-1E82-4462-BE34-269F5FDF3762}" type="presOf" srcId="{346AA9D8-8431-4873-94C8-DBE8B290A7C4}" destId="{B69B2C54-D9A6-4E29-AADD-6F03E61E81E3}" srcOrd="1" destOrd="0" presId="urn:microsoft.com/office/officeart/2005/8/layout/list1"/>
    <dgm:cxn modelId="{5E0849A6-26E3-4AA6-8EAE-BF3B90C26208}" type="presOf" srcId="{A0AD52AA-1810-4779-93A3-D6683DBD5A1C}" destId="{05EBFE63-2DC3-4ECB-B617-608A8746D5DD}" srcOrd="1" destOrd="0" presId="urn:microsoft.com/office/officeart/2005/8/layout/list1"/>
    <dgm:cxn modelId="{20ADF454-A081-4E63-8A9A-66664E6A695E}" srcId="{0490BF0F-AB2E-4273-B7AF-EA95F8C76AEA}" destId="{346AA9D8-8431-4873-94C8-DBE8B290A7C4}" srcOrd="0" destOrd="0" parTransId="{053A4A92-7354-4F3C-9DA2-B69E0D19A9A1}" sibTransId="{EE1951B2-448E-421F-AF4F-8B3B9A078BCA}"/>
    <dgm:cxn modelId="{483E7321-880C-458C-8FEF-6E76854B7380}" type="presOf" srcId="{8261548B-9439-4898-BA96-DE9C6D218267}" destId="{A01D423C-8A0D-4B78-8F18-42B328CEEB47}" srcOrd="1" destOrd="0" presId="urn:microsoft.com/office/officeart/2005/8/layout/list1"/>
    <dgm:cxn modelId="{5FCCB7D9-CF74-4F16-ADB6-8F737936F3CF}" type="presOf" srcId="{0490BF0F-AB2E-4273-B7AF-EA95F8C76AEA}" destId="{41F659FA-61FC-4B47-AE11-3769F901B537}" srcOrd="0" destOrd="0" presId="urn:microsoft.com/office/officeart/2005/8/layout/list1"/>
    <dgm:cxn modelId="{98134C65-BCF5-4C13-A880-5C8DABED9A2C}" type="presParOf" srcId="{41F659FA-61FC-4B47-AE11-3769F901B537}" destId="{A9C5AFF9-3E50-482E-B6D6-10EF1873EEE8}" srcOrd="0" destOrd="0" presId="urn:microsoft.com/office/officeart/2005/8/layout/list1"/>
    <dgm:cxn modelId="{B222A035-35C2-4471-A312-3926BBDC79AD}" type="presParOf" srcId="{A9C5AFF9-3E50-482E-B6D6-10EF1873EEE8}" destId="{30F55855-718F-430F-88C8-AA634D3FD098}" srcOrd="0" destOrd="0" presId="urn:microsoft.com/office/officeart/2005/8/layout/list1"/>
    <dgm:cxn modelId="{58D62439-0E43-4047-8119-FBAC195A47F4}" type="presParOf" srcId="{A9C5AFF9-3E50-482E-B6D6-10EF1873EEE8}" destId="{B69B2C54-D9A6-4E29-AADD-6F03E61E81E3}" srcOrd="1" destOrd="0" presId="urn:microsoft.com/office/officeart/2005/8/layout/list1"/>
    <dgm:cxn modelId="{21218D80-45E5-4D07-9012-CEEFF293B485}" type="presParOf" srcId="{41F659FA-61FC-4B47-AE11-3769F901B537}" destId="{B915781F-73C7-43B6-BA55-C9C0F1C846D8}" srcOrd="1" destOrd="0" presId="urn:microsoft.com/office/officeart/2005/8/layout/list1"/>
    <dgm:cxn modelId="{74E89594-768F-404D-B26E-36E067B851C5}" type="presParOf" srcId="{41F659FA-61FC-4B47-AE11-3769F901B537}" destId="{AF37FB0C-111D-4DDC-8C55-7F09CC992632}" srcOrd="2" destOrd="0" presId="urn:microsoft.com/office/officeart/2005/8/layout/list1"/>
    <dgm:cxn modelId="{D1AA541C-6464-4130-923D-F8E267660101}" type="presParOf" srcId="{41F659FA-61FC-4B47-AE11-3769F901B537}" destId="{A3F30934-7723-4E0D-A73A-9570C1D5F583}" srcOrd="3" destOrd="0" presId="urn:microsoft.com/office/officeart/2005/8/layout/list1"/>
    <dgm:cxn modelId="{2BE2B010-BA7B-42B1-9B80-248671C53DBD}" type="presParOf" srcId="{41F659FA-61FC-4B47-AE11-3769F901B537}" destId="{258CCE77-F596-40AC-8388-CA682282C326}" srcOrd="4" destOrd="0" presId="urn:microsoft.com/office/officeart/2005/8/layout/list1"/>
    <dgm:cxn modelId="{CF835ECF-43A1-4492-8D81-C5EAE278144F}" type="presParOf" srcId="{258CCE77-F596-40AC-8388-CA682282C326}" destId="{B14D80BC-F76C-410A-9BB2-9AF6D4079F1A}" srcOrd="0" destOrd="0" presId="urn:microsoft.com/office/officeart/2005/8/layout/list1"/>
    <dgm:cxn modelId="{C8D626A4-3EA5-4EC4-A86F-46B14A60F253}" type="presParOf" srcId="{258CCE77-F596-40AC-8388-CA682282C326}" destId="{05EBFE63-2DC3-4ECB-B617-608A8746D5DD}" srcOrd="1" destOrd="0" presId="urn:microsoft.com/office/officeart/2005/8/layout/list1"/>
    <dgm:cxn modelId="{65FA4C57-EEB7-43B7-AC91-8774AD1A61DE}" type="presParOf" srcId="{41F659FA-61FC-4B47-AE11-3769F901B537}" destId="{1E7CB206-A265-4FF1-B795-5ED637A5B8C0}" srcOrd="5" destOrd="0" presId="urn:microsoft.com/office/officeart/2005/8/layout/list1"/>
    <dgm:cxn modelId="{7D211DA2-C9A6-48D3-B325-512C58625446}" type="presParOf" srcId="{41F659FA-61FC-4B47-AE11-3769F901B537}" destId="{44F51394-ED16-469E-9C90-84944471D957}" srcOrd="6" destOrd="0" presId="urn:microsoft.com/office/officeart/2005/8/layout/list1"/>
    <dgm:cxn modelId="{16817F91-A33C-4230-A73E-C65C8443A038}" type="presParOf" srcId="{41F659FA-61FC-4B47-AE11-3769F901B537}" destId="{F146B965-0CBF-4E54-8795-BF750549EE29}" srcOrd="7" destOrd="0" presId="urn:microsoft.com/office/officeart/2005/8/layout/list1"/>
    <dgm:cxn modelId="{0ADC8B1C-5540-4AC5-9561-6544E87C7E5C}" type="presParOf" srcId="{41F659FA-61FC-4B47-AE11-3769F901B537}" destId="{6682E0B8-68EB-4571-A059-7A85E056D0B0}" srcOrd="8" destOrd="0" presId="urn:microsoft.com/office/officeart/2005/8/layout/list1"/>
    <dgm:cxn modelId="{E1EAC533-1741-45D4-9121-CB959F38E794}" type="presParOf" srcId="{6682E0B8-68EB-4571-A059-7A85E056D0B0}" destId="{502E5DA9-E321-4F3B-927D-58D9FF5B310E}" srcOrd="0" destOrd="0" presId="urn:microsoft.com/office/officeart/2005/8/layout/list1"/>
    <dgm:cxn modelId="{5083BA9E-9623-4D79-83CE-31FCDA02A3F1}" type="presParOf" srcId="{6682E0B8-68EB-4571-A059-7A85E056D0B0}" destId="{A01D423C-8A0D-4B78-8F18-42B328CEEB47}" srcOrd="1" destOrd="0" presId="urn:microsoft.com/office/officeart/2005/8/layout/list1"/>
    <dgm:cxn modelId="{13339163-391D-4F03-AB36-23D918C897A4}" type="presParOf" srcId="{41F659FA-61FC-4B47-AE11-3769F901B537}" destId="{30BA9620-6B5E-4D36-A71E-973DB0975556}" srcOrd="9" destOrd="0" presId="urn:microsoft.com/office/officeart/2005/8/layout/list1"/>
    <dgm:cxn modelId="{E82F2058-538E-46A8-BC59-A1FA4392BA5C}" type="presParOf" srcId="{41F659FA-61FC-4B47-AE11-3769F901B537}" destId="{B29D4BCF-F8B8-4915-8961-2EA45B0146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935AD-EA32-4745-9907-97854C67869B}" type="doc">
      <dgm:prSet loTypeId="urn:microsoft.com/office/officeart/2005/8/layout/chevron1" loCatId="process" qsTypeId="urn:microsoft.com/office/officeart/2005/8/quickstyle/simple1" qsCatId="simple" csTypeId="urn:microsoft.com/office/officeart/2005/8/colors/accent1_2" csCatId="accent1" phldr="1"/>
      <dgm:spPr/>
    </dgm:pt>
    <dgm:pt modelId="{C37B882C-924C-4623-8EF4-4E75813D9A44}">
      <dgm:prSet phldrT="[Metin]" custT="1">
        <dgm:style>
          <a:lnRef idx="0">
            <a:schemeClr val="accent3"/>
          </a:lnRef>
          <a:fillRef idx="3">
            <a:schemeClr val="accent3"/>
          </a:fillRef>
          <a:effectRef idx="3">
            <a:schemeClr val="accent3"/>
          </a:effectRef>
          <a:fontRef idx="minor">
            <a:schemeClr val="lt1"/>
          </a:fontRef>
        </dgm:style>
      </dgm:prSet>
      <dgm:spPr>
        <a:scene3d>
          <a:camera prst="orthographicFront">
            <a:rot lat="0" lon="0" rev="0"/>
          </a:camera>
          <a:lightRig rig="threePt" dir="t">
            <a:rot lat="0" lon="0" rev="1200000"/>
          </a:lightRig>
        </a:scene3d>
        <a:sp3d>
          <a:bevelT w="63500" h="25400"/>
        </a:sp3d>
      </dgm:spPr>
      <dgm:t>
        <a:bodyPr/>
        <a:lstStyle/>
        <a:p>
          <a:r>
            <a:rPr lang="tr-TR" sz="4800" dirty="0" smtClean="0"/>
            <a:t> </a:t>
          </a:r>
          <a:r>
            <a:rPr lang="tr-TR" sz="2400" dirty="0" smtClean="0"/>
            <a:t>1. YIL </a:t>
          </a:r>
          <a:endParaRPr lang="tr-TR" sz="2400" dirty="0"/>
        </a:p>
      </dgm:t>
    </dgm:pt>
    <dgm:pt modelId="{BBCFDBCA-3AC1-4AB5-97D0-2712029AC0C3}" type="parTrans" cxnId="{B8FEC73C-78EC-4F1A-BE7B-DE49AACCC9F0}">
      <dgm:prSet/>
      <dgm:spPr/>
      <dgm:t>
        <a:bodyPr/>
        <a:lstStyle/>
        <a:p>
          <a:endParaRPr lang="tr-TR"/>
        </a:p>
      </dgm:t>
    </dgm:pt>
    <dgm:pt modelId="{75BC3BA4-2BF8-490D-B457-D9B95907911E}" type="sibTrans" cxnId="{B8FEC73C-78EC-4F1A-BE7B-DE49AACCC9F0}">
      <dgm:prSet/>
      <dgm:spPr/>
      <dgm:t>
        <a:bodyPr/>
        <a:lstStyle/>
        <a:p>
          <a:endParaRPr lang="tr-TR"/>
        </a:p>
      </dgm:t>
    </dgm:pt>
    <dgm:pt modelId="{551D228B-5ECC-4E41-BC5A-E4E1123197C6}">
      <dgm:prSet phldrT="[Metin]" custT="1">
        <dgm:style>
          <a:lnRef idx="0">
            <a:schemeClr val="accent5"/>
          </a:lnRef>
          <a:fillRef idx="3">
            <a:schemeClr val="accent5"/>
          </a:fillRef>
          <a:effectRef idx="3">
            <a:schemeClr val="accent5"/>
          </a:effectRef>
          <a:fontRef idx="minor">
            <a:schemeClr val="lt1"/>
          </a:fontRef>
        </dgm:style>
      </dgm:prSet>
      <dgm:spPr>
        <a:solidFill>
          <a:srgbClr val="9966FF"/>
        </a:solidFill>
        <a:scene3d>
          <a:camera prst="orthographicFront">
            <a:rot lat="0" lon="0" rev="0"/>
          </a:camera>
          <a:lightRig rig="threePt" dir="t">
            <a:rot lat="0" lon="0" rev="1200000"/>
          </a:lightRig>
        </a:scene3d>
        <a:sp3d>
          <a:bevelT w="63500" h="25400"/>
        </a:sp3d>
      </dgm:spPr>
      <dgm:t>
        <a:bodyPr/>
        <a:lstStyle/>
        <a:p>
          <a:r>
            <a:rPr lang="tr-TR" sz="2400" dirty="0" smtClean="0"/>
            <a:t>2. YIL</a:t>
          </a:r>
          <a:endParaRPr lang="tr-TR" sz="2400" dirty="0"/>
        </a:p>
      </dgm:t>
    </dgm:pt>
    <dgm:pt modelId="{14C18F76-F301-4FE3-B7DB-8933681717E4}" type="parTrans" cxnId="{E0DE8FA8-DEF3-4881-BCCB-82318EBA9C8F}">
      <dgm:prSet/>
      <dgm:spPr/>
      <dgm:t>
        <a:bodyPr/>
        <a:lstStyle/>
        <a:p>
          <a:endParaRPr lang="tr-TR"/>
        </a:p>
      </dgm:t>
    </dgm:pt>
    <dgm:pt modelId="{5B9B7661-22D1-4A05-8BFD-D7CAD3063B51}" type="sibTrans" cxnId="{E0DE8FA8-DEF3-4881-BCCB-82318EBA9C8F}">
      <dgm:prSet/>
      <dgm:spPr/>
      <dgm:t>
        <a:bodyPr/>
        <a:lstStyle/>
        <a:p>
          <a:endParaRPr lang="tr-TR"/>
        </a:p>
      </dgm:t>
    </dgm:pt>
    <dgm:pt modelId="{AE48D994-A2FB-4FA8-8437-35AF5BF9A771}" type="pres">
      <dgm:prSet presAssocID="{5CC935AD-EA32-4745-9907-97854C67869B}" presName="Name0" presStyleCnt="0">
        <dgm:presLayoutVars>
          <dgm:dir/>
          <dgm:animLvl val="lvl"/>
          <dgm:resizeHandles val="exact"/>
        </dgm:presLayoutVars>
      </dgm:prSet>
      <dgm:spPr/>
    </dgm:pt>
    <dgm:pt modelId="{2958EC8F-2BC0-469C-9A70-B9873F994AE2}" type="pres">
      <dgm:prSet presAssocID="{C37B882C-924C-4623-8EF4-4E75813D9A44}" presName="parTxOnly" presStyleLbl="node1" presStyleIdx="0" presStyleCnt="2" custScaleX="46123" custScaleY="25823" custLinFactNeighborX="-48791" custLinFactNeighborY="273">
        <dgm:presLayoutVars>
          <dgm:chMax val="0"/>
          <dgm:chPref val="0"/>
          <dgm:bulletEnabled val="1"/>
        </dgm:presLayoutVars>
      </dgm:prSet>
      <dgm:spPr/>
      <dgm:t>
        <a:bodyPr/>
        <a:lstStyle/>
        <a:p>
          <a:endParaRPr lang="tr-TR"/>
        </a:p>
      </dgm:t>
    </dgm:pt>
    <dgm:pt modelId="{51D63ACF-2C05-48DE-A876-35357421F8B7}" type="pres">
      <dgm:prSet presAssocID="{75BC3BA4-2BF8-490D-B457-D9B95907911E}" presName="parTxOnlySpace" presStyleCnt="0"/>
      <dgm:spPr>
        <a:scene3d>
          <a:camera prst="orthographicFront"/>
          <a:lightRig rig="threePt" dir="t"/>
        </a:scene3d>
        <a:sp3d>
          <a:bevelT/>
        </a:sp3d>
      </dgm:spPr>
    </dgm:pt>
    <dgm:pt modelId="{C9D01BBD-C2B0-4D7F-A4DF-1F7D7B0F2BFC}" type="pres">
      <dgm:prSet presAssocID="{551D228B-5ECC-4E41-BC5A-E4E1123197C6}" presName="parTxOnly" presStyleLbl="node1" presStyleIdx="1" presStyleCnt="2" custScaleX="49990" custScaleY="26369" custLinFactNeighborX="24412" custLinFactNeighborY="533">
        <dgm:presLayoutVars>
          <dgm:chMax val="0"/>
          <dgm:chPref val="0"/>
          <dgm:bulletEnabled val="1"/>
        </dgm:presLayoutVars>
      </dgm:prSet>
      <dgm:spPr/>
      <dgm:t>
        <a:bodyPr/>
        <a:lstStyle/>
        <a:p>
          <a:endParaRPr lang="tr-TR"/>
        </a:p>
      </dgm:t>
    </dgm:pt>
  </dgm:ptLst>
  <dgm:cxnLst>
    <dgm:cxn modelId="{A27FA5B1-CBDC-4169-8910-CDB57BD3CCCB}" type="presOf" srcId="{551D228B-5ECC-4E41-BC5A-E4E1123197C6}" destId="{C9D01BBD-C2B0-4D7F-A4DF-1F7D7B0F2BFC}" srcOrd="0" destOrd="0" presId="urn:microsoft.com/office/officeart/2005/8/layout/chevron1"/>
    <dgm:cxn modelId="{B8FEC73C-78EC-4F1A-BE7B-DE49AACCC9F0}" srcId="{5CC935AD-EA32-4745-9907-97854C67869B}" destId="{C37B882C-924C-4623-8EF4-4E75813D9A44}" srcOrd="0" destOrd="0" parTransId="{BBCFDBCA-3AC1-4AB5-97D0-2712029AC0C3}" sibTransId="{75BC3BA4-2BF8-490D-B457-D9B95907911E}"/>
    <dgm:cxn modelId="{E0DE8FA8-DEF3-4881-BCCB-82318EBA9C8F}" srcId="{5CC935AD-EA32-4745-9907-97854C67869B}" destId="{551D228B-5ECC-4E41-BC5A-E4E1123197C6}" srcOrd="1" destOrd="0" parTransId="{14C18F76-F301-4FE3-B7DB-8933681717E4}" sibTransId="{5B9B7661-22D1-4A05-8BFD-D7CAD3063B51}"/>
    <dgm:cxn modelId="{38B020AA-FE83-4510-9A8F-C5CE03DE0D9A}" type="presOf" srcId="{C37B882C-924C-4623-8EF4-4E75813D9A44}" destId="{2958EC8F-2BC0-469C-9A70-B9873F994AE2}" srcOrd="0" destOrd="0" presId="urn:microsoft.com/office/officeart/2005/8/layout/chevron1"/>
    <dgm:cxn modelId="{1951D1AD-326A-4DBE-BE30-8CE7A86C2F18}" type="presOf" srcId="{5CC935AD-EA32-4745-9907-97854C67869B}" destId="{AE48D994-A2FB-4FA8-8437-35AF5BF9A771}" srcOrd="0" destOrd="0" presId="urn:microsoft.com/office/officeart/2005/8/layout/chevron1"/>
    <dgm:cxn modelId="{B4925D99-63FB-4B29-96F9-86CCF7653701}" type="presParOf" srcId="{AE48D994-A2FB-4FA8-8437-35AF5BF9A771}" destId="{2958EC8F-2BC0-469C-9A70-B9873F994AE2}" srcOrd="0" destOrd="0" presId="urn:microsoft.com/office/officeart/2005/8/layout/chevron1"/>
    <dgm:cxn modelId="{B4818A15-4385-4286-8101-F7CDEEAD3D59}" type="presParOf" srcId="{AE48D994-A2FB-4FA8-8437-35AF5BF9A771}" destId="{51D63ACF-2C05-48DE-A876-35357421F8B7}" srcOrd="1" destOrd="0" presId="urn:microsoft.com/office/officeart/2005/8/layout/chevron1"/>
    <dgm:cxn modelId="{752EFA8E-7DB7-41C5-958C-7CF9B129BCED}" type="presParOf" srcId="{AE48D994-A2FB-4FA8-8437-35AF5BF9A771}" destId="{C9D01BBD-C2B0-4D7F-A4DF-1F7D7B0F2BFC}" srcOrd="2" destOrd="0" presId="urn:microsoft.com/office/officeart/2005/8/layout/chevron1"/>
  </dgm:cxnLst>
  <dgm:bg>
    <a:solidFill>
      <a:schemeClr val="tx1">
        <a:alpha val="57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935AD-EA32-4745-9907-97854C67869B}" type="doc">
      <dgm:prSet loTypeId="urn:microsoft.com/office/officeart/2005/8/layout/chevron1" loCatId="process" qsTypeId="urn:microsoft.com/office/officeart/2005/8/quickstyle/simple1" qsCatId="simple" csTypeId="urn:microsoft.com/office/officeart/2005/8/colors/accent1_2" csCatId="accent1" phldr="1"/>
      <dgm:spPr/>
    </dgm:pt>
    <dgm:pt modelId="{C37B882C-924C-4623-8EF4-4E75813D9A44}">
      <dgm:prSet phldrT="[Metin]" custT="1">
        <dgm:style>
          <a:lnRef idx="0">
            <a:schemeClr val="accent5"/>
          </a:lnRef>
          <a:fillRef idx="3">
            <a:schemeClr val="accent5"/>
          </a:fillRef>
          <a:effectRef idx="3">
            <a:schemeClr val="accent5"/>
          </a:effectRef>
          <a:fontRef idx="minor">
            <a:schemeClr val="lt1"/>
          </a:fontRef>
        </dgm:style>
      </dgm:prSet>
      <dgm:spPr/>
      <dgm:t>
        <a:bodyPr/>
        <a:lstStyle/>
        <a:p>
          <a:r>
            <a:rPr lang="tr-TR" sz="4800" dirty="0" smtClean="0"/>
            <a:t> </a:t>
          </a:r>
          <a:r>
            <a:rPr lang="tr-TR" sz="2400" dirty="0" smtClean="0"/>
            <a:t>1. YIL </a:t>
          </a:r>
          <a:endParaRPr lang="tr-TR" sz="2400" dirty="0"/>
        </a:p>
      </dgm:t>
    </dgm:pt>
    <dgm:pt modelId="{BBCFDBCA-3AC1-4AB5-97D0-2712029AC0C3}" type="parTrans" cxnId="{B8FEC73C-78EC-4F1A-BE7B-DE49AACCC9F0}">
      <dgm:prSet/>
      <dgm:spPr/>
      <dgm:t>
        <a:bodyPr/>
        <a:lstStyle/>
        <a:p>
          <a:endParaRPr lang="tr-TR"/>
        </a:p>
      </dgm:t>
    </dgm:pt>
    <dgm:pt modelId="{75BC3BA4-2BF8-490D-B457-D9B95907911E}" type="sibTrans" cxnId="{B8FEC73C-78EC-4F1A-BE7B-DE49AACCC9F0}">
      <dgm:prSet/>
      <dgm:spPr/>
      <dgm:t>
        <a:bodyPr/>
        <a:lstStyle/>
        <a:p>
          <a:endParaRPr lang="tr-TR"/>
        </a:p>
      </dgm:t>
    </dgm:pt>
    <dgm:pt modelId="{551D228B-5ECC-4E41-BC5A-E4E1123197C6}">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2400" dirty="0" smtClean="0"/>
            <a:t>2. YIL</a:t>
          </a:r>
          <a:endParaRPr lang="tr-TR" sz="2400" dirty="0"/>
        </a:p>
      </dgm:t>
    </dgm:pt>
    <dgm:pt modelId="{14C18F76-F301-4FE3-B7DB-8933681717E4}" type="parTrans" cxnId="{E0DE8FA8-DEF3-4881-BCCB-82318EBA9C8F}">
      <dgm:prSet/>
      <dgm:spPr/>
      <dgm:t>
        <a:bodyPr/>
        <a:lstStyle/>
        <a:p>
          <a:endParaRPr lang="tr-TR"/>
        </a:p>
      </dgm:t>
    </dgm:pt>
    <dgm:pt modelId="{5B9B7661-22D1-4A05-8BFD-D7CAD3063B51}" type="sibTrans" cxnId="{E0DE8FA8-DEF3-4881-BCCB-82318EBA9C8F}">
      <dgm:prSet/>
      <dgm:spPr/>
      <dgm:t>
        <a:bodyPr/>
        <a:lstStyle/>
        <a:p>
          <a:endParaRPr lang="tr-TR"/>
        </a:p>
      </dgm:t>
    </dgm:pt>
    <dgm:pt modelId="{AE48D994-A2FB-4FA8-8437-35AF5BF9A771}" type="pres">
      <dgm:prSet presAssocID="{5CC935AD-EA32-4745-9907-97854C67869B}" presName="Name0" presStyleCnt="0">
        <dgm:presLayoutVars>
          <dgm:dir/>
          <dgm:animLvl val="lvl"/>
          <dgm:resizeHandles val="exact"/>
        </dgm:presLayoutVars>
      </dgm:prSet>
      <dgm:spPr/>
    </dgm:pt>
    <dgm:pt modelId="{2958EC8F-2BC0-469C-9A70-B9873F994AE2}" type="pres">
      <dgm:prSet presAssocID="{C37B882C-924C-4623-8EF4-4E75813D9A44}" presName="parTxOnly" presStyleLbl="node1" presStyleIdx="0" presStyleCnt="2" custScaleX="46123" custScaleY="25823" custLinFactNeighborX="-48791" custLinFactNeighborY="273">
        <dgm:presLayoutVars>
          <dgm:chMax val="0"/>
          <dgm:chPref val="0"/>
          <dgm:bulletEnabled val="1"/>
        </dgm:presLayoutVars>
      </dgm:prSet>
      <dgm:spPr/>
      <dgm:t>
        <a:bodyPr/>
        <a:lstStyle/>
        <a:p>
          <a:endParaRPr lang="tr-TR"/>
        </a:p>
      </dgm:t>
    </dgm:pt>
    <dgm:pt modelId="{51D63ACF-2C05-48DE-A876-35357421F8B7}" type="pres">
      <dgm:prSet presAssocID="{75BC3BA4-2BF8-490D-B457-D9B95907911E}" presName="parTxOnlySpace" presStyleCnt="0"/>
      <dgm:spPr>
        <a:scene3d>
          <a:camera prst="orthographicFront"/>
          <a:lightRig rig="threePt" dir="t"/>
        </a:scene3d>
        <a:sp3d>
          <a:bevelT/>
        </a:sp3d>
      </dgm:spPr>
    </dgm:pt>
    <dgm:pt modelId="{C9D01BBD-C2B0-4D7F-A4DF-1F7D7B0F2BFC}" type="pres">
      <dgm:prSet presAssocID="{551D228B-5ECC-4E41-BC5A-E4E1123197C6}" presName="parTxOnly" presStyleLbl="node1" presStyleIdx="1" presStyleCnt="2" custScaleX="49990" custScaleY="26369" custLinFactNeighborX="24412" custLinFactNeighborY="533">
        <dgm:presLayoutVars>
          <dgm:chMax val="0"/>
          <dgm:chPref val="0"/>
          <dgm:bulletEnabled val="1"/>
        </dgm:presLayoutVars>
      </dgm:prSet>
      <dgm:spPr/>
      <dgm:t>
        <a:bodyPr/>
        <a:lstStyle/>
        <a:p>
          <a:endParaRPr lang="tr-TR"/>
        </a:p>
      </dgm:t>
    </dgm:pt>
  </dgm:ptLst>
  <dgm:cxnLst>
    <dgm:cxn modelId="{B8FEC73C-78EC-4F1A-BE7B-DE49AACCC9F0}" srcId="{5CC935AD-EA32-4745-9907-97854C67869B}" destId="{C37B882C-924C-4623-8EF4-4E75813D9A44}" srcOrd="0" destOrd="0" parTransId="{BBCFDBCA-3AC1-4AB5-97D0-2712029AC0C3}" sibTransId="{75BC3BA4-2BF8-490D-B457-D9B95907911E}"/>
    <dgm:cxn modelId="{E0DE8FA8-DEF3-4881-BCCB-82318EBA9C8F}" srcId="{5CC935AD-EA32-4745-9907-97854C67869B}" destId="{551D228B-5ECC-4E41-BC5A-E4E1123197C6}" srcOrd="1" destOrd="0" parTransId="{14C18F76-F301-4FE3-B7DB-8933681717E4}" sibTransId="{5B9B7661-22D1-4A05-8BFD-D7CAD3063B51}"/>
    <dgm:cxn modelId="{9F5D7FE2-E05C-4F91-8043-9BD3E56C5269}" type="presOf" srcId="{C37B882C-924C-4623-8EF4-4E75813D9A44}" destId="{2958EC8F-2BC0-469C-9A70-B9873F994AE2}" srcOrd="0" destOrd="0" presId="urn:microsoft.com/office/officeart/2005/8/layout/chevron1"/>
    <dgm:cxn modelId="{DDBFC075-DE1C-4C96-BDEE-AD74B84CEA07}" type="presOf" srcId="{551D228B-5ECC-4E41-BC5A-E4E1123197C6}" destId="{C9D01BBD-C2B0-4D7F-A4DF-1F7D7B0F2BFC}" srcOrd="0" destOrd="0" presId="urn:microsoft.com/office/officeart/2005/8/layout/chevron1"/>
    <dgm:cxn modelId="{7CB9B816-B738-43BF-9F91-18625A04F6A0}" type="presOf" srcId="{5CC935AD-EA32-4745-9907-97854C67869B}" destId="{AE48D994-A2FB-4FA8-8437-35AF5BF9A771}" srcOrd="0" destOrd="0" presId="urn:microsoft.com/office/officeart/2005/8/layout/chevron1"/>
    <dgm:cxn modelId="{E6CB53F2-41A7-43E9-BA51-C2C65DCFC397}" type="presParOf" srcId="{AE48D994-A2FB-4FA8-8437-35AF5BF9A771}" destId="{2958EC8F-2BC0-469C-9A70-B9873F994AE2}" srcOrd="0" destOrd="0" presId="urn:microsoft.com/office/officeart/2005/8/layout/chevron1"/>
    <dgm:cxn modelId="{82FC6366-FF13-4185-B3A0-BEDD1320D9E6}" type="presParOf" srcId="{AE48D994-A2FB-4FA8-8437-35AF5BF9A771}" destId="{51D63ACF-2C05-48DE-A876-35357421F8B7}" srcOrd="1" destOrd="0" presId="urn:microsoft.com/office/officeart/2005/8/layout/chevron1"/>
    <dgm:cxn modelId="{0922AA07-5EE9-4280-9765-C445AB692418}" type="presParOf" srcId="{AE48D994-A2FB-4FA8-8437-35AF5BF9A771}" destId="{C9D01BBD-C2B0-4D7F-A4DF-1F7D7B0F2BFC}" srcOrd="2" destOrd="0" presId="urn:microsoft.com/office/officeart/2005/8/layout/chevron1"/>
  </dgm:cxnLst>
  <dgm:bg>
    <a:solidFill>
      <a:schemeClr val="tx1">
        <a:alpha val="57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cs typeface="Arial" charset="0"/>
              </a:defRPr>
            </a:lvl1pPr>
          </a:lstStyle>
          <a:p>
            <a:pPr>
              <a:defRPr/>
            </a:pPr>
            <a:fld id="{EA724416-F683-42C7-A1AF-584061F6784D}" type="datetimeFigureOut">
              <a:rPr lang="tr-TR"/>
              <a:pPr>
                <a:defRPr/>
              </a:pPr>
              <a:t>1.12.2018</a:t>
            </a:fld>
            <a:endParaRPr lang="tr-TR"/>
          </a:p>
        </p:txBody>
      </p:sp>
      <p:sp>
        <p:nvSpPr>
          <p:cNvPr id="4" name="3 Altbilgi Yer Tutucusu"/>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2B6D1A0-AC8C-4D4F-87EE-0156591E68EE}" type="slidenum">
              <a:rPr lang="tr-TR"/>
              <a:pPr>
                <a:defRPr/>
              </a:pPr>
              <a:t>‹#›</a:t>
            </a:fld>
            <a:endParaRPr lang="tr-TR"/>
          </a:p>
        </p:txBody>
      </p:sp>
    </p:spTree>
    <p:extLst>
      <p:ext uri="{BB962C8B-B14F-4D97-AF65-F5344CB8AC3E}">
        <p14:creationId xmlns:p14="http://schemas.microsoft.com/office/powerpoint/2010/main" val="1561148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cs typeface="Arial" charset="0"/>
              </a:defRPr>
            </a:lvl1pPr>
          </a:lstStyle>
          <a:p>
            <a:pPr>
              <a:defRPr/>
            </a:pPr>
            <a:fld id="{B35E2024-6974-4420-A206-603871140D5C}" type="datetimeFigureOut">
              <a:rPr lang="tr-TR"/>
              <a:pPr>
                <a:defRPr/>
              </a:pPr>
              <a:t>1.12.2018</a:t>
            </a:fld>
            <a:endParaRPr lang="tr-TR"/>
          </a:p>
        </p:txBody>
      </p:sp>
      <p:sp>
        <p:nvSpPr>
          <p:cNvPr id="4" name="3 Slayt Görüntüsü Yer Tutucusu"/>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7" name="6 Slayt Numarası Yer Tutucusu"/>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269BB1E-E821-4149-B5DC-D154756165B9}" type="slidenum">
              <a:rPr lang="tr-TR"/>
              <a:pPr>
                <a:defRPr/>
              </a:pPr>
              <a:t>‹#›</a:t>
            </a:fld>
            <a:endParaRPr lang="tr-TR"/>
          </a:p>
        </p:txBody>
      </p:sp>
    </p:spTree>
    <p:extLst>
      <p:ext uri="{BB962C8B-B14F-4D97-AF65-F5344CB8AC3E}">
        <p14:creationId xmlns:p14="http://schemas.microsoft.com/office/powerpoint/2010/main" val="835340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A159BB4-DE0F-4E40-9585-D35A527665A8}" type="slidenum">
              <a:rPr lang="tr-TR" smtClean="0"/>
              <a:pPr>
                <a:defRPr/>
              </a:pPr>
              <a:t>1</a:t>
            </a:fld>
            <a:endParaRPr lang="tr-TR" dirty="0"/>
          </a:p>
        </p:txBody>
      </p:sp>
    </p:spTree>
    <p:extLst>
      <p:ext uri="{BB962C8B-B14F-4D97-AF65-F5344CB8AC3E}">
        <p14:creationId xmlns:p14="http://schemas.microsoft.com/office/powerpoint/2010/main" val="2798644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D34AFDC7-3AEA-438D-9AC3-674E4005B3F9}" type="slidenum">
              <a:rPr lang="tr-TR" smtClean="0">
                <a:solidFill>
                  <a:prstClr val="black"/>
                </a:solidFill>
              </a:rPr>
              <a:pPr>
                <a:defRPr/>
              </a:pPr>
              <a:t>11</a:t>
            </a:fld>
            <a:endParaRPr lang="tr-TR"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tr-TR" smtClean="0"/>
              <a:t>İhale veya ön yeterlik ilanı öncesi gerekiyorsa yaklaşık maliyet yeniden hesaplanır.</a:t>
            </a:r>
          </a:p>
          <a:p>
            <a:pPr eaLnBrk="1" hangingPunct="1"/>
            <a:endParaRPr lang="tr-TR" b="1" smtClean="0"/>
          </a:p>
        </p:txBody>
      </p:sp>
    </p:spTree>
    <p:extLst>
      <p:ext uri="{BB962C8B-B14F-4D97-AF65-F5344CB8AC3E}">
        <p14:creationId xmlns:p14="http://schemas.microsoft.com/office/powerpoint/2010/main" val="49653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D34AFDC7-3AEA-438D-9AC3-674E4005B3F9}" type="slidenum">
              <a:rPr lang="tr-TR" smtClean="0">
                <a:solidFill>
                  <a:prstClr val="black"/>
                </a:solidFill>
              </a:rPr>
              <a:pPr>
                <a:defRPr/>
              </a:pPr>
              <a:t>12</a:t>
            </a:fld>
            <a:endParaRPr lang="tr-TR"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tr-TR" smtClean="0"/>
              <a:t>İhale veya ön yeterlik ilanı öncesi gerekiyorsa yaklaşık maliyet yeniden hesaplanır.</a:t>
            </a:r>
          </a:p>
          <a:p>
            <a:pPr eaLnBrk="1" hangingPunct="1"/>
            <a:endParaRPr lang="tr-TR" b="1" smtClean="0"/>
          </a:p>
        </p:txBody>
      </p:sp>
    </p:spTree>
    <p:extLst>
      <p:ext uri="{BB962C8B-B14F-4D97-AF65-F5344CB8AC3E}">
        <p14:creationId xmlns:p14="http://schemas.microsoft.com/office/powerpoint/2010/main" val="146033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Slayt Görüntüsü Yer Tutucusu"/>
          <p:cNvSpPr>
            <a:spLocks noGrp="1" noRot="1" noChangeAspect="1" noTextEdit="1"/>
          </p:cNvSpPr>
          <p:nvPr>
            <p:ph type="sldImg"/>
          </p:nvPr>
        </p:nvSpPr>
        <p:spPr>
          <a:ln/>
        </p:spPr>
      </p:sp>
      <p:sp>
        <p:nvSpPr>
          <p:cNvPr id="159747" name="2 Not Yer Tutucusu"/>
          <p:cNvSpPr>
            <a:spLocks noGrp="1"/>
          </p:cNvSpPr>
          <p:nvPr>
            <p:ph type="body" idx="1"/>
          </p:nvPr>
        </p:nvSpPr>
        <p:spPr>
          <a:noFill/>
          <a:ln/>
        </p:spPr>
        <p:txBody>
          <a:bodyPr/>
          <a:lstStyle/>
          <a:p>
            <a:endParaRPr lang="tr-TR" dirty="0" smtClean="0"/>
          </a:p>
        </p:txBody>
      </p:sp>
      <p:sp>
        <p:nvSpPr>
          <p:cNvPr id="4" name="3 Slayt Numarası Yer Tutucusu"/>
          <p:cNvSpPr>
            <a:spLocks noGrp="1"/>
          </p:cNvSpPr>
          <p:nvPr>
            <p:ph type="sldNum" sz="quarter" idx="5"/>
          </p:nvPr>
        </p:nvSpPr>
        <p:spPr/>
        <p:txBody>
          <a:bodyPr/>
          <a:lstStyle/>
          <a:p>
            <a:pPr>
              <a:defRPr/>
            </a:pPr>
            <a:fld id="{65295149-2536-44A0-9BA2-A21520A99025}" type="slidenum">
              <a:rPr lang="tr-TR" smtClean="0"/>
              <a:pPr>
                <a:defRPr/>
              </a:pPr>
              <a:t>13</a:t>
            </a:fld>
            <a:endParaRPr lang="tr-TR"/>
          </a:p>
        </p:txBody>
      </p:sp>
    </p:spTree>
    <p:extLst>
      <p:ext uri="{BB962C8B-B14F-4D97-AF65-F5344CB8AC3E}">
        <p14:creationId xmlns:p14="http://schemas.microsoft.com/office/powerpoint/2010/main" val="191545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F4D59B-5307-46AF-A311-6F619D09BCBD}" type="slidenum">
              <a:rPr lang="tr-TR" altLang="tr-TR" smtClean="0">
                <a:solidFill>
                  <a:prstClr val="black"/>
                </a:solidFill>
              </a:rPr>
              <a:pPr eaLnBrk="1" hangingPunct="1"/>
              <a:t>14</a:t>
            </a:fld>
            <a:endParaRPr lang="tr-TR" altLang="tr-TR" smtClean="0">
              <a:solidFill>
                <a:prstClr val="black"/>
              </a:solidFill>
            </a:endParaRPr>
          </a:p>
        </p:txBody>
      </p:sp>
      <p:sp>
        <p:nvSpPr>
          <p:cNvPr id="2" name="Not Yer Tutucusu 1"/>
          <p:cNvSpPr>
            <a:spLocks noGrp="1"/>
          </p:cNvSpPr>
          <p:nvPr>
            <p:ph type="body" sz="quarter" idx="10"/>
          </p:nvPr>
        </p:nvSpPr>
        <p:spPr/>
        <p:txBody>
          <a:bodyPr/>
          <a:lstStyle/>
          <a:p>
            <a:endParaRPr lang="tr-TR"/>
          </a:p>
        </p:txBody>
      </p:sp>
    </p:spTree>
    <p:extLst>
      <p:ext uri="{BB962C8B-B14F-4D97-AF65-F5344CB8AC3E}">
        <p14:creationId xmlns:p14="http://schemas.microsoft.com/office/powerpoint/2010/main" val="136384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4" name="3 Slayt Numarası Yer Tutucusu"/>
          <p:cNvSpPr>
            <a:spLocks noGrp="1"/>
          </p:cNvSpPr>
          <p:nvPr>
            <p:ph type="sldNum" sz="quarter" idx="10"/>
          </p:nvPr>
        </p:nvSpPr>
        <p:spPr/>
        <p:txBody>
          <a:bodyPr/>
          <a:lstStyle/>
          <a:p>
            <a:pPr>
              <a:defRPr/>
            </a:pPr>
            <a:fld id="{B3EB6CC2-4870-4AE3-84F6-EFEEA71FCB37}" type="slidenum">
              <a:rPr lang="tr-TR" smtClean="0">
                <a:solidFill>
                  <a:prstClr val="black"/>
                </a:solidFill>
              </a:rPr>
              <a:pPr>
                <a:defRPr/>
              </a:pPr>
              <a:t>15</a:t>
            </a:fld>
            <a:endParaRPr lang="tr-TR">
              <a:solidFill>
                <a:prstClr val="black"/>
              </a:solidFill>
            </a:endParaRPr>
          </a:p>
        </p:txBody>
      </p:sp>
      <p:sp>
        <p:nvSpPr>
          <p:cNvPr id="5" name="Not Yer Tutucusu 4"/>
          <p:cNvSpPr>
            <a:spLocks noGrp="1"/>
          </p:cNvSpPr>
          <p:nvPr>
            <p:ph type="body" sz="quarter" idx="11"/>
          </p:nvPr>
        </p:nvSpPr>
        <p:spPr/>
        <p:txBody>
          <a:bodyPr/>
          <a:lstStyle/>
          <a:p>
            <a:endParaRPr lang="tr-TR"/>
          </a:p>
        </p:txBody>
      </p:sp>
    </p:spTree>
    <p:extLst>
      <p:ext uri="{BB962C8B-B14F-4D97-AF65-F5344CB8AC3E}">
        <p14:creationId xmlns:p14="http://schemas.microsoft.com/office/powerpoint/2010/main" val="312050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4" name="3 Slayt Numarası Yer Tutucusu"/>
          <p:cNvSpPr>
            <a:spLocks noGrp="1"/>
          </p:cNvSpPr>
          <p:nvPr>
            <p:ph type="sldNum" sz="quarter" idx="10"/>
          </p:nvPr>
        </p:nvSpPr>
        <p:spPr/>
        <p:txBody>
          <a:bodyPr/>
          <a:lstStyle/>
          <a:p>
            <a:pPr>
              <a:defRPr/>
            </a:pPr>
            <a:fld id="{B3EB6CC2-4870-4AE3-84F6-EFEEA71FCB37}" type="slidenum">
              <a:rPr lang="tr-TR" smtClean="0">
                <a:solidFill>
                  <a:prstClr val="black"/>
                </a:solidFill>
              </a:rPr>
              <a:pPr>
                <a:defRPr/>
              </a:pPr>
              <a:t>16</a:t>
            </a:fld>
            <a:endParaRPr lang="tr-TR">
              <a:solidFill>
                <a:prstClr val="black"/>
              </a:solidFill>
            </a:endParaRPr>
          </a:p>
        </p:txBody>
      </p:sp>
      <p:sp>
        <p:nvSpPr>
          <p:cNvPr id="5" name="Not Yer Tutucusu 4"/>
          <p:cNvSpPr>
            <a:spLocks noGrp="1"/>
          </p:cNvSpPr>
          <p:nvPr>
            <p:ph type="body" sz="quarter" idx="11"/>
          </p:nvPr>
        </p:nvSpPr>
        <p:spPr/>
        <p:txBody>
          <a:bodyPr/>
          <a:lstStyle/>
          <a:p>
            <a:r>
              <a:rPr lang="tr-TR" dirty="0" smtClean="0"/>
              <a:t>Mutat sözleşme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“matbu olarak” ibaresi madde metninden çıkarılmıştır. Söz konusu düzenlemede yer alan ‘mutat olan sözleşmeler’ ifadesiyle her idarenin 4734 sayılı Kanunda belirtilen ihale usullerinden uygun olanını seçmek suretiyle yapmış olduğu ihalelere ilişkin kullanmak zorunda olduğu tip sözleşmelerin yerine geçmek üzere kendi özel sözleşmelerini hazırlaması değil, finansal kiralama, kiralama, abonelik, bakım, onarım, danışmanlık gibi alanlarda ilgili mevzuatı uyarınca bu hizmetleri sunan idareler veya özel hukuk kişileri tarafından hazırlanan ve uzun süre boyunca uygulamada yaygın kullanılmaları neticesinde kabul gören sözleşmeler kastedilmektedir.</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Spesifik</a:t>
            </a:r>
            <a:r>
              <a:rPr lang="tr-TR" sz="1200" kern="1200" baseline="0" dirty="0" smtClean="0">
                <a:solidFill>
                  <a:schemeClr val="tx1"/>
                </a:solidFill>
                <a:effectLst/>
                <a:latin typeface="+mn-lt"/>
                <a:ea typeface="+mn-ea"/>
                <a:cs typeface="+mn-cs"/>
              </a:rPr>
              <a:t> bir mutat sözleşme oluşturulmuşsa </a:t>
            </a:r>
            <a:r>
              <a:rPr lang="tr-TR" sz="1200" kern="1200" baseline="0" dirty="0" err="1" smtClean="0">
                <a:solidFill>
                  <a:schemeClr val="tx1"/>
                </a:solidFill>
                <a:effectLst/>
                <a:latin typeface="+mn-lt"/>
                <a:ea typeface="+mn-ea"/>
                <a:cs typeface="+mn-cs"/>
              </a:rPr>
              <a:t>kurumgörüşü</a:t>
            </a:r>
            <a:r>
              <a:rPr lang="tr-TR" sz="1200" kern="1200" baseline="0" dirty="0" smtClean="0">
                <a:solidFill>
                  <a:schemeClr val="tx1"/>
                </a:solidFill>
                <a:effectLst/>
                <a:latin typeface="+mn-lt"/>
                <a:ea typeface="+mn-ea"/>
                <a:cs typeface="+mn-cs"/>
              </a:rPr>
              <a:t> alınarak bu sonraki ihalelerde </a:t>
            </a:r>
            <a:r>
              <a:rPr lang="tr-TR" sz="1200" kern="1200" baseline="0" dirty="0" err="1" smtClean="0">
                <a:solidFill>
                  <a:schemeClr val="tx1"/>
                </a:solidFill>
                <a:effectLst/>
                <a:latin typeface="+mn-lt"/>
                <a:ea typeface="+mn-ea"/>
                <a:cs typeface="+mn-cs"/>
              </a:rPr>
              <a:t>kullanımaya</a:t>
            </a:r>
            <a:r>
              <a:rPr lang="tr-TR" sz="1200" kern="1200" baseline="0" dirty="0" smtClean="0">
                <a:solidFill>
                  <a:schemeClr val="tx1"/>
                </a:solidFill>
                <a:effectLst/>
                <a:latin typeface="+mn-lt"/>
                <a:ea typeface="+mn-ea"/>
                <a:cs typeface="+mn-cs"/>
              </a:rPr>
              <a:t> devam edilebilir</a:t>
            </a:r>
            <a:endParaRPr lang="tr-TR" sz="1200" kern="1200" dirty="0" smtClean="0">
              <a:solidFill>
                <a:schemeClr val="tx1"/>
              </a:solidFill>
              <a:effectLst/>
              <a:latin typeface="+mn-lt"/>
              <a:ea typeface="+mn-ea"/>
              <a:cs typeface="+mn-cs"/>
            </a:endParaRPr>
          </a:p>
          <a:p>
            <a:endParaRPr lang="tr-TR" dirty="0"/>
          </a:p>
        </p:txBody>
      </p:sp>
    </p:spTree>
    <p:extLst>
      <p:ext uri="{BB962C8B-B14F-4D97-AF65-F5344CB8AC3E}">
        <p14:creationId xmlns:p14="http://schemas.microsoft.com/office/powerpoint/2010/main" val="78244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Slayt Görüntüsü Yer Tutucusu"/>
          <p:cNvSpPr>
            <a:spLocks noGrp="1" noRot="1" noChangeAspect="1" noTextEdit="1"/>
          </p:cNvSpPr>
          <p:nvPr>
            <p:ph type="sldImg"/>
          </p:nvPr>
        </p:nvSpPr>
        <p:spPr>
          <a:ln/>
        </p:spPr>
      </p:sp>
      <p:sp>
        <p:nvSpPr>
          <p:cNvPr id="159747" name="2 Not Yer Tutucusu"/>
          <p:cNvSpPr>
            <a:spLocks noGrp="1"/>
          </p:cNvSpPr>
          <p:nvPr>
            <p:ph type="body" idx="1"/>
          </p:nvPr>
        </p:nvSpPr>
        <p:spPr>
          <a:noFill/>
          <a:ln/>
        </p:spPr>
        <p:txBody>
          <a:bodyPr/>
          <a:lstStyle/>
          <a:p>
            <a:endParaRPr lang="tr-TR" dirty="0" smtClean="0"/>
          </a:p>
        </p:txBody>
      </p:sp>
      <p:sp>
        <p:nvSpPr>
          <p:cNvPr id="4" name="3 Slayt Numarası Yer Tutucusu"/>
          <p:cNvSpPr>
            <a:spLocks noGrp="1"/>
          </p:cNvSpPr>
          <p:nvPr>
            <p:ph type="sldNum" sz="quarter" idx="5"/>
          </p:nvPr>
        </p:nvSpPr>
        <p:spPr/>
        <p:txBody>
          <a:bodyPr/>
          <a:lstStyle/>
          <a:p>
            <a:pPr>
              <a:defRPr/>
            </a:pPr>
            <a:fld id="{65295149-2536-44A0-9BA2-A21520A99025}" type="slidenum">
              <a:rPr lang="tr-TR" smtClean="0"/>
              <a:pPr>
                <a:defRPr/>
              </a:pPr>
              <a:t>17</a:t>
            </a:fld>
            <a:endParaRPr lang="tr-TR"/>
          </a:p>
        </p:txBody>
      </p:sp>
    </p:spTree>
    <p:extLst>
      <p:ext uri="{BB962C8B-B14F-4D97-AF65-F5344CB8AC3E}">
        <p14:creationId xmlns:p14="http://schemas.microsoft.com/office/powerpoint/2010/main" val="3528109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solidFill>
                  <a:prstClr val="black"/>
                </a:solidFill>
              </a:rPr>
              <a:pPr>
                <a:defRPr/>
              </a:pPr>
              <a:t>18</a:t>
            </a:fld>
            <a:endParaRPr lang="tr-TR" smtClean="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dirty="0" smtClean="0"/>
              <a:t>Örnek ilan tarihi</a:t>
            </a:r>
            <a:r>
              <a:rPr lang="tr-TR" baseline="0" dirty="0" smtClean="0"/>
              <a:t> 25 nisan dolar alış kuru </a:t>
            </a:r>
          </a:p>
          <a:p>
            <a:r>
              <a:rPr lang="tr-TR" baseline="0" dirty="0" smtClean="0"/>
              <a:t>İhale tarihi</a:t>
            </a:r>
          </a:p>
          <a:p>
            <a:r>
              <a:rPr lang="tr-TR" baseline="0" dirty="0" smtClean="0"/>
              <a:t>Belge tarihi </a:t>
            </a:r>
            <a:r>
              <a:rPr lang="tr-TR" dirty="0" smtClean="0"/>
              <a:t>  </a:t>
            </a:r>
          </a:p>
        </p:txBody>
      </p:sp>
    </p:spTree>
    <p:extLst>
      <p:ext uri="{BB962C8B-B14F-4D97-AF65-F5344CB8AC3E}">
        <p14:creationId xmlns:p14="http://schemas.microsoft.com/office/powerpoint/2010/main" val="3735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8DEB0EE-3904-48C7-98BF-3BD4E9FFC14E}" type="slidenum">
              <a:rPr lang="tr-TR" smtClean="0">
                <a:solidFill>
                  <a:prstClr val="black"/>
                </a:solidFill>
              </a:rPr>
              <a:pPr>
                <a:defRPr/>
              </a:pPr>
              <a:t>19</a:t>
            </a:fld>
            <a:endParaRPr lang="tr-TR" smtClean="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tr-TR" smtClean="0"/>
              <a:t>  </a:t>
            </a:r>
          </a:p>
        </p:txBody>
      </p:sp>
    </p:spTree>
    <p:extLst>
      <p:ext uri="{BB962C8B-B14F-4D97-AF65-F5344CB8AC3E}">
        <p14:creationId xmlns:p14="http://schemas.microsoft.com/office/powerpoint/2010/main" val="120354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a:ln/>
        </p:spPr>
      </p:sp>
      <p:sp>
        <p:nvSpPr>
          <p:cNvPr id="77827" name="2 Not Yer Tutucusu"/>
          <p:cNvSpPr>
            <a:spLocks noGrp="1"/>
          </p:cNvSpPr>
          <p:nvPr>
            <p:ph type="body" idx="1"/>
          </p:nvPr>
        </p:nvSpPr>
        <p:spPr>
          <a:noFill/>
          <a:ln/>
        </p:spPr>
        <p:txBody>
          <a:bodyPr/>
          <a:lstStyle/>
          <a:p>
            <a:endParaRPr lang="tr-TR" dirty="0" smtClean="0"/>
          </a:p>
        </p:txBody>
      </p:sp>
      <p:sp>
        <p:nvSpPr>
          <p:cNvPr id="4" name="3 Slayt Numarası Yer Tutucusu"/>
          <p:cNvSpPr>
            <a:spLocks noGrp="1"/>
          </p:cNvSpPr>
          <p:nvPr>
            <p:ph type="sldNum" sz="quarter" idx="5"/>
          </p:nvPr>
        </p:nvSpPr>
        <p:spPr/>
        <p:txBody>
          <a:bodyPr/>
          <a:lstStyle/>
          <a:p>
            <a:pPr>
              <a:defRPr/>
            </a:pPr>
            <a:fld id="{75459EF8-D594-40A6-B607-8303796368D9}" type="slidenum">
              <a:rPr lang="tr-TR" smtClean="0">
                <a:solidFill>
                  <a:prstClr val="black"/>
                </a:solidFill>
              </a:rPr>
              <a:pPr>
                <a:defRPr/>
              </a:pPr>
              <a:t>20</a:t>
            </a:fld>
            <a:endParaRPr lang="tr-TR">
              <a:solidFill>
                <a:prstClr val="black"/>
              </a:solidFill>
            </a:endParaRPr>
          </a:p>
        </p:txBody>
      </p:sp>
    </p:spTree>
    <p:extLst>
      <p:ext uri="{BB962C8B-B14F-4D97-AF65-F5344CB8AC3E}">
        <p14:creationId xmlns:p14="http://schemas.microsoft.com/office/powerpoint/2010/main" val="114260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Oh </a:t>
            </a:r>
            <a:r>
              <a:rPr lang="tr-TR" dirty="0" err="1" smtClean="0"/>
              <a:t>yö</a:t>
            </a:r>
            <a:r>
              <a:rPr lang="tr-TR" dirty="0" smtClean="0"/>
              <a:t> </a:t>
            </a:r>
            <a:r>
              <a:rPr lang="tr-TR" dirty="0" err="1" smtClean="0"/>
              <a:t>hö</a:t>
            </a:r>
            <a:r>
              <a:rPr lang="tr-TR" dirty="0" smtClean="0"/>
              <a:t> de anlatılan kısımları</a:t>
            </a:r>
            <a:r>
              <a:rPr lang="tr-TR" baseline="0" dirty="0" smtClean="0"/>
              <a:t> </a:t>
            </a:r>
            <a:r>
              <a:rPr lang="tr-TR" baseline="0" dirty="0" err="1" smtClean="0"/>
              <a:t>atlayacyam</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pPr>
              <a:defRPr/>
            </a:pPr>
            <a:fld id="{9269BB1E-E821-4149-B5DC-D154756165B9}" type="slidenum">
              <a:rPr lang="tr-TR" smtClean="0">
                <a:solidFill>
                  <a:prstClr val="black"/>
                </a:solidFill>
              </a:rPr>
              <a:pPr>
                <a:defRPr/>
              </a:pPr>
              <a:t>2</a:t>
            </a:fld>
            <a:endParaRPr lang="tr-TR" dirty="0">
              <a:solidFill>
                <a:prstClr val="black"/>
              </a:solidFill>
            </a:endParaRPr>
          </a:p>
        </p:txBody>
      </p:sp>
    </p:spTree>
    <p:extLst>
      <p:ext uri="{BB962C8B-B14F-4D97-AF65-F5344CB8AC3E}">
        <p14:creationId xmlns:p14="http://schemas.microsoft.com/office/powerpoint/2010/main" val="374661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a:ln/>
        </p:spPr>
      </p:sp>
      <p:sp>
        <p:nvSpPr>
          <p:cNvPr id="77827" name="2 Not Yer Tutucusu"/>
          <p:cNvSpPr>
            <a:spLocks noGrp="1"/>
          </p:cNvSpPr>
          <p:nvPr>
            <p:ph type="body" idx="1"/>
          </p:nvPr>
        </p:nvSpPr>
        <p:spPr>
          <a:noFill/>
          <a:ln/>
        </p:spPr>
        <p:txBody>
          <a:bodyPr/>
          <a:lstStyle/>
          <a:p>
            <a:r>
              <a:rPr lang="tr-TR" baseline="0" dirty="0" smtClean="0"/>
              <a:t>üretim kapasite raporunun ö</a:t>
            </a:r>
            <a:r>
              <a:rPr lang="tr-TR" dirty="0" smtClean="0"/>
              <a:t>zel imalat ta istenilmesi zorunlu</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Aday veya isteklinin, bu iki belgeden birini sunması yeterlidir.</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Kalite ve Standart belgeleri sadece özel </a:t>
            </a:r>
            <a:r>
              <a:rPr kumimoji="0" lang="tr-TR" sz="1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imlatta</a:t>
            </a:r>
            <a:endParaRPr kumimoji="0" lang="tr-TR"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tr-TR"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endParaRPr lang="tr-TR" dirty="0" smtClean="0"/>
          </a:p>
        </p:txBody>
      </p:sp>
      <p:sp>
        <p:nvSpPr>
          <p:cNvPr id="4" name="3 Slayt Numarası Yer Tutucusu"/>
          <p:cNvSpPr>
            <a:spLocks noGrp="1"/>
          </p:cNvSpPr>
          <p:nvPr>
            <p:ph type="sldNum" sz="quarter" idx="5"/>
          </p:nvPr>
        </p:nvSpPr>
        <p:spPr/>
        <p:txBody>
          <a:bodyPr/>
          <a:lstStyle/>
          <a:p>
            <a:pPr>
              <a:defRPr/>
            </a:pPr>
            <a:fld id="{75459EF8-D594-40A6-B607-8303796368D9}" type="slidenum">
              <a:rPr lang="tr-TR" smtClean="0">
                <a:solidFill>
                  <a:prstClr val="black"/>
                </a:solidFill>
              </a:rPr>
              <a:pPr>
                <a:defRPr/>
              </a:pPr>
              <a:t>21</a:t>
            </a:fld>
            <a:endParaRPr lang="tr-TR">
              <a:solidFill>
                <a:prstClr val="black"/>
              </a:solidFill>
            </a:endParaRPr>
          </a:p>
        </p:txBody>
      </p:sp>
    </p:spTree>
    <p:extLst>
      <p:ext uri="{BB962C8B-B14F-4D97-AF65-F5344CB8AC3E}">
        <p14:creationId xmlns:p14="http://schemas.microsoft.com/office/powerpoint/2010/main" val="83637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B3EB6CC2-4870-4AE3-84F6-EFEEA71FCB37}" type="slidenum">
              <a:rPr lang="tr-TR" smtClean="0"/>
              <a:pPr>
                <a:defRPr/>
              </a:pPr>
              <a:t>22</a:t>
            </a:fld>
            <a:endParaRPr lang="tr-TR"/>
          </a:p>
        </p:txBody>
      </p:sp>
    </p:spTree>
    <p:extLst>
      <p:ext uri="{BB962C8B-B14F-4D97-AF65-F5344CB8AC3E}">
        <p14:creationId xmlns:p14="http://schemas.microsoft.com/office/powerpoint/2010/main" val="2526137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24</a:t>
            </a:fld>
            <a:endParaRPr lang="tr-TR"/>
          </a:p>
        </p:txBody>
      </p:sp>
    </p:spTree>
    <p:extLst>
      <p:ext uri="{BB962C8B-B14F-4D97-AF65-F5344CB8AC3E}">
        <p14:creationId xmlns:p14="http://schemas.microsoft.com/office/powerpoint/2010/main" val="292967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a:bodyPr>
          <a:lstStyle/>
          <a:p>
            <a:pPr algn="just" eaLnBrk="1" hangingPunct="1">
              <a:lnSpc>
                <a:spcPct val="80000"/>
              </a:lnSpc>
              <a:buFont typeface="Wingdings 2" pitchFamily="18" charset="2"/>
              <a:buNone/>
              <a:defRPr/>
            </a:pPr>
            <a:r>
              <a:rPr lang="tr-TR" b="1" dirty="0" smtClean="0">
                <a:solidFill>
                  <a:srgbClr val="FF0000"/>
                </a:solidFill>
                <a:effectLst>
                  <a:outerShdw blurRad="38100" dist="38100" dir="2700000" algn="tl">
                    <a:srgbClr val="C0C0C0"/>
                  </a:outerShdw>
                </a:effectLst>
              </a:rPr>
              <a:t>Yeterlik Kriterleri </a:t>
            </a:r>
          </a:p>
          <a:p>
            <a:pPr algn="just" eaLnBrk="1" hangingPunct="1">
              <a:lnSpc>
                <a:spcPct val="80000"/>
              </a:lnSpc>
              <a:buFont typeface="Wingdings 2" pitchFamily="18" charset="2"/>
              <a:buNone/>
              <a:defRPr/>
            </a:pPr>
            <a:r>
              <a:rPr lang="tr-TR" b="1" dirty="0" smtClean="0">
                <a:solidFill>
                  <a:srgbClr val="FF0000"/>
                </a:solidFill>
                <a:effectLst>
                  <a:outerShdw blurRad="38100" dist="38100" dir="2700000" algn="tl">
                    <a:srgbClr val="C0C0C0"/>
                  </a:outerShdw>
                </a:effectLst>
              </a:rPr>
              <a:t>(1.5.2011 tarihinden sonraki ihalelerde)</a:t>
            </a:r>
          </a:p>
          <a:p>
            <a:pPr algn="ctr" eaLnBrk="1" hangingPunct="1">
              <a:lnSpc>
                <a:spcPct val="80000"/>
              </a:lnSpc>
              <a:buFont typeface="Wingdings 2" pitchFamily="18" charset="2"/>
              <a:buNone/>
              <a:defRPr/>
            </a:pPr>
            <a:endParaRPr lang="tr-TR" b="1" dirty="0" smtClean="0">
              <a:solidFill>
                <a:srgbClr val="FF0000"/>
              </a:solidFill>
              <a:effectLst>
                <a:outerShdw blurRad="38100" dist="38100" dir="2700000" algn="tl">
                  <a:srgbClr val="C0C0C0"/>
                </a:outerShdw>
              </a:effectLst>
            </a:endParaRPr>
          </a:p>
          <a:p>
            <a:pPr algn="just" eaLnBrk="1" hangingPunct="1">
              <a:lnSpc>
                <a:spcPct val="80000"/>
              </a:lnSpc>
              <a:defRPr/>
            </a:pPr>
            <a:r>
              <a:rPr lang="tr-TR" dirty="0" smtClean="0">
                <a:solidFill>
                  <a:srgbClr val="FF0000"/>
                </a:solidFill>
                <a:effectLst>
                  <a:outerShdw blurRad="38100" dist="38100" dir="2700000" algn="tl">
                    <a:srgbClr val="000000">
                      <a:alpha val="43137"/>
                    </a:srgbClr>
                  </a:outerShdw>
                </a:effectLst>
              </a:rPr>
              <a:t>Cari oranın </a:t>
            </a:r>
            <a:r>
              <a:rPr lang="tr-TR" dirty="0" smtClean="0">
                <a:effectLst>
                  <a:outerShdw blurRad="38100" dist="38100" dir="2700000" algn="tl">
                    <a:srgbClr val="000000">
                      <a:alpha val="43137"/>
                    </a:srgbClr>
                  </a:outerShdw>
                </a:effectLst>
              </a:rPr>
              <a:t>(dönen varlıklar/kısa vadeli borçlar) en az </a:t>
            </a:r>
            <a:r>
              <a:rPr lang="tr-TR" dirty="0" smtClean="0">
                <a:solidFill>
                  <a:srgbClr val="FF0000"/>
                </a:solidFill>
                <a:effectLst>
                  <a:outerShdw blurRad="38100" dist="38100" dir="2700000" algn="tl">
                    <a:srgbClr val="000000">
                      <a:alpha val="43137"/>
                    </a:srgbClr>
                  </a:outerShdw>
                </a:effectLst>
              </a:rPr>
              <a:t>0,75</a:t>
            </a:r>
            <a:r>
              <a:rPr lang="tr-TR" dirty="0" smtClean="0">
                <a:effectLst>
                  <a:outerShdw blurRad="38100" dist="38100" dir="2700000" algn="tl">
                    <a:srgbClr val="000000">
                      <a:alpha val="43137"/>
                    </a:srgbClr>
                  </a:outerShdw>
                </a:effectLst>
              </a:rPr>
              <a:t> olması,</a:t>
            </a:r>
          </a:p>
          <a:p>
            <a:pPr algn="just" eaLnBrk="1" hangingPunct="1">
              <a:lnSpc>
                <a:spcPct val="80000"/>
              </a:lnSpc>
              <a:defRPr/>
            </a:pPr>
            <a:endParaRPr lang="tr-TR" dirty="0" smtClean="0">
              <a:effectLst>
                <a:outerShdw blurRad="38100" dist="38100" dir="2700000" algn="tl">
                  <a:srgbClr val="000000">
                    <a:alpha val="43137"/>
                  </a:srgbClr>
                </a:outerShdw>
              </a:effectLst>
            </a:endParaRPr>
          </a:p>
          <a:p>
            <a:pPr algn="just" eaLnBrk="1" hangingPunct="1">
              <a:lnSpc>
                <a:spcPct val="80000"/>
              </a:lnSpc>
              <a:defRPr/>
            </a:pPr>
            <a:r>
              <a:rPr lang="tr-TR" dirty="0" smtClean="0">
                <a:solidFill>
                  <a:srgbClr val="FF0000"/>
                </a:solidFill>
                <a:effectLst>
                  <a:outerShdw blurRad="38100" dist="38100" dir="2700000" algn="tl">
                    <a:srgbClr val="000000">
                      <a:alpha val="43137"/>
                    </a:srgbClr>
                  </a:outerShdw>
                </a:effectLst>
              </a:rPr>
              <a:t>Öz kaynak oranının </a:t>
            </a:r>
            <a:r>
              <a:rPr lang="tr-TR" dirty="0" smtClean="0">
                <a:effectLst>
                  <a:outerShdw blurRad="38100" dist="38100" dir="2700000" algn="tl">
                    <a:srgbClr val="000000">
                      <a:alpha val="43137"/>
                    </a:srgbClr>
                  </a:outerShdw>
                </a:effectLst>
              </a:rPr>
              <a:t>(öz kaynaklar/toplam aktif) en az </a:t>
            </a:r>
            <a:r>
              <a:rPr lang="tr-TR" dirty="0" smtClean="0">
                <a:solidFill>
                  <a:srgbClr val="FF0000"/>
                </a:solidFill>
                <a:effectLst>
                  <a:outerShdw blurRad="38100" dist="38100" dir="2700000" algn="tl">
                    <a:srgbClr val="000000">
                      <a:alpha val="43137"/>
                    </a:srgbClr>
                  </a:outerShdw>
                </a:effectLst>
              </a:rPr>
              <a:t>0,15</a:t>
            </a:r>
            <a:r>
              <a:rPr lang="tr-TR" dirty="0" smtClean="0">
                <a:effectLst>
                  <a:outerShdw blurRad="38100" dist="38100" dir="2700000" algn="tl">
                    <a:srgbClr val="000000">
                      <a:alpha val="43137"/>
                    </a:srgbClr>
                  </a:outerShdw>
                </a:effectLst>
              </a:rPr>
              <a:t> olması,</a:t>
            </a:r>
          </a:p>
          <a:p>
            <a:pPr algn="just" eaLnBrk="1" hangingPunct="1">
              <a:lnSpc>
                <a:spcPct val="80000"/>
              </a:lnSpc>
              <a:defRPr/>
            </a:pPr>
            <a:endParaRPr lang="tr-TR" dirty="0" smtClean="0">
              <a:effectLst>
                <a:outerShdw blurRad="38100" dist="38100" dir="2700000" algn="tl">
                  <a:srgbClr val="000000">
                    <a:alpha val="43137"/>
                  </a:srgbClr>
                </a:outerShdw>
              </a:effectLst>
            </a:endParaRPr>
          </a:p>
          <a:p>
            <a:pPr algn="just" eaLnBrk="1" hangingPunct="1">
              <a:lnSpc>
                <a:spcPct val="80000"/>
              </a:lnSpc>
              <a:defRPr/>
            </a:pPr>
            <a:r>
              <a:rPr lang="tr-TR" dirty="0" smtClean="0">
                <a:effectLst>
                  <a:outerShdw blurRad="38100" dist="38100" dir="2700000" algn="tl">
                    <a:srgbClr val="000000">
                      <a:alpha val="43137"/>
                    </a:srgbClr>
                  </a:outerShdw>
                </a:effectLst>
              </a:rPr>
              <a:t>Kısa vadeli banka borçlarının öz kaynaklara oranının </a:t>
            </a:r>
            <a:r>
              <a:rPr lang="tr-TR" dirty="0" smtClean="0">
                <a:solidFill>
                  <a:srgbClr val="FF0000"/>
                </a:solidFill>
                <a:effectLst>
                  <a:outerShdw blurRad="38100" dist="38100" dir="2700000" algn="tl">
                    <a:srgbClr val="000000">
                      <a:alpha val="43137"/>
                    </a:srgbClr>
                  </a:outerShdw>
                </a:effectLst>
              </a:rPr>
              <a:t>0,50’den</a:t>
            </a:r>
            <a:r>
              <a:rPr lang="tr-TR" dirty="0" smtClean="0">
                <a:effectLst>
                  <a:outerShdw blurRad="38100" dist="38100" dir="2700000" algn="tl">
                    <a:srgbClr val="000000">
                      <a:alpha val="43137"/>
                    </a:srgbClr>
                  </a:outerShdw>
                </a:effectLst>
              </a:rPr>
              <a:t> küçük olması,</a:t>
            </a:r>
          </a:p>
          <a:p>
            <a:pPr algn="just" eaLnBrk="1" hangingPunct="1">
              <a:lnSpc>
                <a:spcPct val="80000"/>
              </a:lnSpc>
              <a:buFont typeface="Wingdings" pitchFamily="2" charset="2"/>
              <a:buNone/>
              <a:defRPr/>
            </a:pPr>
            <a:r>
              <a:rPr lang="tr-TR" dirty="0" smtClean="0">
                <a:effectLst>
                  <a:outerShdw blurRad="38100" dist="38100" dir="2700000" algn="tl">
                    <a:srgbClr val="000000">
                      <a:alpha val="43137"/>
                    </a:srgbClr>
                  </a:outerShdw>
                </a:effectLst>
              </a:rPr>
              <a:t>gerekir.</a:t>
            </a:r>
          </a:p>
          <a:p>
            <a:pPr>
              <a:defRPr/>
            </a:pPr>
            <a:endParaRPr lang="tr-TR" dirty="0"/>
          </a:p>
        </p:txBody>
      </p:sp>
      <p:sp>
        <p:nvSpPr>
          <p:cNvPr id="4" name="3 Slayt Numarası Yer Tutucusu"/>
          <p:cNvSpPr>
            <a:spLocks noGrp="1"/>
          </p:cNvSpPr>
          <p:nvPr>
            <p:ph type="sldNum" sz="quarter" idx="5"/>
          </p:nvPr>
        </p:nvSpPr>
        <p:spPr/>
        <p:txBody>
          <a:bodyPr/>
          <a:lstStyle/>
          <a:p>
            <a:pPr>
              <a:defRPr/>
            </a:pPr>
            <a:fld id="{C77C9930-8A48-44D4-BC07-4B51AF8F45E8}" type="slidenum">
              <a:rPr lang="tr-TR" smtClean="0">
                <a:solidFill>
                  <a:prstClr val="black"/>
                </a:solidFill>
              </a:rPr>
              <a:pPr>
                <a:defRPr/>
              </a:pPr>
              <a:t>25</a:t>
            </a:fld>
            <a:endParaRPr lang="tr-TR">
              <a:solidFill>
                <a:prstClr val="black"/>
              </a:solidFill>
            </a:endParaRPr>
          </a:p>
        </p:txBody>
      </p:sp>
    </p:spTree>
    <p:extLst>
      <p:ext uri="{BB962C8B-B14F-4D97-AF65-F5344CB8AC3E}">
        <p14:creationId xmlns:p14="http://schemas.microsoft.com/office/powerpoint/2010/main" val="247767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a:bodyPr>
          <a:lstStyle/>
          <a:p>
            <a:pPr algn="just" eaLnBrk="1" hangingPunct="1">
              <a:lnSpc>
                <a:spcPct val="80000"/>
              </a:lnSpc>
              <a:buFont typeface="Wingdings 2" pitchFamily="18" charset="2"/>
              <a:buNone/>
              <a:defRPr/>
            </a:pPr>
            <a:r>
              <a:rPr lang="tr-TR" b="1" dirty="0" smtClean="0">
                <a:solidFill>
                  <a:srgbClr val="FF0000"/>
                </a:solidFill>
                <a:effectLst>
                  <a:outerShdw blurRad="38100" dist="38100" dir="2700000" algn="tl">
                    <a:srgbClr val="C0C0C0"/>
                  </a:outerShdw>
                </a:effectLst>
              </a:rPr>
              <a:t>Yeterlik Kriterleri </a:t>
            </a:r>
          </a:p>
          <a:p>
            <a:pPr algn="just" eaLnBrk="1" hangingPunct="1">
              <a:lnSpc>
                <a:spcPct val="80000"/>
              </a:lnSpc>
              <a:buFont typeface="Wingdings 2" pitchFamily="18" charset="2"/>
              <a:buNone/>
              <a:defRPr/>
            </a:pPr>
            <a:r>
              <a:rPr lang="tr-TR" b="1" dirty="0" smtClean="0">
                <a:solidFill>
                  <a:srgbClr val="FF0000"/>
                </a:solidFill>
                <a:effectLst>
                  <a:outerShdw blurRad="38100" dist="38100" dir="2700000" algn="tl">
                    <a:srgbClr val="C0C0C0"/>
                  </a:outerShdw>
                </a:effectLst>
              </a:rPr>
              <a:t>(1.5.2011 tarihinden sonraki ihalelerde)</a:t>
            </a:r>
          </a:p>
          <a:p>
            <a:pPr algn="ctr" eaLnBrk="1" hangingPunct="1">
              <a:lnSpc>
                <a:spcPct val="80000"/>
              </a:lnSpc>
              <a:buFont typeface="Wingdings 2" pitchFamily="18" charset="2"/>
              <a:buNone/>
              <a:defRPr/>
            </a:pPr>
            <a:endParaRPr lang="tr-TR" b="1" dirty="0" smtClean="0">
              <a:solidFill>
                <a:srgbClr val="FF0000"/>
              </a:solidFill>
              <a:effectLst>
                <a:outerShdw blurRad="38100" dist="38100" dir="2700000" algn="tl">
                  <a:srgbClr val="C0C0C0"/>
                </a:outerShdw>
              </a:effectLst>
            </a:endParaRPr>
          </a:p>
          <a:p>
            <a:pPr algn="just" eaLnBrk="1" hangingPunct="1">
              <a:lnSpc>
                <a:spcPct val="80000"/>
              </a:lnSpc>
              <a:defRPr/>
            </a:pPr>
            <a:r>
              <a:rPr lang="tr-TR" dirty="0" smtClean="0">
                <a:solidFill>
                  <a:srgbClr val="FF0000"/>
                </a:solidFill>
                <a:effectLst>
                  <a:outerShdw blurRad="38100" dist="38100" dir="2700000" algn="tl">
                    <a:srgbClr val="000000">
                      <a:alpha val="43137"/>
                    </a:srgbClr>
                  </a:outerShdw>
                </a:effectLst>
              </a:rPr>
              <a:t>Cari oranın </a:t>
            </a:r>
            <a:r>
              <a:rPr lang="tr-TR" dirty="0" smtClean="0">
                <a:effectLst>
                  <a:outerShdw blurRad="38100" dist="38100" dir="2700000" algn="tl">
                    <a:srgbClr val="000000">
                      <a:alpha val="43137"/>
                    </a:srgbClr>
                  </a:outerShdw>
                </a:effectLst>
              </a:rPr>
              <a:t>(dönen varlıklar/kısa vadeli borçlar) en az </a:t>
            </a:r>
            <a:r>
              <a:rPr lang="tr-TR" dirty="0" smtClean="0">
                <a:solidFill>
                  <a:srgbClr val="FF0000"/>
                </a:solidFill>
                <a:effectLst>
                  <a:outerShdw blurRad="38100" dist="38100" dir="2700000" algn="tl">
                    <a:srgbClr val="000000">
                      <a:alpha val="43137"/>
                    </a:srgbClr>
                  </a:outerShdw>
                </a:effectLst>
              </a:rPr>
              <a:t>0,75</a:t>
            </a:r>
            <a:r>
              <a:rPr lang="tr-TR" dirty="0" smtClean="0">
                <a:effectLst>
                  <a:outerShdw blurRad="38100" dist="38100" dir="2700000" algn="tl">
                    <a:srgbClr val="000000">
                      <a:alpha val="43137"/>
                    </a:srgbClr>
                  </a:outerShdw>
                </a:effectLst>
              </a:rPr>
              <a:t> olması,</a:t>
            </a:r>
          </a:p>
          <a:p>
            <a:pPr algn="just" eaLnBrk="1" hangingPunct="1">
              <a:lnSpc>
                <a:spcPct val="80000"/>
              </a:lnSpc>
              <a:defRPr/>
            </a:pPr>
            <a:endParaRPr lang="tr-TR" dirty="0" smtClean="0">
              <a:effectLst>
                <a:outerShdw blurRad="38100" dist="38100" dir="2700000" algn="tl">
                  <a:srgbClr val="000000">
                    <a:alpha val="43137"/>
                  </a:srgbClr>
                </a:outerShdw>
              </a:effectLst>
            </a:endParaRPr>
          </a:p>
          <a:p>
            <a:pPr algn="just" eaLnBrk="1" hangingPunct="1">
              <a:lnSpc>
                <a:spcPct val="80000"/>
              </a:lnSpc>
              <a:defRPr/>
            </a:pPr>
            <a:r>
              <a:rPr lang="tr-TR" dirty="0" smtClean="0">
                <a:solidFill>
                  <a:srgbClr val="FF0000"/>
                </a:solidFill>
                <a:effectLst>
                  <a:outerShdw blurRad="38100" dist="38100" dir="2700000" algn="tl">
                    <a:srgbClr val="000000">
                      <a:alpha val="43137"/>
                    </a:srgbClr>
                  </a:outerShdw>
                </a:effectLst>
              </a:rPr>
              <a:t>Öz kaynak oranının </a:t>
            </a:r>
            <a:r>
              <a:rPr lang="tr-TR" dirty="0" smtClean="0">
                <a:effectLst>
                  <a:outerShdw blurRad="38100" dist="38100" dir="2700000" algn="tl">
                    <a:srgbClr val="000000">
                      <a:alpha val="43137"/>
                    </a:srgbClr>
                  </a:outerShdw>
                </a:effectLst>
              </a:rPr>
              <a:t>(öz kaynaklar/toplam aktif) en az </a:t>
            </a:r>
            <a:r>
              <a:rPr lang="tr-TR" dirty="0" smtClean="0">
                <a:solidFill>
                  <a:srgbClr val="FF0000"/>
                </a:solidFill>
                <a:effectLst>
                  <a:outerShdw blurRad="38100" dist="38100" dir="2700000" algn="tl">
                    <a:srgbClr val="000000">
                      <a:alpha val="43137"/>
                    </a:srgbClr>
                  </a:outerShdw>
                </a:effectLst>
              </a:rPr>
              <a:t>0,15</a:t>
            </a:r>
            <a:r>
              <a:rPr lang="tr-TR" dirty="0" smtClean="0">
                <a:effectLst>
                  <a:outerShdw blurRad="38100" dist="38100" dir="2700000" algn="tl">
                    <a:srgbClr val="000000">
                      <a:alpha val="43137"/>
                    </a:srgbClr>
                  </a:outerShdw>
                </a:effectLst>
              </a:rPr>
              <a:t> olması,</a:t>
            </a:r>
          </a:p>
          <a:p>
            <a:pPr algn="just" eaLnBrk="1" hangingPunct="1">
              <a:lnSpc>
                <a:spcPct val="80000"/>
              </a:lnSpc>
              <a:defRPr/>
            </a:pPr>
            <a:endParaRPr lang="tr-TR" dirty="0" smtClean="0">
              <a:effectLst>
                <a:outerShdw blurRad="38100" dist="38100" dir="2700000" algn="tl">
                  <a:srgbClr val="000000">
                    <a:alpha val="43137"/>
                  </a:srgbClr>
                </a:outerShdw>
              </a:effectLst>
            </a:endParaRPr>
          </a:p>
          <a:p>
            <a:pPr algn="just" eaLnBrk="1" hangingPunct="1">
              <a:lnSpc>
                <a:spcPct val="80000"/>
              </a:lnSpc>
              <a:defRPr/>
            </a:pPr>
            <a:r>
              <a:rPr lang="tr-TR" dirty="0" smtClean="0">
                <a:effectLst>
                  <a:outerShdw blurRad="38100" dist="38100" dir="2700000" algn="tl">
                    <a:srgbClr val="000000">
                      <a:alpha val="43137"/>
                    </a:srgbClr>
                  </a:outerShdw>
                </a:effectLst>
              </a:rPr>
              <a:t>Kısa vadeli banka borçlarının öz kaynaklara oranının </a:t>
            </a:r>
            <a:r>
              <a:rPr lang="tr-TR" dirty="0" smtClean="0">
                <a:solidFill>
                  <a:srgbClr val="FF0000"/>
                </a:solidFill>
                <a:effectLst>
                  <a:outerShdw blurRad="38100" dist="38100" dir="2700000" algn="tl">
                    <a:srgbClr val="000000">
                      <a:alpha val="43137"/>
                    </a:srgbClr>
                  </a:outerShdw>
                </a:effectLst>
              </a:rPr>
              <a:t>0,50’den</a:t>
            </a:r>
            <a:r>
              <a:rPr lang="tr-TR" dirty="0" smtClean="0">
                <a:effectLst>
                  <a:outerShdw blurRad="38100" dist="38100" dir="2700000" algn="tl">
                    <a:srgbClr val="000000">
                      <a:alpha val="43137"/>
                    </a:srgbClr>
                  </a:outerShdw>
                </a:effectLst>
              </a:rPr>
              <a:t> küçük olması,</a:t>
            </a:r>
          </a:p>
          <a:p>
            <a:pPr algn="just" eaLnBrk="1" hangingPunct="1">
              <a:lnSpc>
                <a:spcPct val="80000"/>
              </a:lnSpc>
              <a:buFont typeface="Wingdings" pitchFamily="2" charset="2"/>
              <a:buNone/>
              <a:defRPr/>
            </a:pPr>
            <a:r>
              <a:rPr lang="tr-TR" dirty="0" smtClean="0">
                <a:effectLst>
                  <a:outerShdw blurRad="38100" dist="38100" dir="2700000" algn="tl">
                    <a:srgbClr val="000000">
                      <a:alpha val="43137"/>
                    </a:srgbClr>
                  </a:outerShdw>
                </a:effectLst>
              </a:rPr>
              <a:t>gerekir.</a:t>
            </a:r>
          </a:p>
          <a:p>
            <a:pPr>
              <a:defRPr/>
            </a:pPr>
            <a:endParaRPr lang="tr-TR" dirty="0"/>
          </a:p>
        </p:txBody>
      </p:sp>
      <p:sp>
        <p:nvSpPr>
          <p:cNvPr id="4" name="3 Slayt Numarası Yer Tutucusu"/>
          <p:cNvSpPr>
            <a:spLocks noGrp="1"/>
          </p:cNvSpPr>
          <p:nvPr>
            <p:ph type="sldNum" sz="quarter" idx="5"/>
          </p:nvPr>
        </p:nvSpPr>
        <p:spPr/>
        <p:txBody>
          <a:bodyPr/>
          <a:lstStyle/>
          <a:p>
            <a:pPr>
              <a:defRPr/>
            </a:pPr>
            <a:fld id="{C77C9930-8A48-44D4-BC07-4B51AF8F45E8}" type="slidenum">
              <a:rPr lang="tr-TR" smtClean="0">
                <a:solidFill>
                  <a:prstClr val="black"/>
                </a:solidFill>
              </a:rPr>
              <a:pPr>
                <a:defRPr/>
              </a:pPr>
              <a:t>26</a:t>
            </a:fld>
            <a:endParaRPr lang="tr-TR">
              <a:solidFill>
                <a:prstClr val="black"/>
              </a:solidFill>
            </a:endParaRPr>
          </a:p>
        </p:txBody>
      </p:sp>
    </p:spTree>
    <p:extLst>
      <p:ext uri="{BB962C8B-B14F-4D97-AF65-F5344CB8AC3E}">
        <p14:creationId xmlns:p14="http://schemas.microsoft.com/office/powerpoint/2010/main" val="3492729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a:ln/>
        </p:spPr>
      </p:sp>
      <p:sp>
        <p:nvSpPr>
          <p:cNvPr id="81923" name="2 Not Yer Tutucusu"/>
          <p:cNvSpPr>
            <a:spLocks noGrp="1"/>
          </p:cNvSpPr>
          <p:nvPr>
            <p:ph type="body" idx="1"/>
          </p:nvPr>
        </p:nvSpPr>
        <p:spPr>
          <a:noFill/>
          <a:ln/>
        </p:spPr>
        <p:txBody>
          <a:bodyPr/>
          <a:lstStyle/>
          <a:p>
            <a:endParaRPr lang="tr-TR" dirty="0" smtClean="0"/>
          </a:p>
        </p:txBody>
      </p:sp>
      <p:sp>
        <p:nvSpPr>
          <p:cNvPr id="4" name="3 Slayt Numarası Yer Tutucusu"/>
          <p:cNvSpPr>
            <a:spLocks noGrp="1"/>
          </p:cNvSpPr>
          <p:nvPr>
            <p:ph type="sldNum" sz="quarter" idx="5"/>
          </p:nvPr>
        </p:nvSpPr>
        <p:spPr/>
        <p:txBody>
          <a:bodyPr/>
          <a:lstStyle/>
          <a:p>
            <a:pPr>
              <a:defRPr/>
            </a:pPr>
            <a:fld id="{80652DF8-F76F-4244-BA95-53093BFBAACE}" type="slidenum">
              <a:rPr lang="tr-TR" smtClean="0">
                <a:solidFill>
                  <a:prstClr val="black"/>
                </a:solidFill>
              </a:rPr>
              <a:pPr>
                <a:defRPr/>
              </a:pPr>
              <a:t>27</a:t>
            </a:fld>
            <a:endParaRPr lang="tr-TR">
              <a:solidFill>
                <a:prstClr val="black"/>
              </a:solidFill>
            </a:endParaRPr>
          </a:p>
        </p:txBody>
      </p:sp>
    </p:spTree>
    <p:extLst>
      <p:ext uri="{BB962C8B-B14F-4D97-AF65-F5344CB8AC3E}">
        <p14:creationId xmlns:p14="http://schemas.microsoft.com/office/powerpoint/2010/main" val="3358096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a:ln/>
        </p:spPr>
      </p:sp>
      <p:sp>
        <p:nvSpPr>
          <p:cNvPr id="81923" name="2 Not Yer Tutucusu"/>
          <p:cNvSpPr>
            <a:spLocks noGrp="1"/>
          </p:cNvSpPr>
          <p:nvPr>
            <p:ph type="body" idx="1"/>
          </p:nvPr>
        </p:nvSpPr>
        <p:spPr>
          <a:noFill/>
          <a:ln/>
        </p:spPr>
        <p:txBody>
          <a:bodyPr/>
          <a:lstStyle/>
          <a:p>
            <a:r>
              <a:rPr lang="tr-TR" dirty="0" smtClean="0"/>
              <a:t>Brüt </a:t>
            </a:r>
            <a:r>
              <a:rPr lang="tr-TR" dirty="0" err="1" smtClean="0"/>
              <a:t>satışdeğil</a:t>
            </a:r>
            <a:r>
              <a:rPr lang="tr-TR" dirty="0" smtClean="0"/>
              <a:t>, satıştan iade </a:t>
            </a:r>
            <a:r>
              <a:rPr lang="tr-TR" dirty="0" err="1" smtClean="0"/>
              <a:t>vs.gözönünde</a:t>
            </a:r>
            <a:r>
              <a:rPr lang="tr-TR" dirty="0" smtClean="0"/>
              <a:t> </a:t>
            </a:r>
            <a:r>
              <a:rPr lang="tr-TR" dirty="0" err="1" smtClean="0"/>
              <a:t>bulund</a:t>
            </a:r>
            <a:r>
              <a:rPr lang="tr-TR" dirty="0" smtClean="0"/>
              <a:t> net satışlar.</a:t>
            </a:r>
          </a:p>
        </p:txBody>
      </p:sp>
      <p:sp>
        <p:nvSpPr>
          <p:cNvPr id="4" name="3 Slayt Numarası Yer Tutucusu"/>
          <p:cNvSpPr>
            <a:spLocks noGrp="1"/>
          </p:cNvSpPr>
          <p:nvPr>
            <p:ph type="sldNum" sz="quarter" idx="5"/>
          </p:nvPr>
        </p:nvSpPr>
        <p:spPr/>
        <p:txBody>
          <a:bodyPr/>
          <a:lstStyle/>
          <a:p>
            <a:pPr>
              <a:defRPr/>
            </a:pPr>
            <a:fld id="{80652DF8-F76F-4244-BA95-53093BFBAACE}" type="slidenum">
              <a:rPr lang="tr-TR" smtClean="0">
                <a:solidFill>
                  <a:prstClr val="black"/>
                </a:solidFill>
              </a:rPr>
              <a:pPr>
                <a:defRPr/>
              </a:pPr>
              <a:t>28</a:t>
            </a:fld>
            <a:endParaRPr lang="tr-TR">
              <a:solidFill>
                <a:prstClr val="black"/>
              </a:solidFill>
            </a:endParaRPr>
          </a:p>
        </p:txBody>
      </p:sp>
    </p:spTree>
    <p:extLst>
      <p:ext uri="{BB962C8B-B14F-4D97-AF65-F5344CB8AC3E}">
        <p14:creationId xmlns:p14="http://schemas.microsoft.com/office/powerpoint/2010/main" val="384046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a:ln/>
        </p:spPr>
      </p:sp>
      <p:sp>
        <p:nvSpPr>
          <p:cNvPr id="4" name="3 Slayt Numarası Yer Tutucusu"/>
          <p:cNvSpPr>
            <a:spLocks noGrp="1"/>
          </p:cNvSpPr>
          <p:nvPr>
            <p:ph type="sldNum" sz="quarter" idx="5"/>
          </p:nvPr>
        </p:nvSpPr>
        <p:spPr/>
        <p:txBody>
          <a:bodyPr/>
          <a:lstStyle/>
          <a:p>
            <a:pPr>
              <a:defRPr/>
            </a:pPr>
            <a:fld id="{502A5DCE-AF73-49D4-BDFD-CF154F91CE08}" type="slidenum">
              <a:rPr lang="tr-TR" smtClean="0">
                <a:solidFill>
                  <a:prstClr val="black"/>
                </a:solidFill>
              </a:rPr>
              <a:pPr>
                <a:defRPr/>
              </a:pPr>
              <a:t>29</a:t>
            </a:fld>
            <a:endParaRPr lang="tr-TR">
              <a:solidFill>
                <a:prstClr val="black"/>
              </a:solidFill>
            </a:endParaRPr>
          </a:p>
        </p:txBody>
      </p:sp>
      <p:sp>
        <p:nvSpPr>
          <p:cNvPr id="2" name="Not Yer Tutucusu 1"/>
          <p:cNvSpPr>
            <a:spLocks noGrp="1"/>
          </p:cNvSpPr>
          <p:nvPr>
            <p:ph type="body" sz="quarter" idx="10"/>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t>25 liralık iş yapan şirket 100 </a:t>
            </a:r>
            <a:r>
              <a:rPr lang="tr-TR" dirty="0" err="1" smtClean="0"/>
              <a:t>tl</a:t>
            </a:r>
            <a:r>
              <a:rPr lang="tr-TR" dirty="0" smtClean="0"/>
              <a:t> tekli verebilir mi?</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t>İş</a:t>
            </a:r>
            <a:r>
              <a:rPr lang="tr-TR" baseline="0" dirty="0" smtClean="0"/>
              <a:t> hacmini gösteren belgeler toplanmaz.</a:t>
            </a:r>
            <a:endParaRPr lang="tr-TR" dirty="0" smtClean="0"/>
          </a:p>
          <a:p>
            <a:endParaRPr lang="tr-TR" dirty="0"/>
          </a:p>
        </p:txBody>
      </p:sp>
    </p:spTree>
    <p:extLst>
      <p:ext uri="{BB962C8B-B14F-4D97-AF65-F5344CB8AC3E}">
        <p14:creationId xmlns:p14="http://schemas.microsoft.com/office/powerpoint/2010/main" val="3297012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30</a:t>
            </a:fld>
            <a:endParaRPr lang="tr-TR"/>
          </a:p>
        </p:txBody>
      </p:sp>
    </p:spTree>
    <p:extLst>
      <p:ext uri="{BB962C8B-B14F-4D97-AF65-F5344CB8AC3E}">
        <p14:creationId xmlns:p14="http://schemas.microsoft.com/office/powerpoint/2010/main" val="1647791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31</a:t>
            </a:fld>
            <a:endParaRPr lang="tr-TR"/>
          </a:p>
        </p:txBody>
      </p:sp>
    </p:spTree>
    <p:extLst>
      <p:ext uri="{BB962C8B-B14F-4D97-AF65-F5344CB8AC3E}">
        <p14:creationId xmlns:p14="http://schemas.microsoft.com/office/powerpoint/2010/main" val="164779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solidFill>
                  <a:srgbClr val="C00000"/>
                </a:solidFill>
                <a:latin typeface="Tahoma" panose="020B0604030504040204" pitchFamily="34" charset="0"/>
                <a:ea typeface="Tahoma" panose="020B0604030504040204" pitchFamily="34" charset="0"/>
                <a:cs typeface="Tahoma" panose="020B0604030504040204" pitchFamily="34" charset="0"/>
              </a:rPr>
              <a:t>Kit alımı ile birlikte cihaz temini</a:t>
            </a:r>
            <a:r>
              <a:rPr lang="tr-TR" sz="1200" dirty="0" smtClean="0">
                <a:latin typeface="Tahoma" panose="020B0604030504040204" pitchFamily="34" charset="0"/>
                <a:ea typeface="Tahoma" panose="020B0604030504040204" pitchFamily="34" charset="0"/>
                <a:cs typeface="Tahoma" panose="020B0604030504040204" pitchFamily="34" charset="0"/>
              </a:rPr>
              <a:t> sağlık</a:t>
            </a:r>
            <a:r>
              <a:rPr lang="tr-TR" sz="1200" baseline="0" dirty="0" smtClean="0">
                <a:latin typeface="Tahoma" panose="020B0604030504040204" pitchFamily="34" charset="0"/>
                <a:ea typeface="Tahoma" panose="020B0604030504040204" pitchFamily="34" charset="0"/>
                <a:cs typeface="Tahoma" panose="020B0604030504040204" pitchFamily="34" charset="0"/>
              </a:rPr>
              <a:t> bakanlığı</a:t>
            </a:r>
            <a:endParaRPr lang="tr-TR"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0"/>
          </p:nvPr>
        </p:nvSpPr>
        <p:spPr/>
        <p:txBody>
          <a:bodyPr/>
          <a:lstStyle/>
          <a:p>
            <a:pPr>
              <a:defRPr/>
            </a:pPr>
            <a:fld id="{9269BB1E-E821-4149-B5DC-D154756165B9}" type="slidenum">
              <a:rPr lang="tr-TR" smtClean="0">
                <a:solidFill>
                  <a:prstClr val="black"/>
                </a:solidFill>
              </a:rPr>
              <a:pPr>
                <a:defRPr/>
              </a:pPr>
              <a:t>3</a:t>
            </a:fld>
            <a:endParaRPr lang="tr-TR" dirty="0">
              <a:solidFill>
                <a:prstClr val="black"/>
              </a:solidFill>
            </a:endParaRPr>
          </a:p>
        </p:txBody>
      </p:sp>
    </p:spTree>
    <p:extLst>
      <p:ext uri="{BB962C8B-B14F-4D97-AF65-F5344CB8AC3E}">
        <p14:creationId xmlns:p14="http://schemas.microsoft.com/office/powerpoint/2010/main" val="3746619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Yapımda 6 yıl-</a:t>
            </a:r>
            <a:r>
              <a:rPr lang="tr-TR" dirty="0" err="1" smtClean="0"/>
              <a:t>s.sorusu</a:t>
            </a:r>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32</a:t>
            </a:fld>
            <a:endParaRPr lang="tr-TR"/>
          </a:p>
        </p:txBody>
      </p:sp>
    </p:spTree>
    <p:extLst>
      <p:ext uri="{BB962C8B-B14F-4D97-AF65-F5344CB8AC3E}">
        <p14:creationId xmlns:p14="http://schemas.microsoft.com/office/powerpoint/2010/main" val="227726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Belgeler nelerdir?</a:t>
            </a:r>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33</a:t>
            </a:fld>
            <a:endParaRPr lang="tr-TR"/>
          </a:p>
        </p:txBody>
      </p:sp>
    </p:spTree>
    <p:extLst>
      <p:ext uri="{BB962C8B-B14F-4D97-AF65-F5344CB8AC3E}">
        <p14:creationId xmlns:p14="http://schemas.microsoft.com/office/powerpoint/2010/main" val="4164273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34</a:t>
            </a:fld>
            <a:endParaRPr lang="tr-TR"/>
          </a:p>
        </p:txBody>
      </p:sp>
    </p:spTree>
    <p:extLst>
      <p:ext uri="{BB962C8B-B14F-4D97-AF65-F5344CB8AC3E}">
        <p14:creationId xmlns:p14="http://schemas.microsoft.com/office/powerpoint/2010/main" val="2016986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Oda kayıt belgesi-Sözleşme aşamasında yapım işlerinde de aynı </a:t>
            </a:r>
            <a:r>
              <a:rPr lang="tr-TR" dirty="0" err="1" smtClean="0"/>
              <a:t>s.soru</a:t>
            </a:r>
            <a:endParaRPr lang="tr-TR" dirty="0"/>
          </a:p>
        </p:txBody>
      </p:sp>
      <p:sp>
        <p:nvSpPr>
          <p:cNvPr id="4" name="Slayt Numarası Yer Tutucusu 3"/>
          <p:cNvSpPr>
            <a:spLocks noGrp="1"/>
          </p:cNvSpPr>
          <p:nvPr>
            <p:ph type="sldNum" sz="quarter" idx="10"/>
          </p:nvPr>
        </p:nvSpPr>
        <p:spPr/>
        <p:txBody>
          <a:bodyPr/>
          <a:lstStyle/>
          <a:p>
            <a:pPr>
              <a:defRPr/>
            </a:pPr>
            <a:fld id="{9269BB1E-E821-4149-B5DC-D154756165B9}" type="slidenum">
              <a:rPr lang="tr-TR" smtClean="0"/>
              <a:pPr>
                <a:defRPr/>
              </a:pPr>
              <a:t>35</a:t>
            </a:fld>
            <a:endParaRPr lang="tr-TR"/>
          </a:p>
        </p:txBody>
      </p:sp>
    </p:spTree>
    <p:extLst>
      <p:ext uri="{BB962C8B-B14F-4D97-AF65-F5344CB8AC3E}">
        <p14:creationId xmlns:p14="http://schemas.microsoft.com/office/powerpoint/2010/main" val="844784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Sözleşmede noter onayı?</a:t>
            </a:r>
            <a:endParaRPr lang="tr-TR" dirty="0"/>
          </a:p>
        </p:txBody>
      </p:sp>
      <p:sp>
        <p:nvSpPr>
          <p:cNvPr id="4" name="Slayt Numarası Yer Tutucusu 3"/>
          <p:cNvSpPr>
            <a:spLocks noGrp="1"/>
          </p:cNvSpPr>
          <p:nvPr>
            <p:ph type="sldNum" sz="quarter" idx="10"/>
          </p:nvPr>
        </p:nvSpPr>
        <p:spPr/>
        <p:txBody>
          <a:bodyPr/>
          <a:lstStyle/>
          <a:p>
            <a:pPr>
              <a:defRPr/>
            </a:pPr>
            <a:fld id="{9269BB1E-E821-4149-B5DC-D154756165B9}" type="slidenum">
              <a:rPr lang="tr-TR" smtClean="0"/>
              <a:pPr>
                <a:defRPr/>
              </a:pPr>
              <a:t>36</a:t>
            </a:fld>
            <a:endParaRPr lang="tr-TR"/>
          </a:p>
        </p:txBody>
      </p:sp>
    </p:spTree>
    <p:extLst>
      <p:ext uri="{BB962C8B-B14F-4D97-AF65-F5344CB8AC3E}">
        <p14:creationId xmlns:p14="http://schemas.microsoft.com/office/powerpoint/2010/main" val="2556440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Yapım ve hizmet oranları? 80-70</a:t>
            </a:r>
          </a:p>
          <a:p>
            <a:r>
              <a:rPr lang="tr-TR" sz="12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Teknolojik ürün deneyim belgesi</a:t>
            </a:r>
          </a:p>
          <a:p>
            <a:r>
              <a:rPr lang="tr-TR" sz="1200" kern="1200" dirty="0" smtClean="0">
                <a:solidFill>
                  <a:schemeClr val="tx1"/>
                </a:solidFill>
                <a:effectLst/>
                <a:latin typeface="+mn-lt"/>
                <a:ea typeface="+mn-ea"/>
                <a:cs typeface="+mn-cs"/>
              </a:rPr>
              <a:t>Pilot ortağın teknolojik ürün deneyim belgesi sunması durumunda, pilot ortağın asgari iş deneyim tutarının en az %20’sini sağlaması ve diğer ortaklardan her birinin iş deneyim tutarından fazla olması koşulu aranmaz</a:t>
            </a:r>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38</a:t>
            </a:fld>
            <a:endParaRPr lang="tr-TR"/>
          </a:p>
        </p:txBody>
      </p:sp>
    </p:spTree>
    <p:extLst>
      <p:ext uri="{BB962C8B-B14F-4D97-AF65-F5344CB8AC3E}">
        <p14:creationId xmlns:p14="http://schemas.microsoft.com/office/powerpoint/2010/main" val="2228999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40</a:t>
            </a:fld>
            <a:endParaRPr lang="tr-TR"/>
          </a:p>
        </p:txBody>
      </p:sp>
    </p:spTree>
    <p:extLst>
      <p:ext uri="{BB962C8B-B14F-4D97-AF65-F5344CB8AC3E}">
        <p14:creationId xmlns:p14="http://schemas.microsoft.com/office/powerpoint/2010/main" val="2854013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41</a:t>
            </a:fld>
            <a:endParaRPr lang="tr-TR"/>
          </a:p>
        </p:txBody>
      </p:sp>
    </p:spTree>
    <p:extLst>
      <p:ext uri="{BB962C8B-B14F-4D97-AF65-F5344CB8AC3E}">
        <p14:creationId xmlns:p14="http://schemas.microsoft.com/office/powerpoint/2010/main" val="2016986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Yarına</a:t>
            </a:r>
            <a:r>
              <a:rPr lang="tr-TR" baseline="0" dirty="0" smtClean="0"/>
              <a:t> kadar ezberleyin sonra </a:t>
            </a:r>
            <a:r>
              <a:rPr lang="tr-TR" baseline="0" dirty="0" err="1" smtClean="0"/>
              <a:t>unutabilirsiz</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42</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Çokönemli,ihale</a:t>
            </a:r>
            <a:r>
              <a:rPr lang="tr-TR" dirty="0" smtClean="0"/>
              <a:t> </a:t>
            </a:r>
            <a:r>
              <a:rPr lang="tr-TR" dirty="0" err="1" smtClean="0"/>
              <a:t>tsarımı</a:t>
            </a:r>
            <a:r>
              <a:rPr lang="tr-TR" dirty="0" smtClean="0"/>
              <a:t> için</a:t>
            </a:r>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43</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solidFill>
                  <a:srgbClr val="C00000"/>
                </a:solidFill>
                <a:latin typeface="Tahoma" panose="020B0604030504040204" pitchFamily="34" charset="0"/>
                <a:ea typeface="Tahoma" panose="020B0604030504040204" pitchFamily="34" charset="0"/>
                <a:cs typeface="Tahoma" panose="020B0604030504040204" pitchFamily="34" charset="0"/>
              </a:rPr>
              <a:t>Finansal kiralama </a:t>
            </a:r>
          </a:p>
          <a:p>
            <a:r>
              <a:rPr lang="tr-TR" sz="1200" b="1" i="0" kern="1200" dirty="0" smtClean="0">
                <a:solidFill>
                  <a:schemeClr val="tx1"/>
                </a:solidFill>
                <a:effectLst/>
                <a:latin typeface="+mn-lt"/>
                <a:ea typeface="+mn-ea"/>
                <a:cs typeface="+mn-cs"/>
              </a:rPr>
              <a:t>Finansal kiralama</a:t>
            </a:r>
            <a:r>
              <a:rPr lang="tr-TR" sz="1200" b="0" i="0" kern="1200" dirty="0" smtClean="0">
                <a:solidFill>
                  <a:schemeClr val="tx1"/>
                </a:solidFill>
                <a:effectLst/>
                <a:latin typeface="+mn-lt"/>
                <a:ea typeface="+mn-ea"/>
                <a:cs typeface="+mn-cs"/>
              </a:rPr>
              <a:t> şirketi mal bedelini satıcı firmaya öder. Kiracı, </a:t>
            </a:r>
            <a:r>
              <a:rPr lang="tr-TR" sz="1200" b="1" i="0" kern="1200" dirty="0" smtClean="0">
                <a:solidFill>
                  <a:schemeClr val="tx1"/>
                </a:solidFill>
                <a:effectLst/>
                <a:latin typeface="+mn-lt"/>
                <a:ea typeface="+mn-ea"/>
                <a:cs typeface="+mn-cs"/>
              </a:rPr>
              <a:t>finansal kiralama</a:t>
            </a:r>
            <a:r>
              <a:rPr lang="tr-TR" sz="1200" b="0" i="0" kern="1200" dirty="0" smtClean="0">
                <a:solidFill>
                  <a:schemeClr val="tx1"/>
                </a:solidFill>
                <a:effectLst/>
                <a:latin typeface="+mn-lt"/>
                <a:ea typeface="+mn-ea"/>
                <a:cs typeface="+mn-cs"/>
              </a:rPr>
              <a:t> sözleşmesinde belirlenen kiraları </a:t>
            </a:r>
            <a:r>
              <a:rPr lang="tr-TR" sz="1200" b="1" i="0" kern="1200" dirty="0" smtClean="0">
                <a:solidFill>
                  <a:schemeClr val="tx1"/>
                </a:solidFill>
                <a:effectLst/>
                <a:latin typeface="+mn-lt"/>
                <a:ea typeface="+mn-ea"/>
                <a:cs typeface="+mn-cs"/>
              </a:rPr>
              <a:t>finansal kiralama</a:t>
            </a:r>
            <a:r>
              <a:rPr lang="tr-TR" sz="1200" b="0" i="0" kern="1200" dirty="0" smtClean="0">
                <a:solidFill>
                  <a:schemeClr val="tx1"/>
                </a:solidFill>
                <a:effectLst/>
                <a:latin typeface="+mn-lt"/>
                <a:ea typeface="+mn-ea"/>
                <a:cs typeface="+mn-cs"/>
              </a:rPr>
              <a:t> şirketine öder ve malları kullanır. Sözleşme süresinin sonunda mallar sözleşmede belirlenen sembolik bir bedel üzerinden kiracıya devredilir.</a:t>
            </a:r>
            <a:endParaRPr lang="tr-TR" dirty="0" smtClean="0"/>
          </a:p>
          <a:p>
            <a:endParaRPr lang="tr-TR" dirty="0"/>
          </a:p>
        </p:txBody>
      </p:sp>
      <p:sp>
        <p:nvSpPr>
          <p:cNvPr id="4" name="Slayt Numarası Yer Tutucusu 3"/>
          <p:cNvSpPr>
            <a:spLocks noGrp="1"/>
          </p:cNvSpPr>
          <p:nvPr>
            <p:ph type="sldNum" sz="quarter" idx="10"/>
          </p:nvPr>
        </p:nvSpPr>
        <p:spPr/>
        <p:txBody>
          <a:bodyPr/>
          <a:lstStyle/>
          <a:p>
            <a:pPr>
              <a:defRPr/>
            </a:pPr>
            <a:fld id="{9269BB1E-E821-4149-B5DC-D154756165B9}" type="slidenum">
              <a:rPr lang="tr-TR" smtClean="0"/>
              <a:pPr>
                <a:defRPr/>
              </a:pPr>
              <a:t>4</a:t>
            </a:fld>
            <a:endParaRPr lang="tr-TR"/>
          </a:p>
        </p:txBody>
      </p:sp>
    </p:spTree>
    <p:extLst>
      <p:ext uri="{BB962C8B-B14F-4D97-AF65-F5344CB8AC3E}">
        <p14:creationId xmlns:p14="http://schemas.microsoft.com/office/powerpoint/2010/main" val="685140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44</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45</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46</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47</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48</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49</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50</a:t>
            </a:fld>
            <a:endParaRPr lang="tr-TR"/>
          </a:p>
        </p:txBody>
      </p:sp>
    </p:spTree>
    <p:extLst>
      <p:ext uri="{BB962C8B-B14F-4D97-AF65-F5344CB8AC3E}">
        <p14:creationId xmlns:p14="http://schemas.microsoft.com/office/powerpoint/2010/main" val="518642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a:ln/>
        </p:spPr>
      </p:sp>
      <p:sp>
        <p:nvSpPr>
          <p:cNvPr id="4" name="3 Slayt Numarası Yer Tutucusu"/>
          <p:cNvSpPr>
            <a:spLocks noGrp="1"/>
          </p:cNvSpPr>
          <p:nvPr>
            <p:ph type="sldNum" sz="quarter" idx="5"/>
          </p:nvPr>
        </p:nvSpPr>
        <p:spPr/>
        <p:txBody>
          <a:bodyPr/>
          <a:lstStyle/>
          <a:p>
            <a:pPr>
              <a:defRPr/>
            </a:pPr>
            <a:fld id="{A909ED6F-1BA8-423B-9754-EFE1A81B6927}" type="slidenum">
              <a:rPr lang="tr-TR" smtClean="0"/>
              <a:pPr>
                <a:defRPr/>
              </a:pPr>
              <a:t>52</a:t>
            </a:fld>
            <a:endParaRPr lang="tr-TR"/>
          </a:p>
        </p:txBody>
      </p:sp>
      <p:sp>
        <p:nvSpPr>
          <p:cNvPr id="2" name="Not Yer Tutucusu 1"/>
          <p:cNvSpPr>
            <a:spLocks noGrp="1"/>
          </p:cNvSpPr>
          <p:nvPr>
            <p:ph type="body" sz="quarter" idx="10"/>
          </p:nvPr>
        </p:nvSpPr>
        <p:spPr/>
        <p:txBody>
          <a:bodyPr/>
          <a:lstStyle/>
          <a:p>
            <a:endParaRPr lang="tr-TR"/>
          </a:p>
        </p:txBody>
      </p:sp>
    </p:spTree>
    <p:extLst>
      <p:ext uri="{BB962C8B-B14F-4D97-AF65-F5344CB8AC3E}">
        <p14:creationId xmlns:p14="http://schemas.microsoft.com/office/powerpoint/2010/main" val="4071445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54</a:t>
            </a:fld>
            <a:endParaRPr lang="tr-TR"/>
          </a:p>
        </p:txBody>
      </p:sp>
    </p:spTree>
    <p:extLst>
      <p:ext uri="{BB962C8B-B14F-4D97-AF65-F5344CB8AC3E}">
        <p14:creationId xmlns:p14="http://schemas.microsoft.com/office/powerpoint/2010/main" val="1170234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55</a:t>
            </a:fld>
            <a:endParaRPr lang="tr-TR"/>
          </a:p>
        </p:txBody>
      </p:sp>
    </p:spTree>
    <p:extLst>
      <p:ext uri="{BB962C8B-B14F-4D97-AF65-F5344CB8AC3E}">
        <p14:creationId xmlns:p14="http://schemas.microsoft.com/office/powerpoint/2010/main" val="194630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latin typeface="Times New Roman" panose="02020603050405020304" pitchFamily="18" charset="0"/>
                <a:cs typeface="Times New Roman" panose="02020603050405020304" pitchFamily="18" charset="0"/>
              </a:rPr>
              <a:t>İhale dokümanında hüküm bulunması halinde, bir ihalede aynı aday veya istekli tarafından ihale konusu </a:t>
            </a:r>
            <a:endParaRPr lang="tr-TR" dirty="0"/>
          </a:p>
        </p:txBody>
      </p:sp>
      <p:sp>
        <p:nvSpPr>
          <p:cNvPr id="4" name="Slayt Numarası Yer Tutucusu 3"/>
          <p:cNvSpPr>
            <a:spLocks noGrp="1"/>
          </p:cNvSpPr>
          <p:nvPr>
            <p:ph type="sldNum" sz="quarter" idx="10"/>
          </p:nvPr>
        </p:nvSpPr>
        <p:spPr/>
        <p:txBody>
          <a:bodyPr/>
          <a:lstStyle/>
          <a:p>
            <a:pPr>
              <a:defRPr/>
            </a:pPr>
            <a:fld id="{9269BB1E-E821-4149-B5DC-D154756165B9}" type="slidenum">
              <a:rPr lang="tr-TR" smtClean="0">
                <a:solidFill>
                  <a:prstClr val="black"/>
                </a:solidFill>
              </a:rPr>
              <a:pPr>
                <a:defRPr/>
              </a:pPr>
              <a:t>5</a:t>
            </a:fld>
            <a:endParaRPr lang="tr-TR" dirty="0">
              <a:solidFill>
                <a:prstClr val="black"/>
              </a:solidFill>
            </a:endParaRPr>
          </a:p>
        </p:txBody>
      </p:sp>
    </p:spTree>
    <p:extLst>
      <p:ext uri="{BB962C8B-B14F-4D97-AF65-F5344CB8AC3E}">
        <p14:creationId xmlns:p14="http://schemas.microsoft.com/office/powerpoint/2010/main" val="3746619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56</a:t>
            </a:fld>
            <a:endParaRPr lang="tr-TR"/>
          </a:p>
        </p:txBody>
      </p:sp>
    </p:spTree>
    <p:extLst>
      <p:ext uri="{BB962C8B-B14F-4D97-AF65-F5344CB8AC3E}">
        <p14:creationId xmlns:p14="http://schemas.microsoft.com/office/powerpoint/2010/main" val="29598566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u="sng" dirty="0" smtClean="0"/>
              <a:t>Fiyat dışı unsurlar, bir marka veya model esas alınarak rekabeti ortadan kaldırıcı bir şekilde belirlenemez. </a:t>
            </a:r>
          </a:p>
          <a:p>
            <a:r>
              <a:rPr lang="tr-TR" altLang="tr-TR" dirty="0" smtClean="0"/>
              <a:t>	</a:t>
            </a:r>
          </a:p>
          <a:p>
            <a:r>
              <a:rPr lang="tr-TR" altLang="tr-TR" dirty="0" smtClean="0"/>
              <a:t> Fiyat dışı unsurlara, bu unsurların parasal değerlerine veya nispi ağırlıklarına ve hesaplama yöntemine yönelik düzenlemeyi yapan birim veya görevliler tarafından gerekçeli bir açıklama belgesi hazırlanır ve bu belge ihale onay belgesinin ekinde yer alır.</a:t>
            </a:r>
          </a:p>
          <a:p>
            <a:endParaRPr lang="tr-TR" altLang="tr-TR" dirty="0" smtClean="0"/>
          </a:p>
        </p:txBody>
      </p:sp>
      <p:sp>
        <p:nvSpPr>
          <p:cNvPr id="183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9055D8-6DF5-4BF4-B8A8-198EC799D8DC}" type="slidenum">
              <a:rPr lang="tr-TR" altLang="tr-TR" smtClean="0"/>
              <a:pPr eaLnBrk="1" hangingPunct="1"/>
              <a:t>57</a:t>
            </a:fld>
            <a:endParaRPr lang="tr-TR" altLang="tr-TR" smtClean="0"/>
          </a:p>
        </p:txBody>
      </p:sp>
    </p:spTree>
    <p:extLst>
      <p:ext uri="{BB962C8B-B14F-4D97-AF65-F5344CB8AC3E}">
        <p14:creationId xmlns:p14="http://schemas.microsoft.com/office/powerpoint/2010/main" val="4116050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smtClean="0"/>
              <a:t>Orta ve yüksek </a:t>
            </a:r>
            <a:r>
              <a:rPr lang="tr-TR" altLang="tr-TR" dirty="0" err="1" smtClean="0"/>
              <a:t>tekn</a:t>
            </a:r>
            <a:r>
              <a:rPr lang="tr-TR" altLang="tr-TR" dirty="0" smtClean="0"/>
              <a:t> listeyi kontrol e </a:t>
            </a:r>
            <a:r>
              <a:rPr lang="tr-TR" altLang="tr-TR" dirty="0" err="1" smtClean="0"/>
              <a:t>önml</a:t>
            </a:r>
            <a:endParaRPr lang="tr-TR" altLang="tr-TR" dirty="0" smtClean="0"/>
          </a:p>
        </p:txBody>
      </p:sp>
      <p:sp>
        <p:nvSpPr>
          <p:cNvPr id="1843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53D1D6-6839-4249-B1AB-04B25A569FB1}" type="slidenum">
              <a:rPr lang="tr-TR" altLang="tr-TR" smtClean="0"/>
              <a:pPr eaLnBrk="1" hangingPunct="1"/>
              <a:t>58</a:t>
            </a:fld>
            <a:endParaRPr lang="tr-TR" altLang="tr-TR" smtClean="0"/>
          </a:p>
        </p:txBody>
      </p:sp>
    </p:spTree>
    <p:extLst>
      <p:ext uri="{BB962C8B-B14F-4D97-AF65-F5344CB8AC3E}">
        <p14:creationId xmlns:p14="http://schemas.microsoft.com/office/powerpoint/2010/main" val="579590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smtClean="0"/>
              <a:t>Yabancı istekli</a:t>
            </a:r>
            <a:r>
              <a:rPr lang="tr-TR" altLang="tr-TR" baseline="0" dirty="0" smtClean="0"/>
              <a:t> </a:t>
            </a:r>
            <a:r>
              <a:rPr lang="tr-TR" altLang="tr-TR" baseline="0" dirty="0" err="1" smtClean="0"/>
              <a:t>yerlimalı</a:t>
            </a:r>
            <a:r>
              <a:rPr lang="tr-TR" altLang="tr-TR" baseline="0" dirty="0" smtClean="0"/>
              <a:t> sunarsa?</a:t>
            </a:r>
            <a:endParaRPr lang="tr-TR" altLang="tr-TR" dirty="0" smtClean="0"/>
          </a:p>
        </p:txBody>
      </p:sp>
      <p:sp>
        <p:nvSpPr>
          <p:cNvPr id="1843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53D1D6-6839-4249-B1AB-04B25A569FB1}" type="slidenum">
              <a:rPr lang="tr-TR" altLang="tr-TR" smtClean="0"/>
              <a:pPr eaLnBrk="1" hangingPunct="1"/>
              <a:t>59</a:t>
            </a:fld>
            <a:endParaRPr lang="tr-TR" altLang="tr-TR" smtClean="0"/>
          </a:p>
        </p:txBody>
      </p:sp>
    </p:spTree>
    <p:extLst>
      <p:ext uri="{BB962C8B-B14F-4D97-AF65-F5344CB8AC3E}">
        <p14:creationId xmlns:p14="http://schemas.microsoft.com/office/powerpoint/2010/main" val="1197516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7FBC54-CC67-4359-B38C-04845F3E4D67}" type="slidenum">
              <a:rPr lang="tr-TR" altLang="tr-TR" smtClean="0"/>
              <a:pPr eaLnBrk="1" hangingPunct="1"/>
              <a:t>60</a:t>
            </a:fld>
            <a:endParaRPr lang="tr-TR" altLang="tr-TR" smtClean="0"/>
          </a:p>
        </p:txBody>
      </p:sp>
      <p:sp>
        <p:nvSpPr>
          <p:cNvPr id="2" name="Not Yer Tutucusu 1"/>
          <p:cNvSpPr>
            <a:spLocks noGrp="1"/>
          </p:cNvSpPr>
          <p:nvPr>
            <p:ph type="body" sz="quarter" idx="10"/>
          </p:nvPr>
        </p:nvSpPr>
        <p:spPr/>
        <p:txBody>
          <a:bodyPr/>
          <a:lstStyle/>
          <a:p>
            <a:endParaRPr lang="tr-TR"/>
          </a:p>
        </p:txBody>
      </p:sp>
    </p:spTree>
    <p:extLst>
      <p:ext uri="{BB962C8B-B14F-4D97-AF65-F5344CB8AC3E}">
        <p14:creationId xmlns:p14="http://schemas.microsoft.com/office/powerpoint/2010/main" val="1947696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61</a:t>
            </a:fld>
            <a:endParaRPr lang="tr-TR"/>
          </a:p>
        </p:txBody>
      </p:sp>
    </p:spTree>
    <p:extLst>
      <p:ext uri="{BB962C8B-B14F-4D97-AF65-F5344CB8AC3E}">
        <p14:creationId xmlns:p14="http://schemas.microsoft.com/office/powerpoint/2010/main" val="3704597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62</a:t>
            </a:fld>
            <a:endParaRPr lang="tr-TR"/>
          </a:p>
        </p:txBody>
      </p:sp>
    </p:spTree>
    <p:extLst>
      <p:ext uri="{BB962C8B-B14F-4D97-AF65-F5344CB8AC3E}">
        <p14:creationId xmlns:p14="http://schemas.microsoft.com/office/powerpoint/2010/main" val="37752942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63</a:t>
            </a:fld>
            <a:endParaRPr lang="tr-TR"/>
          </a:p>
        </p:txBody>
      </p:sp>
    </p:spTree>
    <p:extLst>
      <p:ext uri="{BB962C8B-B14F-4D97-AF65-F5344CB8AC3E}">
        <p14:creationId xmlns:p14="http://schemas.microsoft.com/office/powerpoint/2010/main" val="4588876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55000" lnSpcReduction="20000"/>
          </a:bodyPr>
          <a:lstStyle/>
          <a:p>
            <a:r>
              <a:rPr lang="tr-TR" sz="1200" b="1" kern="1200" dirty="0" smtClean="0">
                <a:solidFill>
                  <a:schemeClr val="tx1"/>
                </a:solidFill>
                <a:effectLst/>
                <a:latin typeface="+mn-lt"/>
                <a:ea typeface="+mn-ea"/>
                <a:cs typeface="+mn-cs"/>
              </a:rPr>
              <a:t>., Yürürlük: 1/7/2016)</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MADDE 57/A –</a:t>
            </a:r>
            <a:r>
              <a:rPr lang="tr-TR" sz="1200" kern="1200" dirty="0" smtClean="0">
                <a:solidFill>
                  <a:schemeClr val="tx1"/>
                </a:solidFill>
                <a:effectLst/>
                <a:latin typeface="+mn-lt"/>
                <a:ea typeface="+mn-ea"/>
                <a:cs typeface="+mn-cs"/>
              </a:rPr>
              <a:t> (1) Açık ihale usulü ile yapılan ve yaklaşık maliyeti Kanunun 13 üncü maddesinin birinci fıkrasının (b) bendinin (2) numaralı alt bendinde öngörülen üst limit tutarının altında kalan mal alımı ihalelerinde, teklifler bu maddeye uygun olarak elektronik ortamda beyan usulü ile alınabilir. Bu usulün uygulandığı ihalelerde, ekonomik açıdan en avantajlı teklif en düşük fiyat esasına göre belirlenir ve elektronik ortamda verilmeyen teklifler kabul edilmez. Özel imalat süreci gerektiren mal alımı ihalelerinde teklifler elektronik ortamda alınamaz.</a:t>
            </a:r>
          </a:p>
          <a:p>
            <a:r>
              <a:rPr lang="tr-TR" sz="1200" kern="1200" dirty="0" smtClean="0">
                <a:solidFill>
                  <a:schemeClr val="tx1"/>
                </a:solidFill>
                <a:effectLst/>
                <a:latin typeface="+mn-lt"/>
                <a:ea typeface="+mn-ea"/>
                <a:cs typeface="+mn-cs"/>
              </a:rPr>
              <a:t>(2) Tekliflerin hazırlanması, sunulması, açılması ve değerlendirilmesi işlemlerine ilişkin bu maddede hüküm bulunmayan hallerde, Elektronik İhale Uygulama Yönetmeliğinin altıncı bölümünde yer alan hükümler uygulanır.</a:t>
            </a:r>
          </a:p>
          <a:p>
            <a:r>
              <a:rPr lang="tr-TR" sz="1200" kern="1200" dirty="0" smtClean="0">
                <a:solidFill>
                  <a:schemeClr val="tx1"/>
                </a:solidFill>
                <a:effectLst/>
                <a:latin typeface="+mn-lt"/>
                <a:ea typeface="+mn-ea"/>
                <a:cs typeface="+mn-cs"/>
              </a:rPr>
              <a:t>(3) Bu madde kapsamında yapılan ihalelerde Elektronik İhale Uygulama Yönetmeliğinin ekinde bulunan “Yeterlik Bilgileri Tablosu Sunulan ve Tekliflerin Elektronik Ortamda Alındığı İhalelerde Uygulanacak Tip İdari Şartname” ve ilgili diğer standart formlar kullanılır.</a:t>
            </a:r>
          </a:p>
          <a:p>
            <a:r>
              <a:rPr lang="tr-TR" sz="1200" kern="1200" dirty="0" smtClean="0">
                <a:solidFill>
                  <a:schemeClr val="tx1"/>
                </a:solidFill>
                <a:effectLst/>
                <a:latin typeface="+mn-lt"/>
                <a:ea typeface="+mn-ea"/>
                <a:cs typeface="+mn-cs"/>
              </a:rPr>
              <a:t>(4) İhale ilanlarının Kamu İhale Bülteninde yayımlanmasına ilişkin idarelerden herhangi bir ücret talep edilmez.</a:t>
            </a:r>
          </a:p>
          <a:p>
            <a:r>
              <a:rPr lang="tr-TR" sz="1200" kern="1200" dirty="0" smtClean="0">
                <a:solidFill>
                  <a:schemeClr val="tx1"/>
                </a:solidFill>
                <a:effectLst/>
                <a:latin typeface="+mn-lt"/>
                <a:ea typeface="+mn-ea"/>
                <a:cs typeface="+mn-cs"/>
              </a:rPr>
              <a:t>(5) Teklifler EKAP üzerinden, yalnızca teklif mektubu ve ekleri doldurularak hazırlanır ve e-teklif şeklinde sunulur. Ortak girişimlerin katıldığı ihalelerde teklif mektubu ekinde yer alan yeterlik bilgileri tablosunun her bir ortak tarafından ayrı ayrı, kısmi teklife açık ihalelerde ise teklif mektubu eklerinin tamamının her bir kısım için ayrı ayrı doldurulması gerekmektedir. </a:t>
            </a:r>
          </a:p>
          <a:p>
            <a:r>
              <a:rPr lang="tr-TR" sz="1200" kern="1200" dirty="0" smtClean="0">
                <a:solidFill>
                  <a:schemeClr val="tx1"/>
                </a:solidFill>
                <a:effectLst/>
                <a:latin typeface="+mn-lt"/>
                <a:ea typeface="+mn-ea"/>
                <a:cs typeface="+mn-cs"/>
              </a:rPr>
              <a:t>(6) Bu madde kapsamında yapılan ihalelerde banka referans mektubu istenmez.</a:t>
            </a:r>
          </a:p>
          <a:p>
            <a:r>
              <a:rPr lang="tr-TR" sz="1200" kern="1200" dirty="0" smtClean="0">
                <a:solidFill>
                  <a:schemeClr val="tx1"/>
                </a:solidFill>
                <a:effectLst/>
                <a:latin typeface="+mn-lt"/>
                <a:ea typeface="+mn-ea"/>
                <a:cs typeface="+mn-cs"/>
              </a:rPr>
              <a:t>(7) Geçici teminat mektupları Elektronik İhale Uygulama Yönetmeliğinin 21 inci maddesinin ikinci fıkrasına uygun olarak alınır ve mektuba banka tarafından verilen ayırt edici numara yeterlik bilgileri tablosunda belirtilir. Geçici teminat mektubu dışındaki teminatların saymanlık ya da muhasebe müdürlüklerine yatırıldığına ilişkin bilgiler ise yeterlik bilgileri tablosunun ilgili bölümünde belirtilir. </a:t>
            </a:r>
          </a:p>
          <a:p>
            <a:r>
              <a:rPr lang="tr-TR" sz="1200" kern="1200" dirty="0" smtClean="0">
                <a:solidFill>
                  <a:schemeClr val="tx1"/>
                </a:solidFill>
                <a:effectLst/>
                <a:latin typeface="+mn-lt"/>
                <a:ea typeface="+mn-ea"/>
                <a:cs typeface="+mn-cs"/>
              </a:rPr>
              <a:t>(8) İlk oturumda teklif mektubu ve geçici teminatı uygun olmayan istekliler tespit edilerek teklifleri değerlendirme dışı bırakılır. İhale dokümanında belirtilen katılım belgeleri ve yeterlik kriterleri ile ilgili değerlendirme, istekliler tarafından doldurulan yeterlik bilgileri tablosunda beyan edilen bilgi ve belgeler esas alınarak yapılır. İstekliler tarafından beyan edilen belgelerden, EKAP veya diğer kamu kurum ve kuruluşları ile kamu kurumu niteliğindeki meslek kuruluşlarının internet siteleri üzerinden sorgulanabilenler, belgelerdeki kayıtlı bilgiler esas alınarak değerlendirmeye tabi tutulur. Belirtilen yöntemle sorgulanamayan belgeler ile teknik şartnameye cevaplar ve açıklamalara yönelik değerlendirme beyan edilen bilgiler esas alınarak yapılır. Bu değerlendirme sonucunda ihalede öngörülen şartları sağlamadığı anlaşılan teklifler değerlendirme dışı bırakılır.</a:t>
            </a:r>
          </a:p>
          <a:p>
            <a:r>
              <a:rPr lang="tr-TR" sz="1200" kern="1200" dirty="0" smtClean="0">
                <a:solidFill>
                  <a:schemeClr val="tx1"/>
                </a:solidFill>
                <a:effectLst/>
                <a:latin typeface="+mn-lt"/>
                <a:ea typeface="+mn-ea"/>
                <a:cs typeface="+mn-cs"/>
              </a:rPr>
              <a:t>(9) Sekizinci fıkra uyarınca değerlendirme dışı bırakılmayan tekliflerden en düşük fiyatı teklif eden ilk iki istekliye, beyan ettikleri belgelerden, EKAP veya diğer kamu kurum ve kuruluşları ile kamu kurumu niteliğindeki meslek kuruluşlarının internet siteleri üzerinden sorgulanamayanlar ile teknik şartnameye cevaplar ve açıklamalara ilişkin tevsik edici belgeleri, belgelerin sunuluş şekline uygun olarak sunmaları için iki iş gününden az olmamak üzere makul bir süre verilir. İhale dokümanında öngörülmesi halinde numune değerlendirilmesi ve demonstrasyon işlemlerine ilişkin değerlendirme de bu süreçte tamamlanır. Verilen süre içerisinde beyan edilen belge ve bilgileri doğrulayan belgeleri sunmayan veya numune değerlendirilmesi ve demonstrasyon işlemlerine ilişkin yükümlülüklerini yerine getirmeyen isteklilerin teklifleri değerlendirme dışı bırakılarak geçici teminatları gelir kaydedilir. Sunduğu belgeler beyan ettiği bilgileri doğrulamayan veya numune değerlendirilmesi ve demonstrasyon işlemi başarısız sonuçlanan isteklilerin teklifleri ise değerlendirme dışı bırakılır. Bu işleme en düşük teklif fiyatına sahip ilk iki istekli tespit edilene kadar devam edilir ve ihale en düşük teklif fiyatına sahip istekli üzerinde bırakılarak sonuçlandırılır. Ekonomik açıdan en avantajlı ikinci teklif sahibinin belirlenmesi zorunlu değildir.</a:t>
            </a:r>
          </a:p>
          <a:p>
            <a:r>
              <a:rPr lang="tr-TR" sz="1200" kern="1200" dirty="0" smtClean="0">
                <a:solidFill>
                  <a:schemeClr val="tx1"/>
                </a:solidFill>
                <a:effectLst/>
                <a:latin typeface="+mn-lt"/>
                <a:ea typeface="+mn-ea"/>
                <a:cs typeface="+mn-cs"/>
              </a:rPr>
              <a:t>(10) İstekliler tarafından beyan edilen bilgiler ile bu bilgileri tevsik etmek amacıyla sunulan belgeler arasında farklılık bulunması durumunda; belgelerde yer alan bilgilerin ihalede öngörülen şartları sağlaması kaydıyla tekliflerin geçerliliği etkilenmez ancak ihalede öngörülen şartların sağlanamadığının anlaşılması durumunda, bu isteklilerin teklifleri değerlendirme dışı bırakılır.</a:t>
            </a:r>
          </a:p>
          <a:p>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64</a:t>
            </a:fld>
            <a:endParaRPr lang="tr-TR"/>
          </a:p>
        </p:txBody>
      </p:sp>
    </p:spTree>
    <p:extLst>
      <p:ext uri="{BB962C8B-B14F-4D97-AF65-F5344CB8AC3E}">
        <p14:creationId xmlns:p14="http://schemas.microsoft.com/office/powerpoint/2010/main" val="7404928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55000" lnSpcReduction="20000"/>
          </a:bodyPr>
          <a:lstStyle/>
          <a:p>
            <a:r>
              <a:rPr lang="tr-TR" sz="1200" b="1" kern="1200" dirty="0" smtClean="0">
                <a:solidFill>
                  <a:schemeClr val="tx1"/>
                </a:solidFill>
                <a:effectLst/>
                <a:latin typeface="+mn-lt"/>
                <a:ea typeface="+mn-ea"/>
                <a:cs typeface="+mn-cs"/>
              </a:rPr>
              <a:t>., Yürürlük: 1/7/2016)</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MADDE 57/A –</a:t>
            </a:r>
            <a:r>
              <a:rPr lang="tr-TR" sz="1200" kern="1200" dirty="0" smtClean="0">
                <a:solidFill>
                  <a:schemeClr val="tx1"/>
                </a:solidFill>
                <a:effectLst/>
                <a:latin typeface="+mn-lt"/>
                <a:ea typeface="+mn-ea"/>
                <a:cs typeface="+mn-cs"/>
              </a:rPr>
              <a:t> (1) Açık ihale usulü ile yapılan ve yaklaşık maliyeti Kanunun 13 üncü maddesinin birinci fıkrasının (b) bendinin (2) numaralı alt bendinde öngörülen üst limit tutarının altında kalan mal alımı ihalelerinde, teklifler bu maddeye uygun olarak elektronik ortamda beyan usulü ile alınabilir. Bu usulün uygulandığı ihalelerde, ekonomik açıdan en avantajlı teklif en düşük fiyat esasına göre belirlenir ve elektronik ortamda verilmeyen teklifler kabul edilmez. Özel imalat süreci gerektiren mal alımı ihalelerinde teklifler elektronik ortamda alınamaz.</a:t>
            </a:r>
          </a:p>
          <a:p>
            <a:r>
              <a:rPr lang="tr-TR" sz="1200" kern="1200" dirty="0" smtClean="0">
                <a:solidFill>
                  <a:schemeClr val="tx1"/>
                </a:solidFill>
                <a:effectLst/>
                <a:latin typeface="+mn-lt"/>
                <a:ea typeface="+mn-ea"/>
                <a:cs typeface="+mn-cs"/>
              </a:rPr>
              <a:t>(2) Tekliflerin hazırlanması, sunulması, açılması ve değerlendirilmesi işlemlerine ilişkin bu maddede hüküm bulunmayan hallerde, Elektronik İhale Uygulama Yönetmeliğinin altıncı bölümünde yer alan hükümler uygulanır.</a:t>
            </a:r>
          </a:p>
          <a:p>
            <a:r>
              <a:rPr lang="tr-TR" sz="1200" kern="1200" dirty="0" smtClean="0">
                <a:solidFill>
                  <a:schemeClr val="tx1"/>
                </a:solidFill>
                <a:effectLst/>
                <a:latin typeface="+mn-lt"/>
                <a:ea typeface="+mn-ea"/>
                <a:cs typeface="+mn-cs"/>
              </a:rPr>
              <a:t>(3) Bu madde kapsamında yapılan ihalelerde Elektronik İhale Uygulama Yönetmeliğinin ekinde bulunan “Yeterlik Bilgileri Tablosu Sunulan ve Tekliflerin Elektronik Ortamda Alındığı İhalelerde Uygulanacak Tip İdari Şartname” ve ilgili diğer standart formlar kullanılır.</a:t>
            </a:r>
          </a:p>
          <a:p>
            <a:r>
              <a:rPr lang="tr-TR" sz="1200" kern="1200" dirty="0" smtClean="0">
                <a:solidFill>
                  <a:schemeClr val="tx1"/>
                </a:solidFill>
                <a:effectLst/>
                <a:latin typeface="+mn-lt"/>
                <a:ea typeface="+mn-ea"/>
                <a:cs typeface="+mn-cs"/>
              </a:rPr>
              <a:t>(4) İhale ilanlarının Kamu İhale Bülteninde yayımlanmasına ilişkin idarelerden herhangi bir ücret talep edilmez.</a:t>
            </a:r>
          </a:p>
          <a:p>
            <a:r>
              <a:rPr lang="tr-TR" sz="1200" kern="1200" dirty="0" smtClean="0">
                <a:solidFill>
                  <a:schemeClr val="tx1"/>
                </a:solidFill>
                <a:effectLst/>
                <a:latin typeface="+mn-lt"/>
                <a:ea typeface="+mn-ea"/>
                <a:cs typeface="+mn-cs"/>
              </a:rPr>
              <a:t>(5) Teklifler EKAP üzerinden, yalnızca teklif mektubu ve ekleri doldurularak hazırlanır ve e-teklif şeklinde sunulur. Ortak girişimlerin katıldığı ihalelerde teklif mektubu ekinde yer alan yeterlik bilgileri tablosunun her bir ortak tarafından ayrı ayrı, kısmi teklife açık ihalelerde ise teklif mektubu eklerinin tamamının her bir kısım için ayrı ayrı doldurulması gerekmektedir. </a:t>
            </a:r>
          </a:p>
          <a:p>
            <a:r>
              <a:rPr lang="tr-TR" sz="1200" kern="1200" dirty="0" smtClean="0">
                <a:solidFill>
                  <a:schemeClr val="tx1"/>
                </a:solidFill>
                <a:effectLst/>
                <a:latin typeface="+mn-lt"/>
                <a:ea typeface="+mn-ea"/>
                <a:cs typeface="+mn-cs"/>
              </a:rPr>
              <a:t>(6) Bu madde kapsamında yapılan ihalelerde banka referans mektubu istenmez.</a:t>
            </a:r>
          </a:p>
          <a:p>
            <a:r>
              <a:rPr lang="tr-TR" sz="1200" kern="1200" dirty="0" smtClean="0">
                <a:solidFill>
                  <a:schemeClr val="tx1"/>
                </a:solidFill>
                <a:effectLst/>
                <a:latin typeface="+mn-lt"/>
                <a:ea typeface="+mn-ea"/>
                <a:cs typeface="+mn-cs"/>
              </a:rPr>
              <a:t>(7) Geçici teminat mektupları Elektronik İhale Uygulama Yönetmeliğinin 21 inci maddesinin ikinci fıkrasına uygun olarak alınır ve mektuba banka tarafından verilen ayırt edici numara yeterlik bilgileri tablosunda belirtilir. Geçici teminat mektubu dışındaki teminatların saymanlık ya da muhasebe müdürlüklerine yatırıldığına ilişkin bilgiler ise yeterlik bilgileri tablosunun ilgili bölümünde belirtilir. </a:t>
            </a:r>
          </a:p>
          <a:p>
            <a:r>
              <a:rPr lang="tr-TR" sz="1200" kern="1200" dirty="0" smtClean="0">
                <a:solidFill>
                  <a:schemeClr val="tx1"/>
                </a:solidFill>
                <a:effectLst/>
                <a:latin typeface="+mn-lt"/>
                <a:ea typeface="+mn-ea"/>
                <a:cs typeface="+mn-cs"/>
              </a:rPr>
              <a:t>(8) İlk oturumda teklif mektubu ve geçici teminatı uygun olmayan istekliler tespit edilerek teklifleri değerlendirme dışı bırakılır. İhale dokümanında belirtilen katılım belgeleri ve yeterlik kriterleri ile ilgili değerlendirme, istekliler tarafından doldurulan yeterlik bilgileri tablosunda beyan edilen bilgi ve belgeler esas alınarak yapılır. İstekliler tarafından beyan edilen belgelerden, EKAP veya diğer kamu kurum ve kuruluşları ile kamu kurumu niteliğindeki meslek kuruluşlarının internet siteleri üzerinden sorgulanabilenler, belgelerdeki kayıtlı bilgiler esas alınarak değerlendirmeye tabi tutulur. Belirtilen yöntemle sorgulanamayan belgeler ile teknik şartnameye cevaplar ve açıklamalara yönelik değerlendirme beyan edilen bilgiler esas alınarak yapılır. Bu değerlendirme sonucunda ihalede öngörülen şartları sağlamadığı anlaşılan teklifler değerlendirme dışı bırakılır.</a:t>
            </a:r>
          </a:p>
          <a:p>
            <a:r>
              <a:rPr lang="tr-TR" sz="1200" kern="1200" dirty="0" smtClean="0">
                <a:solidFill>
                  <a:schemeClr val="tx1"/>
                </a:solidFill>
                <a:effectLst/>
                <a:latin typeface="+mn-lt"/>
                <a:ea typeface="+mn-ea"/>
                <a:cs typeface="+mn-cs"/>
              </a:rPr>
              <a:t>(9) Sekizinci fıkra uyarınca değerlendirme dışı bırakılmayan tekliflerden en düşük fiyatı teklif eden ilk iki istekliye, beyan ettikleri belgelerden, EKAP veya diğer kamu kurum ve kuruluşları ile kamu kurumu niteliğindeki meslek kuruluşlarının internet siteleri üzerinden sorgulanamayanlar ile teknik şartnameye cevaplar ve açıklamalara ilişkin tevsik edici belgeleri, belgelerin sunuluş şekline uygun olarak sunmaları için iki iş gününden az olmamak üzere makul bir süre verilir. İhale dokümanında öngörülmesi halinde numune değerlendirilmesi ve demonstrasyon işlemlerine ilişkin değerlendirme de bu süreçte tamamlanır. Verilen süre içerisinde beyan edilen belge ve bilgileri doğrulayan belgeleri sunmayan veya numune değerlendirilmesi ve demonstrasyon işlemlerine ilişkin yükümlülüklerini yerine getirmeyen isteklilerin teklifleri değerlendirme dışı bırakılarak geçici teminatları gelir kaydedilir. Sunduğu belgeler beyan ettiği bilgileri doğrulamayan veya numune değerlendirilmesi ve demonstrasyon işlemi başarısız sonuçlanan isteklilerin teklifleri ise değerlendirme dışı bırakılır. Bu işleme en düşük teklif fiyatına sahip ilk iki istekli tespit edilene kadar devam edilir ve ihale en düşük teklif fiyatına sahip istekli üzerinde bırakılarak sonuçlandırılır. Ekonomik açıdan en avantajlı ikinci teklif sahibinin belirlenmesi zorunlu değildir.</a:t>
            </a:r>
          </a:p>
          <a:p>
            <a:r>
              <a:rPr lang="tr-TR" sz="1200" kern="1200" dirty="0" smtClean="0">
                <a:solidFill>
                  <a:schemeClr val="tx1"/>
                </a:solidFill>
                <a:effectLst/>
                <a:latin typeface="+mn-lt"/>
                <a:ea typeface="+mn-ea"/>
                <a:cs typeface="+mn-cs"/>
              </a:rPr>
              <a:t>(10) İstekliler tarafından beyan edilen bilgiler ile bu bilgileri tevsik etmek amacıyla sunulan belgeler arasında farklılık bulunması durumunda; belgelerde yer alan bilgilerin ihalede öngörülen şartları sağlaması kaydıyla tekliflerin geçerliliği etkilenmez ancak ihalede öngörülen şartların sağlanamadığının anlaşılması durumunda, bu isteklilerin teklifleri değerlendirme dışı bırakılır.</a:t>
            </a:r>
          </a:p>
          <a:p>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65</a:t>
            </a:fld>
            <a:endParaRPr lang="tr-TR"/>
          </a:p>
        </p:txBody>
      </p:sp>
    </p:spTree>
    <p:extLst>
      <p:ext uri="{BB962C8B-B14F-4D97-AF65-F5344CB8AC3E}">
        <p14:creationId xmlns:p14="http://schemas.microsoft.com/office/powerpoint/2010/main" val="74049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F4D59B-5307-46AF-A311-6F619D09BCBD}" type="slidenum">
              <a:rPr lang="tr-TR" altLang="tr-TR" smtClean="0">
                <a:solidFill>
                  <a:prstClr val="black"/>
                </a:solidFill>
              </a:rPr>
              <a:pPr eaLnBrk="1" hangingPunct="1"/>
              <a:t>7</a:t>
            </a:fld>
            <a:endParaRPr lang="tr-TR" altLang="tr-TR" dirty="0" smtClean="0">
              <a:solidFill>
                <a:prstClr val="black"/>
              </a:solidFill>
            </a:endParaRPr>
          </a:p>
        </p:txBody>
      </p:sp>
      <p:sp>
        <p:nvSpPr>
          <p:cNvPr id="2" name="Not Yer Tutucusu 1"/>
          <p:cNvSpPr>
            <a:spLocks noGrp="1"/>
          </p:cNvSpPr>
          <p:nvPr>
            <p:ph type="body" sz="quarter" idx="10"/>
          </p:nvPr>
        </p:nvSpPr>
        <p:spPr/>
        <p:txBody>
          <a:bodyPr/>
          <a:lstStyle/>
          <a:p>
            <a:endParaRPr lang="tr-TR" dirty="0"/>
          </a:p>
        </p:txBody>
      </p:sp>
    </p:spTree>
    <p:extLst>
      <p:ext uri="{BB962C8B-B14F-4D97-AF65-F5344CB8AC3E}">
        <p14:creationId xmlns:p14="http://schemas.microsoft.com/office/powerpoint/2010/main" val="1363843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55000" lnSpcReduction="20000"/>
          </a:bodyPr>
          <a:lstStyle/>
          <a:p>
            <a:r>
              <a:rPr lang="tr-TR" sz="1200" b="1" kern="1200" dirty="0" smtClean="0">
                <a:solidFill>
                  <a:schemeClr val="tx1"/>
                </a:solidFill>
                <a:effectLst/>
                <a:latin typeface="+mn-lt"/>
                <a:ea typeface="+mn-ea"/>
                <a:cs typeface="+mn-cs"/>
              </a:rPr>
              <a:t>., Yürürlük: 1/7/2016)</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MADDE 57/A –</a:t>
            </a:r>
            <a:r>
              <a:rPr lang="tr-TR" sz="1200" kern="1200" dirty="0" smtClean="0">
                <a:solidFill>
                  <a:schemeClr val="tx1"/>
                </a:solidFill>
                <a:effectLst/>
                <a:latin typeface="+mn-lt"/>
                <a:ea typeface="+mn-ea"/>
                <a:cs typeface="+mn-cs"/>
              </a:rPr>
              <a:t> (1) Açık ihale usulü ile yapılan ve yaklaşık maliyeti Kanunun 13 üncü maddesinin birinci fıkrasının (b) bendinin (2) numaralı alt bendinde öngörülen üst limit tutarının altında kalan mal alımı ihalelerinde, teklifler bu maddeye uygun olarak elektronik ortamda beyan usulü ile alınabilir. Bu usulün uygulandığı ihalelerde, ekonomik açıdan en avantajlı teklif en düşük fiyat esasına göre belirlenir ve elektronik ortamda verilmeyen teklifler kabul edilmez. Özel imalat süreci gerektiren mal alımı ihalelerinde teklifler elektronik ortamda alınamaz.</a:t>
            </a:r>
          </a:p>
          <a:p>
            <a:r>
              <a:rPr lang="tr-TR" sz="1200" kern="1200" dirty="0" smtClean="0">
                <a:solidFill>
                  <a:schemeClr val="tx1"/>
                </a:solidFill>
                <a:effectLst/>
                <a:latin typeface="+mn-lt"/>
                <a:ea typeface="+mn-ea"/>
                <a:cs typeface="+mn-cs"/>
              </a:rPr>
              <a:t>(2) Tekliflerin hazırlanması, sunulması, açılması ve değerlendirilmesi işlemlerine ilişkin bu maddede hüküm bulunmayan hallerde, Elektronik İhale Uygulama Yönetmeliğinin altıncı bölümünde yer alan hükümler uygulanır.</a:t>
            </a:r>
          </a:p>
          <a:p>
            <a:r>
              <a:rPr lang="tr-TR" sz="1200" kern="1200" dirty="0" smtClean="0">
                <a:solidFill>
                  <a:schemeClr val="tx1"/>
                </a:solidFill>
                <a:effectLst/>
                <a:latin typeface="+mn-lt"/>
                <a:ea typeface="+mn-ea"/>
                <a:cs typeface="+mn-cs"/>
              </a:rPr>
              <a:t>(3) Bu madde kapsamında yapılan ihalelerde Elektronik İhale Uygulama Yönetmeliğinin ekinde bulunan “Yeterlik Bilgileri Tablosu Sunulan ve Tekliflerin Elektronik Ortamda Alındığı İhalelerde Uygulanacak Tip İdari Şartname” ve ilgili diğer standart formlar kullanılır.</a:t>
            </a:r>
          </a:p>
          <a:p>
            <a:r>
              <a:rPr lang="tr-TR" sz="1200" kern="1200" dirty="0" smtClean="0">
                <a:solidFill>
                  <a:schemeClr val="tx1"/>
                </a:solidFill>
                <a:effectLst/>
                <a:latin typeface="+mn-lt"/>
                <a:ea typeface="+mn-ea"/>
                <a:cs typeface="+mn-cs"/>
              </a:rPr>
              <a:t>(4) İhale ilanlarının Kamu İhale Bülteninde yayımlanmasına ilişkin idarelerden herhangi bir ücret talep edilmez.</a:t>
            </a:r>
          </a:p>
          <a:p>
            <a:r>
              <a:rPr lang="tr-TR" sz="1200" kern="1200" dirty="0" smtClean="0">
                <a:solidFill>
                  <a:schemeClr val="tx1"/>
                </a:solidFill>
                <a:effectLst/>
                <a:latin typeface="+mn-lt"/>
                <a:ea typeface="+mn-ea"/>
                <a:cs typeface="+mn-cs"/>
              </a:rPr>
              <a:t>(5) Teklifler EKAP üzerinden, yalnızca teklif mektubu ve ekleri doldurularak hazırlanır ve e-teklif şeklinde sunulur. Ortak girişimlerin katıldığı ihalelerde teklif mektubu ekinde yer alan yeterlik bilgileri tablosunun her bir ortak tarafından ayrı ayrı, kısmi teklife açık ihalelerde ise teklif mektubu eklerinin tamamının her bir kısım için ayrı ayrı doldurulması gerekmektedir. </a:t>
            </a:r>
          </a:p>
          <a:p>
            <a:r>
              <a:rPr lang="tr-TR" sz="1200" kern="1200" dirty="0" smtClean="0">
                <a:solidFill>
                  <a:schemeClr val="tx1"/>
                </a:solidFill>
                <a:effectLst/>
                <a:latin typeface="+mn-lt"/>
                <a:ea typeface="+mn-ea"/>
                <a:cs typeface="+mn-cs"/>
              </a:rPr>
              <a:t>(6) Bu madde kapsamında yapılan ihalelerde banka referans mektubu istenmez.</a:t>
            </a:r>
          </a:p>
          <a:p>
            <a:r>
              <a:rPr lang="tr-TR" sz="1200" kern="1200" dirty="0" smtClean="0">
                <a:solidFill>
                  <a:schemeClr val="tx1"/>
                </a:solidFill>
                <a:effectLst/>
                <a:latin typeface="+mn-lt"/>
                <a:ea typeface="+mn-ea"/>
                <a:cs typeface="+mn-cs"/>
              </a:rPr>
              <a:t>(7) Geçici teminat mektupları Elektronik İhale Uygulama Yönetmeliğinin 21 inci maddesinin ikinci fıkrasına uygun olarak alınır ve mektuba banka tarafından verilen ayırt edici numara yeterlik bilgileri tablosunda belirtilir. Geçici teminat mektubu dışındaki teminatların saymanlık ya da muhasebe müdürlüklerine yatırıldığına ilişkin bilgiler ise yeterlik bilgileri tablosunun ilgili bölümünde belirtilir. </a:t>
            </a:r>
          </a:p>
          <a:p>
            <a:r>
              <a:rPr lang="tr-TR" sz="1200" kern="1200" dirty="0" smtClean="0">
                <a:solidFill>
                  <a:schemeClr val="tx1"/>
                </a:solidFill>
                <a:effectLst/>
                <a:latin typeface="+mn-lt"/>
                <a:ea typeface="+mn-ea"/>
                <a:cs typeface="+mn-cs"/>
              </a:rPr>
              <a:t>(8) İlk oturumda teklif mektubu ve geçici teminatı uygun olmayan istekliler tespit edilerek teklifleri değerlendirme dışı bırakılır. İhale dokümanında belirtilen katılım belgeleri ve yeterlik kriterleri ile ilgili değerlendirme, istekliler tarafından doldurulan yeterlik bilgileri tablosunda beyan edilen bilgi ve belgeler esas alınarak yapılır. İstekliler tarafından beyan edilen belgelerden, EKAP veya diğer kamu kurum ve kuruluşları ile kamu kurumu niteliğindeki meslek kuruluşlarının internet siteleri üzerinden sorgulanabilenler, belgelerdeki kayıtlı bilgiler esas alınarak değerlendirmeye tabi tutulur. Belirtilen yöntemle sorgulanamayan belgeler ile teknik şartnameye cevaplar ve açıklamalara yönelik değerlendirme beyan edilen bilgiler esas alınarak yapılır. Bu değerlendirme sonucunda ihalede öngörülen şartları sağlamadığı anlaşılan teklifler değerlendirme dışı bırakılır.</a:t>
            </a:r>
          </a:p>
          <a:p>
            <a:r>
              <a:rPr lang="tr-TR" sz="1200" kern="1200" dirty="0" smtClean="0">
                <a:solidFill>
                  <a:schemeClr val="tx1"/>
                </a:solidFill>
                <a:effectLst/>
                <a:latin typeface="+mn-lt"/>
                <a:ea typeface="+mn-ea"/>
                <a:cs typeface="+mn-cs"/>
              </a:rPr>
              <a:t>(9) Sekizinci fıkra uyarınca değerlendirme dışı bırakılmayan tekliflerden en düşük fiyatı teklif eden ilk iki istekliye, beyan ettikleri belgelerden, EKAP veya diğer kamu kurum ve kuruluşları ile kamu kurumu niteliğindeki meslek kuruluşlarının internet siteleri üzerinden sorgulanamayanlar ile teknik şartnameye cevaplar ve açıklamalara ilişkin tevsik edici belgeleri, belgelerin sunuluş şekline uygun olarak sunmaları için iki iş gününden az olmamak üzere makul bir süre verilir. İhale dokümanında öngörülmesi halinde numune değerlendirilmesi ve demonstrasyon işlemlerine ilişkin değerlendirme de bu süreçte tamamlanır. Verilen süre içerisinde beyan edilen belge ve bilgileri doğrulayan belgeleri sunmayan veya numune değerlendirilmesi ve demonstrasyon işlemlerine ilişkin yükümlülüklerini yerine getirmeyen isteklilerin teklifleri değerlendirme dışı bırakılarak geçici teminatları gelir kaydedilir. Sunduğu belgeler beyan ettiği bilgileri doğrulamayan veya numune değerlendirilmesi ve demonstrasyon işlemi başarısız sonuçlanan isteklilerin teklifleri ise değerlendirme dışı bırakılır. Bu işleme en düşük teklif fiyatına sahip ilk iki istekli tespit edilene kadar devam edilir ve ihale en düşük teklif fiyatına sahip istekli üzerinde bırakılarak sonuçlandırılır. Ekonomik açıdan en avantajlı ikinci teklif sahibinin belirlenmesi zorunlu değildir.</a:t>
            </a:r>
          </a:p>
          <a:p>
            <a:r>
              <a:rPr lang="tr-TR" sz="1200" kern="1200" dirty="0" smtClean="0">
                <a:solidFill>
                  <a:schemeClr val="tx1"/>
                </a:solidFill>
                <a:effectLst/>
                <a:latin typeface="+mn-lt"/>
                <a:ea typeface="+mn-ea"/>
                <a:cs typeface="+mn-cs"/>
              </a:rPr>
              <a:t>(10) İstekliler tarafından beyan edilen bilgiler ile bu bilgileri tevsik etmek amacıyla sunulan belgeler arasında farklılık bulunması durumunda; belgelerde yer alan bilgilerin ihalede öngörülen şartları sağlaması kaydıyla tekliflerin geçerliliği etkilenmez ancak ihalede öngörülen şartların sağlanamadığının anlaşılması durumunda, bu isteklilerin teklifleri değerlendirme dışı bırakılır.</a:t>
            </a:r>
          </a:p>
          <a:p>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66</a:t>
            </a:fld>
            <a:endParaRPr lang="tr-TR"/>
          </a:p>
        </p:txBody>
      </p:sp>
    </p:spTree>
    <p:extLst>
      <p:ext uri="{BB962C8B-B14F-4D97-AF65-F5344CB8AC3E}">
        <p14:creationId xmlns:p14="http://schemas.microsoft.com/office/powerpoint/2010/main" val="7404928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55000" lnSpcReduction="20000"/>
          </a:bodyPr>
          <a:lstStyle/>
          <a:p>
            <a:r>
              <a:rPr lang="tr-TR" sz="1200" b="1" kern="1200" dirty="0" smtClean="0">
                <a:solidFill>
                  <a:schemeClr val="tx1"/>
                </a:solidFill>
                <a:effectLst/>
                <a:latin typeface="+mn-lt"/>
                <a:ea typeface="+mn-ea"/>
                <a:cs typeface="+mn-cs"/>
              </a:rPr>
              <a:t>., Yürürlük: 1/7/2016)</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MADDE 57/A –</a:t>
            </a:r>
            <a:r>
              <a:rPr lang="tr-TR" sz="1200" kern="1200" dirty="0" smtClean="0">
                <a:solidFill>
                  <a:schemeClr val="tx1"/>
                </a:solidFill>
                <a:effectLst/>
                <a:latin typeface="+mn-lt"/>
                <a:ea typeface="+mn-ea"/>
                <a:cs typeface="+mn-cs"/>
              </a:rPr>
              <a:t> (1) Açık ihale usulü ile yapılan ve yaklaşık maliyeti Kanunun 13 üncü maddesinin birinci fıkrasının (b) bendinin (2) numaralı alt bendinde öngörülen üst limit tutarının altında kalan mal alımı ihalelerinde, teklifler bu maddeye uygun olarak elektronik ortamda beyan usulü ile alınabilir. Bu usulün uygulandığı ihalelerde, ekonomik açıdan en avantajlı teklif en düşük fiyat esasına göre belirlenir ve elektronik ortamda verilmeyen teklifler kabul edilmez. Özel imalat süreci gerektiren mal alımı ihalelerinde teklifler elektronik ortamda alınamaz.</a:t>
            </a:r>
          </a:p>
          <a:p>
            <a:r>
              <a:rPr lang="tr-TR" sz="1200" kern="1200" dirty="0" smtClean="0">
                <a:solidFill>
                  <a:schemeClr val="tx1"/>
                </a:solidFill>
                <a:effectLst/>
                <a:latin typeface="+mn-lt"/>
                <a:ea typeface="+mn-ea"/>
                <a:cs typeface="+mn-cs"/>
              </a:rPr>
              <a:t>(2) Tekliflerin hazırlanması, sunulması, açılması ve değerlendirilmesi işlemlerine ilişkin bu maddede hüküm bulunmayan hallerde, Elektronik İhale Uygulama Yönetmeliğinin altıncı bölümünde yer alan hükümler uygulanır.</a:t>
            </a:r>
          </a:p>
          <a:p>
            <a:r>
              <a:rPr lang="tr-TR" sz="1200" kern="1200" dirty="0" smtClean="0">
                <a:solidFill>
                  <a:schemeClr val="tx1"/>
                </a:solidFill>
                <a:effectLst/>
                <a:latin typeface="+mn-lt"/>
                <a:ea typeface="+mn-ea"/>
                <a:cs typeface="+mn-cs"/>
              </a:rPr>
              <a:t>(3) Bu madde kapsamında yapılan ihalelerde Elektronik İhale Uygulama Yönetmeliğinin ekinde bulunan “Yeterlik Bilgileri Tablosu Sunulan ve Tekliflerin Elektronik Ortamda Alındığı İhalelerde Uygulanacak Tip İdari Şartname” ve ilgili diğer standart formlar kullanılır.</a:t>
            </a:r>
          </a:p>
          <a:p>
            <a:r>
              <a:rPr lang="tr-TR" sz="1200" kern="1200" dirty="0" smtClean="0">
                <a:solidFill>
                  <a:schemeClr val="tx1"/>
                </a:solidFill>
                <a:effectLst/>
                <a:latin typeface="+mn-lt"/>
                <a:ea typeface="+mn-ea"/>
                <a:cs typeface="+mn-cs"/>
              </a:rPr>
              <a:t>(4) İhale ilanlarının Kamu İhale Bülteninde yayımlanmasına ilişkin idarelerden herhangi bir ücret talep edilmez.</a:t>
            </a:r>
          </a:p>
          <a:p>
            <a:r>
              <a:rPr lang="tr-TR" sz="1200" kern="1200" dirty="0" smtClean="0">
                <a:solidFill>
                  <a:schemeClr val="tx1"/>
                </a:solidFill>
                <a:effectLst/>
                <a:latin typeface="+mn-lt"/>
                <a:ea typeface="+mn-ea"/>
                <a:cs typeface="+mn-cs"/>
              </a:rPr>
              <a:t>(5) Teklifler EKAP üzerinden, yalnızca teklif mektubu ve ekleri doldurularak hazırlanır ve e-teklif şeklinde sunulur. Ortak girişimlerin katıldığı ihalelerde teklif mektubu ekinde yer alan yeterlik bilgileri tablosunun her bir ortak tarafından ayrı ayrı, kısmi teklife açık ihalelerde ise teklif mektubu eklerinin tamamının her bir kısım için ayrı ayrı doldurulması gerekmektedir. </a:t>
            </a:r>
          </a:p>
          <a:p>
            <a:r>
              <a:rPr lang="tr-TR" sz="1200" kern="1200" dirty="0" smtClean="0">
                <a:solidFill>
                  <a:schemeClr val="tx1"/>
                </a:solidFill>
                <a:effectLst/>
                <a:latin typeface="+mn-lt"/>
                <a:ea typeface="+mn-ea"/>
                <a:cs typeface="+mn-cs"/>
              </a:rPr>
              <a:t>(6) Bu madde kapsamında yapılan ihalelerde banka referans mektubu istenmez.</a:t>
            </a:r>
          </a:p>
          <a:p>
            <a:r>
              <a:rPr lang="tr-TR" sz="1200" kern="1200" dirty="0" smtClean="0">
                <a:solidFill>
                  <a:schemeClr val="tx1"/>
                </a:solidFill>
                <a:effectLst/>
                <a:latin typeface="+mn-lt"/>
                <a:ea typeface="+mn-ea"/>
                <a:cs typeface="+mn-cs"/>
              </a:rPr>
              <a:t>(7) Geçici teminat mektupları Elektronik İhale Uygulama Yönetmeliğinin 21 inci maddesinin ikinci fıkrasına uygun olarak alınır ve mektuba banka tarafından verilen ayırt edici numara yeterlik bilgileri tablosunda belirtilir. Geçici teminat mektubu dışındaki teminatların saymanlık ya da muhasebe müdürlüklerine yatırıldığına ilişkin bilgiler ise yeterlik bilgileri tablosunun ilgili bölümünde belirtilir. </a:t>
            </a:r>
          </a:p>
          <a:p>
            <a:r>
              <a:rPr lang="tr-TR" sz="1200" kern="1200" dirty="0" smtClean="0">
                <a:solidFill>
                  <a:schemeClr val="tx1"/>
                </a:solidFill>
                <a:effectLst/>
                <a:latin typeface="+mn-lt"/>
                <a:ea typeface="+mn-ea"/>
                <a:cs typeface="+mn-cs"/>
              </a:rPr>
              <a:t>(8) İlk oturumda teklif mektubu ve geçici teminatı uygun olmayan istekliler tespit edilerek teklifleri değerlendirme dışı bırakılır. İhale dokümanında belirtilen katılım belgeleri ve yeterlik kriterleri ile ilgili değerlendirme, istekliler tarafından doldurulan yeterlik bilgileri tablosunda beyan edilen bilgi ve belgeler esas alınarak yapılır. İstekliler tarafından beyan edilen belgelerden, EKAP veya diğer kamu kurum ve kuruluşları ile kamu kurumu niteliğindeki meslek kuruluşlarının internet siteleri üzerinden sorgulanabilenler, belgelerdeki kayıtlı bilgiler esas alınarak değerlendirmeye tabi tutulur. Belirtilen yöntemle sorgulanamayan belgeler ile teknik şartnameye cevaplar ve açıklamalara yönelik değerlendirme beyan edilen bilgiler esas alınarak yapılır. Bu değerlendirme sonucunda ihalede öngörülen şartları sağlamadığı anlaşılan teklifler değerlendirme dışı bırakılır.</a:t>
            </a:r>
          </a:p>
          <a:p>
            <a:r>
              <a:rPr lang="tr-TR" sz="1200" kern="1200" dirty="0" smtClean="0">
                <a:solidFill>
                  <a:schemeClr val="tx1"/>
                </a:solidFill>
                <a:effectLst/>
                <a:latin typeface="+mn-lt"/>
                <a:ea typeface="+mn-ea"/>
                <a:cs typeface="+mn-cs"/>
              </a:rPr>
              <a:t>(9) Sekizinci fıkra uyarınca değerlendirme dışı bırakılmayan tekliflerden en düşük fiyatı teklif eden ilk iki istekliye, beyan ettikleri belgelerden, EKAP veya diğer kamu kurum ve kuruluşları ile kamu kurumu niteliğindeki meslek kuruluşlarının internet siteleri üzerinden sorgulanamayanlar ile teknik şartnameye cevaplar ve açıklamalara ilişkin tevsik edici belgeleri, belgelerin sunuluş şekline uygun olarak sunmaları için iki iş gününden az olmamak üzere makul bir süre verilir. İhale dokümanında öngörülmesi halinde numune değerlendirilmesi ve demonstrasyon işlemlerine ilişkin değerlendirme de bu süreçte tamamlanır. Verilen süre içerisinde beyan edilen belge ve bilgileri doğrulayan belgeleri sunmayan veya numune değerlendirilmesi ve demonstrasyon işlemlerine ilişkin yükümlülüklerini yerine getirmeyen isteklilerin teklifleri değerlendirme dışı bırakılarak geçici teminatları gelir kaydedilir. Sunduğu belgeler beyan ettiği bilgileri doğrulamayan veya numune değerlendirilmesi ve demonstrasyon işlemi başarısız sonuçlanan isteklilerin teklifleri ise değerlendirme dışı bırakılır. Bu işleme en düşük teklif fiyatına sahip ilk iki istekli tespit edilene kadar devam edilir ve ihale en düşük teklif fiyatına sahip istekli üzerinde bırakılarak sonuçlandırılır. Ekonomik açıdan en avantajlı ikinci teklif sahibinin belirlenmesi zorunlu değildir.</a:t>
            </a:r>
          </a:p>
          <a:p>
            <a:r>
              <a:rPr lang="tr-TR" sz="1200" kern="1200" dirty="0" smtClean="0">
                <a:solidFill>
                  <a:schemeClr val="tx1"/>
                </a:solidFill>
                <a:effectLst/>
                <a:latin typeface="+mn-lt"/>
                <a:ea typeface="+mn-ea"/>
                <a:cs typeface="+mn-cs"/>
              </a:rPr>
              <a:t>(10) İstekliler tarafından beyan edilen bilgiler ile bu bilgileri tevsik etmek amacıyla sunulan belgeler arasında farklılık bulunması durumunda; belgelerde yer alan bilgilerin ihalede öngörülen şartları sağlaması kaydıyla tekliflerin geçerliliği etkilenmez ancak ihalede öngörülen şartların sağlanamadığının anlaşılması durumunda, bu isteklilerin teklifleri değerlendirme dışı bırakılır.</a:t>
            </a:r>
          </a:p>
          <a:p>
            <a:endParaRPr lang="tr-TR" dirty="0"/>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67</a:t>
            </a:fld>
            <a:endParaRPr lang="tr-TR"/>
          </a:p>
        </p:txBody>
      </p:sp>
    </p:spTree>
    <p:extLst>
      <p:ext uri="{BB962C8B-B14F-4D97-AF65-F5344CB8AC3E}">
        <p14:creationId xmlns:p14="http://schemas.microsoft.com/office/powerpoint/2010/main" val="740492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F4D59B-5307-46AF-A311-6F619D09BCBD}" type="slidenum">
              <a:rPr lang="tr-TR" altLang="tr-TR" smtClean="0">
                <a:solidFill>
                  <a:prstClr val="black"/>
                </a:solidFill>
              </a:rPr>
              <a:pPr eaLnBrk="1" hangingPunct="1"/>
              <a:t>68</a:t>
            </a:fld>
            <a:endParaRPr lang="tr-TR" altLang="tr-TR" smtClean="0">
              <a:solidFill>
                <a:prstClr val="black"/>
              </a:solidFill>
            </a:endParaRPr>
          </a:p>
        </p:txBody>
      </p:sp>
      <p:sp>
        <p:nvSpPr>
          <p:cNvPr id="2" name="Not Yer Tutucusu 1"/>
          <p:cNvSpPr>
            <a:spLocks noGrp="1"/>
          </p:cNvSpPr>
          <p:nvPr>
            <p:ph type="body" sz="quarter" idx="10"/>
          </p:nvPr>
        </p:nvSpPr>
        <p:spPr/>
        <p:txBody>
          <a:bodyPr/>
          <a:lstStyle/>
          <a:p>
            <a:endParaRPr lang="tr-TR"/>
          </a:p>
        </p:txBody>
      </p:sp>
    </p:spTree>
    <p:extLst>
      <p:ext uri="{BB962C8B-B14F-4D97-AF65-F5344CB8AC3E}">
        <p14:creationId xmlns:p14="http://schemas.microsoft.com/office/powerpoint/2010/main" val="90046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7EDA5B6-E51D-4361-9B86-48D390D10445}" type="slidenum">
              <a:rPr lang="tr-TR" smtClean="0"/>
              <a:pPr>
                <a:defRPr/>
              </a:pPr>
              <a:t>8</a:t>
            </a:fld>
            <a:endParaRPr lang="tr-TR"/>
          </a:p>
        </p:txBody>
      </p:sp>
    </p:spTree>
    <p:extLst>
      <p:ext uri="{BB962C8B-B14F-4D97-AF65-F5344CB8AC3E}">
        <p14:creationId xmlns:p14="http://schemas.microsoft.com/office/powerpoint/2010/main" val="123926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F4D59B-5307-46AF-A311-6F619D09BCBD}" type="slidenum">
              <a:rPr lang="tr-TR" altLang="tr-TR" smtClean="0">
                <a:solidFill>
                  <a:prstClr val="black"/>
                </a:solidFill>
              </a:rPr>
              <a:pPr eaLnBrk="1" hangingPunct="1"/>
              <a:t>9</a:t>
            </a:fld>
            <a:endParaRPr lang="tr-TR" altLang="tr-TR" smtClean="0">
              <a:solidFill>
                <a:prstClr val="black"/>
              </a:solidFill>
            </a:endParaRPr>
          </a:p>
        </p:txBody>
      </p:sp>
      <p:sp>
        <p:nvSpPr>
          <p:cNvPr id="2" name="Not Yer Tutucusu 1"/>
          <p:cNvSpPr>
            <a:spLocks noGrp="1"/>
          </p:cNvSpPr>
          <p:nvPr>
            <p:ph type="body" sz="quarter" idx="10"/>
          </p:nvPr>
        </p:nvSpPr>
        <p:spPr/>
        <p:txBody>
          <a:bodyPr/>
          <a:lstStyle/>
          <a:p>
            <a:endParaRPr lang="tr-TR"/>
          </a:p>
        </p:txBody>
      </p:sp>
    </p:spTree>
    <p:extLst>
      <p:ext uri="{BB962C8B-B14F-4D97-AF65-F5344CB8AC3E}">
        <p14:creationId xmlns:p14="http://schemas.microsoft.com/office/powerpoint/2010/main" val="136384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4" name="3 Slayt Numarası Yer Tutucusu"/>
          <p:cNvSpPr>
            <a:spLocks noGrp="1"/>
          </p:cNvSpPr>
          <p:nvPr>
            <p:ph type="sldNum" sz="quarter" idx="10"/>
          </p:nvPr>
        </p:nvSpPr>
        <p:spPr/>
        <p:txBody>
          <a:bodyPr/>
          <a:lstStyle/>
          <a:p>
            <a:pPr>
              <a:defRPr/>
            </a:pPr>
            <a:fld id="{B3EB6CC2-4870-4AE3-84F6-EFEEA71FCB37}" type="slidenum">
              <a:rPr lang="tr-TR" smtClean="0">
                <a:solidFill>
                  <a:prstClr val="black"/>
                </a:solidFill>
              </a:rPr>
              <a:pPr>
                <a:defRPr/>
              </a:pPr>
              <a:t>10</a:t>
            </a:fld>
            <a:endParaRPr lang="tr-TR">
              <a:solidFill>
                <a:prstClr val="black"/>
              </a:solidFill>
            </a:endParaRPr>
          </a:p>
        </p:txBody>
      </p:sp>
      <p:sp>
        <p:nvSpPr>
          <p:cNvPr id="5" name="Not Yer Tutucusu 4"/>
          <p:cNvSpPr>
            <a:spLocks noGrp="1"/>
          </p:cNvSpPr>
          <p:nvPr>
            <p:ph type="body" sz="quarter" idx="11"/>
          </p:nvPr>
        </p:nvSpPr>
        <p:spPr/>
        <p:txBody>
          <a:bodyPr/>
          <a:lstStyle/>
          <a:p>
            <a:r>
              <a:rPr lang="tr-TR" dirty="0" err="1" smtClean="0"/>
              <a:t>Ym</a:t>
            </a:r>
            <a:r>
              <a:rPr lang="tr-TR" dirty="0" smtClean="0"/>
              <a:t> ihale </a:t>
            </a:r>
            <a:r>
              <a:rPr lang="tr-TR" dirty="0" err="1" smtClean="0"/>
              <a:t>trihine</a:t>
            </a:r>
            <a:r>
              <a:rPr lang="tr-TR" dirty="0" smtClean="0"/>
              <a:t> kadar gizli, istisnası e-eksiltme</a:t>
            </a:r>
            <a:endParaRPr lang="tr-TR" dirty="0"/>
          </a:p>
        </p:txBody>
      </p:sp>
    </p:spTree>
    <p:extLst>
      <p:ext uri="{BB962C8B-B14F-4D97-AF65-F5344CB8AC3E}">
        <p14:creationId xmlns:p14="http://schemas.microsoft.com/office/powerpoint/2010/main" val="92481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atin typeface="Arial" charset="0"/>
              </a:defRPr>
            </a:lvl1pPr>
          </a:lstStyle>
          <a:p>
            <a:pPr>
              <a:defRPr/>
            </a:pPr>
            <a:fld id="{1AA1E91D-6545-4EC6-8B0B-6C17CE254322}" type="datetime1">
              <a:rPr lang="tr-TR" smtClean="0"/>
              <a:t>1.12.2018</a:t>
            </a:fld>
            <a:endParaRPr lang="tr-TR"/>
          </a:p>
        </p:txBody>
      </p:sp>
      <p:sp>
        <p:nvSpPr>
          <p:cNvPr id="5" name="4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40FC74DB-FE34-4C94-9B12-00116798F1ED}" type="slidenum">
              <a:rPr lang="tr-TR"/>
              <a:pPr>
                <a:defRPr/>
              </a:pPr>
              <a:t>‹#›</a:t>
            </a:fld>
            <a:endParaRPr lang="tr-TR"/>
          </a:p>
        </p:txBody>
      </p:sp>
    </p:spTree>
    <p:extLst>
      <p:ext uri="{BB962C8B-B14F-4D97-AF65-F5344CB8AC3E}">
        <p14:creationId xmlns:p14="http://schemas.microsoft.com/office/powerpoint/2010/main" val="4074658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atin typeface="Arial" charset="0"/>
              </a:defRPr>
            </a:lvl1pPr>
          </a:lstStyle>
          <a:p>
            <a:pPr>
              <a:defRPr/>
            </a:pPr>
            <a:fld id="{D8CFC4E7-C49B-4CE8-B0C6-9F14E0D2B3F0}" type="datetime1">
              <a:rPr lang="tr-TR" smtClean="0"/>
              <a:t>1.12.2018</a:t>
            </a:fld>
            <a:endParaRPr lang="tr-TR"/>
          </a:p>
        </p:txBody>
      </p:sp>
      <p:sp>
        <p:nvSpPr>
          <p:cNvPr id="5" name="4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36972BAE-496D-47FD-BD04-E71BE826D1C4}" type="slidenum">
              <a:rPr lang="tr-TR"/>
              <a:pPr>
                <a:defRPr/>
              </a:pPr>
              <a:t>‹#›</a:t>
            </a:fld>
            <a:endParaRPr lang="tr-TR"/>
          </a:p>
        </p:txBody>
      </p:sp>
    </p:spTree>
    <p:extLst>
      <p:ext uri="{BB962C8B-B14F-4D97-AF65-F5344CB8AC3E}">
        <p14:creationId xmlns:p14="http://schemas.microsoft.com/office/powerpoint/2010/main" val="1303574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atin typeface="Arial" charset="0"/>
              </a:defRPr>
            </a:lvl1pPr>
          </a:lstStyle>
          <a:p>
            <a:pPr>
              <a:defRPr/>
            </a:pPr>
            <a:fld id="{13AF7359-6798-42FE-B952-81C3EAB96A4E}" type="datetime1">
              <a:rPr lang="tr-TR" smtClean="0"/>
              <a:t>1.12.2018</a:t>
            </a:fld>
            <a:endParaRPr lang="tr-TR"/>
          </a:p>
        </p:txBody>
      </p:sp>
      <p:sp>
        <p:nvSpPr>
          <p:cNvPr id="5" name="4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3F30C7FC-D72B-4191-86E9-B30BC6738720}" type="slidenum">
              <a:rPr lang="tr-TR"/>
              <a:pPr>
                <a:defRPr/>
              </a:pPr>
              <a:t>‹#›</a:t>
            </a:fld>
            <a:endParaRPr lang="tr-TR"/>
          </a:p>
        </p:txBody>
      </p:sp>
    </p:spTree>
    <p:extLst>
      <p:ext uri="{BB962C8B-B14F-4D97-AF65-F5344CB8AC3E}">
        <p14:creationId xmlns:p14="http://schemas.microsoft.com/office/powerpoint/2010/main" val="1225931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atin typeface="Arial" charset="0"/>
              </a:defRPr>
            </a:lvl1pPr>
          </a:lstStyle>
          <a:p>
            <a:pPr>
              <a:defRPr/>
            </a:pPr>
            <a:fld id="{3C8F6AC5-9763-40B8-A043-8105B6141B8E}" type="datetime1">
              <a:rPr lang="tr-TR" smtClean="0"/>
              <a:t>1.12.2018</a:t>
            </a:fld>
            <a:endParaRPr lang="tr-TR"/>
          </a:p>
        </p:txBody>
      </p:sp>
      <p:sp>
        <p:nvSpPr>
          <p:cNvPr id="5" name="4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59650665-4DF2-49C5-ABC3-6F8472F77506}" type="slidenum">
              <a:rPr lang="tr-TR"/>
              <a:pPr>
                <a:defRPr/>
              </a:pPr>
              <a:t>‹#›</a:t>
            </a:fld>
            <a:endParaRPr lang="tr-TR"/>
          </a:p>
        </p:txBody>
      </p:sp>
    </p:spTree>
    <p:extLst>
      <p:ext uri="{BB962C8B-B14F-4D97-AF65-F5344CB8AC3E}">
        <p14:creationId xmlns:p14="http://schemas.microsoft.com/office/powerpoint/2010/main" val="1109957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atin typeface="Arial" charset="0"/>
              </a:defRPr>
            </a:lvl1pPr>
          </a:lstStyle>
          <a:p>
            <a:pPr>
              <a:defRPr/>
            </a:pPr>
            <a:fld id="{77738457-1CC2-4F10-B002-5D57A41C9412}" type="datetime1">
              <a:rPr lang="tr-TR" smtClean="0"/>
              <a:t>1.12.2018</a:t>
            </a:fld>
            <a:endParaRPr lang="tr-TR"/>
          </a:p>
        </p:txBody>
      </p:sp>
      <p:sp>
        <p:nvSpPr>
          <p:cNvPr id="5" name="4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a:defRPr>
                <a:latin typeface="Arial" charset="0"/>
              </a:defRPr>
            </a:lvl1pPr>
          </a:lstStyle>
          <a:p>
            <a:pPr>
              <a:defRPr/>
            </a:pPr>
            <a:fld id="{CDCF04E3-1A79-4766-A3A9-C6687B08C050}" type="slidenum">
              <a:rPr lang="tr-TR"/>
              <a:pPr>
                <a:defRPr/>
              </a:pPr>
              <a:t>‹#›</a:t>
            </a:fld>
            <a:endParaRPr lang="tr-TR"/>
          </a:p>
        </p:txBody>
      </p:sp>
    </p:spTree>
    <p:extLst>
      <p:ext uri="{BB962C8B-B14F-4D97-AF65-F5344CB8AC3E}">
        <p14:creationId xmlns:p14="http://schemas.microsoft.com/office/powerpoint/2010/main" val="2534502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atin typeface="Arial" charset="0"/>
              </a:defRPr>
            </a:lvl1pPr>
          </a:lstStyle>
          <a:p>
            <a:pPr>
              <a:defRPr/>
            </a:pPr>
            <a:fld id="{0A856FE5-A60F-4F46-BDA0-3015BAD5B2CF}" type="datetime1">
              <a:rPr lang="tr-TR" smtClean="0"/>
              <a:t>1.12.2018</a:t>
            </a:fld>
            <a:endParaRPr lang="tr-TR"/>
          </a:p>
        </p:txBody>
      </p:sp>
      <p:sp>
        <p:nvSpPr>
          <p:cNvPr id="6" name="5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79AD0B2E-EC36-4CEF-9988-B4BCC9CCADC7}" type="slidenum">
              <a:rPr lang="tr-TR"/>
              <a:pPr>
                <a:defRPr/>
              </a:pPr>
              <a:t>‹#›</a:t>
            </a:fld>
            <a:endParaRPr lang="tr-TR"/>
          </a:p>
        </p:txBody>
      </p:sp>
    </p:spTree>
    <p:extLst>
      <p:ext uri="{BB962C8B-B14F-4D97-AF65-F5344CB8AC3E}">
        <p14:creationId xmlns:p14="http://schemas.microsoft.com/office/powerpoint/2010/main" val="3789507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atin typeface="Arial" charset="0"/>
              </a:defRPr>
            </a:lvl1pPr>
          </a:lstStyle>
          <a:p>
            <a:pPr>
              <a:defRPr/>
            </a:pPr>
            <a:fld id="{F96A7389-C913-4CE9-BCBF-9BCD611A4BFC}" type="datetime1">
              <a:rPr lang="tr-TR" smtClean="0"/>
              <a:t>1.12.2018</a:t>
            </a:fld>
            <a:endParaRPr lang="tr-TR"/>
          </a:p>
        </p:txBody>
      </p:sp>
      <p:sp>
        <p:nvSpPr>
          <p:cNvPr id="8" name="7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9" name="8 Slayt Numarası Yer Tutucusu"/>
          <p:cNvSpPr>
            <a:spLocks noGrp="1"/>
          </p:cNvSpPr>
          <p:nvPr>
            <p:ph type="sldNum" sz="quarter" idx="12"/>
          </p:nvPr>
        </p:nvSpPr>
        <p:spPr/>
        <p:txBody>
          <a:bodyPr/>
          <a:lstStyle>
            <a:lvl1pPr>
              <a:defRPr>
                <a:latin typeface="Arial" charset="0"/>
              </a:defRPr>
            </a:lvl1pPr>
          </a:lstStyle>
          <a:p>
            <a:pPr>
              <a:defRPr/>
            </a:pPr>
            <a:fld id="{E2182FD9-56B6-4857-948E-5C48C73EF804}" type="slidenum">
              <a:rPr lang="tr-TR"/>
              <a:pPr>
                <a:defRPr/>
              </a:pPr>
              <a:t>‹#›</a:t>
            </a:fld>
            <a:endParaRPr lang="tr-TR"/>
          </a:p>
        </p:txBody>
      </p:sp>
    </p:spTree>
    <p:extLst>
      <p:ext uri="{BB962C8B-B14F-4D97-AF65-F5344CB8AC3E}">
        <p14:creationId xmlns:p14="http://schemas.microsoft.com/office/powerpoint/2010/main" val="3140271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atin typeface="Arial" charset="0"/>
              </a:defRPr>
            </a:lvl1pPr>
          </a:lstStyle>
          <a:p>
            <a:pPr>
              <a:defRPr/>
            </a:pPr>
            <a:fld id="{83D3E1BD-77D5-4F4A-8312-AF0B5B1B2F1D}" type="datetime1">
              <a:rPr lang="tr-TR" smtClean="0"/>
              <a:t>1.12.2018</a:t>
            </a:fld>
            <a:endParaRPr lang="tr-TR"/>
          </a:p>
        </p:txBody>
      </p:sp>
      <p:sp>
        <p:nvSpPr>
          <p:cNvPr id="4" name="3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5" name="4 Slayt Numarası Yer Tutucusu"/>
          <p:cNvSpPr>
            <a:spLocks noGrp="1"/>
          </p:cNvSpPr>
          <p:nvPr>
            <p:ph type="sldNum" sz="quarter" idx="12"/>
          </p:nvPr>
        </p:nvSpPr>
        <p:spPr/>
        <p:txBody>
          <a:bodyPr/>
          <a:lstStyle>
            <a:lvl1pPr>
              <a:defRPr>
                <a:latin typeface="Arial" charset="0"/>
              </a:defRPr>
            </a:lvl1pPr>
          </a:lstStyle>
          <a:p>
            <a:pPr>
              <a:defRPr/>
            </a:pPr>
            <a:fld id="{F57A9C93-F86D-4BFC-B31E-80FA69F24FCF}" type="slidenum">
              <a:rPr lang="tr-TR"/>
              <a:pPr>
                <a:defRPr/>
              </a:pPr>
              <a:t>‹#›</a:t>
            </a:fld>
            <a:endParaRPr lang="tr-TR"/>
          </a:p>
        </p:txBody>
      </p:sp>
    </p:spTree>
    <p:extLst>
      <p:ext uri="{BB962C8B-B14F-4D97-AF65-F5344CB8AC3E}">
        <p14:creationId xmlns:p14="http://schemas.microsoft.com/office/powerpoint/2010/main" val="2918824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atin typeface="Arial" charset="0"/>
              </a:defRPr>
            </a:lvl1pPr>
          </a:lstStyle>
          <a:p>
            <a:pPr>
              <a:defRPr/>
            </a:pPr>
            <a:fld id="{CD0CD36F-4F8D-4894-8E14-A7A65D22B3D3}" type="datetime1">
              <a:rPr lang="tr-TR" smtClean="0"/>
              <a:t>1.12.2018</a:t>
            </a:fld>
            <a:endParaRPr lang="tr-TR"/>
          </a:p>
        </p:txBody>
      </p:sp>
      <p:sp>
        <p:nvSpPr>
          <p:cNvPr id="3" name="2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4" name="3 Slayt Numarası Yer Tutucusu"/>
          <p:cNvSpPr>
            <a:spLocks noGrp="1"/>
          </p:cNvSpPr>
          <p:nvPr>
            <p:ph type="sldNum" sz="quarter" idx="12"/>
          </p:nvPr>
        </p:nvSpPr>
        <p:spPr/>
        <p:txBody>
          <a:bodyPr/>
          <a:lstStyle>
            <a:lvl1pPr>
              <a:defRPr>
                <a:latin typeface="Arial" charset="0"/>
              </a:defRPr>
            </a:lvl1pPr>
          </a:lstStyle>
          <a:p>
            <a:pPr>
              <a:defRPr/>
            </a:pPr>
            <a:fld id="{6E97162C-C2E8-4EC0-B71B-A328DBBEB6BE}" type="slidenum">
              <a:rPr lang="tr-TR"/>
              <a:pPr>
                <a:defRPr/>
              </a:pPr>
              <a:t>‹#›</a:t>
            </a:fld>
            <a:endParaRPr lang="tr-TR"/>
          </a:p>
        </p:txBody>
      </p:sp>
    </p:spTree>
    <p:extLst>
      <p:ext uri="{BB962C8B-B14F-4D97-AF65-F5344CB8AC3E}">
        <p14:creationId xmlns:p14="http://schemas.microsoft.com/office/powerpoint/2010/main" val="3760405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atin typeface="Arial" charset="0"/>
              </a:defRPr>
            </a:lvl1pPr>
          </a:lstStyle>
          <a:p>
            <a:pPr>
              <a:defRPr/>
            </a:pPr>
            <a:fld id="{28CE5907-FEC4-49EE-8A81-5050E3B700E2}" type="datetime1">
              <a:rPr lang="tr-TR" smtClean="0"/>
              <a:t>1.12.2018</a:t>
            </a:fld>
            <a:endParaRPr lang="tr-TR"/>
          </a:p>
        </p:txBody>
      </p:sp>
      <p:sp>
        <p:nvSpPr>
          <p:cNvPr id="6" name="5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38C3C1EB-9F6C-45D4-BF3A-35010180D90A}" type="slidenum">
              <a:rPr lang="tr-TR"/>
              <a:pPr>
                <a:defRPr/>
              </a:pPr>
              <a:t>‹#›</a:t>
            </a:fld>
            <a:endParaRPr lang="tr-TR"/>
          </a:p>
        </p:txBody>
      </p:sp>
    </p:spTree>
    <p:extLst>
      <p:ext uri="{BB962C8B-B14F-4D97-AF65-F5344CB8AC3E}">
        <p14:creationId xmlns:p14="http://schemas.microsoft.com/office/powerpoint/2010/main" val="2409567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atin typeface="Arial" charset="0"/>
              </a:defRPr>
            </a:lvl1pPr>
          </a:lstStyle>
          <a:p>
            <a:pPr>
              <a:defRPr/>
            </a:pPr>
            <a:fld id="{D82C673F-6ED5-4623-99D3-9956FB26F624}" type="datetime1">
              <a:rPr lang="tr-TR" smtClean="0"/>
              <a:t>1.12.2018</a:t>
            </a:fld>
            <a:endParaRPr lang="tr-TR"/>
          </a:p>
        </p:txBody>
      </p:sp>
      <p:sp>
        <p:nvSpPr>
          <p:cNvPr id="6" name="5 Altbilgi Yer Tutucusu"/>
          <p:cNvSpPr>
            <a:spLocks noGrp="1"/>
          </p:cNvSpPr>
          <p:nvPr>
            <p:ph type="ftr" sz="quarter" idx="11"/>
          </p:nvPr>
        </p:nvSpPr>
        <p:spPr/>
        <p:txBody>
          <a:bodyPr/>
          <a:lstStyle>
            <a:lvl1pPr>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a:defRPr>
                <a:latin typeface="Arial" charset="0"/>
              </a:defRPr>
            </a:lvl1pPr>
          </a:lstStyle>
          <a:p>
            <a:pPr>
              <a:defRPr/>
            </a:pPr>
            <a:fld id="{73764724-EBEF-4B77-A964-732B9FA7E77C}" type="slidenum">
              <a:rPr lang="tr-TR"/>
              <a:pPr>
                <a:defRPr/>
              </a:pPr>
              <a:t>‹#›</a:t>
            </a:fld>
            <a:endParaRPr lang="tr-TR"/>
          </a:p>
        </p:txBody>
      </p:sp>
    </p:spTree>
    <p:extLst>
      <p:ext uri="{BB962C8B-B14F-4D97-AF65-F5344CB8AC3E}">
        <p14:creationId xmlns:p14="http://schemas.microsoft.com/office/powerpoint/2010/main" val="154190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ahoma" pitchFamily="34" charset="0"/>
                <a:cs typeface="Arial" charset="0"/>
              </a:defRPr>
            </a:lvl1pPr>
          </a:lstStyle>
          <a:p>
            <a:pPr>
              <a:defRPr/>
            </a:pPr>
            <a:fld id="{E3E64203-974D-4F7F-8FF3-1C2D72E9F755}" type="datetime1">
              <a:rPr lang="tr-TR" smtClean="0"/>
              <a:t>1.12.2018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ahoma" pitchFamily="34" charset="0"/>
                <a:cs typeface="Arial" charset="0"/>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ahoma" pitchFamily="34" charset="0"/>
                <a:cs typeface="Arial" charset="0"/>
              </a:defRPr>
            </a:lvl1pPr>
          </a:lstStyle>
          <a:p>
            <a:pPr>
              <a:defRPr/>
            </a:pPr>
            <a:fld id="{AA14342D-CCA8-4DE4-A1E8-2D29850C679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7682" r:id="rId1"/>
    <p:sldLayoutId id="2147487683" r:id="rId2"/>
    <p:sldLayoutId id="2147487684" r:id="rId3"/>
    <p:sldLayoutId id="2147487685" r:id="rId4"/>
    <p:sldLayoutId id="2147487686" r:id="rId5"/>
    <p:sldLayoutId id="2147487687" r:id="rId6"/>
    <p:sldLayoutId id="2147487688" r:id="rId7"/>
    <p:sldLayoutId id="2147487689" r:id="rId8"/>
    <p:sldLayoutId id="2147487690" r:id="rId9"/>
    <p:sldLayoutId id="2147487691" r:id="rId10"/>
    <p:sldLayoutId id="214748769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mages.google.com.tr/imgres?q=Kamu+ihale+kurumu&amp;start=96&amp;hl=tr&amp;gbv=2&amp;biw=1152&amp;bih=641&amp;addh=36&amp;tbm=isch&amp;tbnid=1Z2LKK4ZweIwTM:&amp;imgrefurl=http://www.haberler.com/kamu-ihale-kurumu-ndan-operasyon-aciklamasi-3365770-haberi/&amp;docid=ivF-BvjVcMZ95M&amp;imgurl=http://www.haberler.com/haber-resimleri/770/kamu-ihale-kurumu-ndan-operasyon-aciklamasi-3365770_257_o.jpg&amp;w=300&amp;h=300&amp;ei=3cNlT4XqMcrh4QS8l5GeCA&amp;zoom=1"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5.png"/><Relationship Id="rId4" Type="http://schemas.openxmlformats.org/officeDocument/2006/relationships/diagramData" Target="../diagrams/data3.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928662" y="3143248"/>
            <a:ext cx="7215238" cy="720079"/>
          </a:xfrm>
          <a:prstGeom prst="rect">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1044000" tIns="144000" rIns="0" bIns="0" anchor="ctr">
            <a:normAutofit fontScale="70000" lnSpcReduction="20000"/>
          </a:bodyPr>
          <a:lstStyle/>
          <a:p>
            <a:pPr>
              <a:lnSpc>
                <a:spcPct val="80000"/>
              </a:lnSpc>
              <a:spcBef>
                <a:spcPct val="20000"/>
              </a:spcBef>
              <a:defRPr/>
            </a:pPr>
            <a:endParaRPr lang="tr-TR" sz="3600" b="1" dirty="0" smtClean="0">
              <a:solidFill>
                <a:prstClr val="white"/>
              </a:solidFill>
              <a:latin typeface="Times New Roman" panose="02020603050405020304" pitchFamily="18" charset="0"/>
              <a:cs typeface="Times New Roman" panose="02020603050405020304" pitchFamily="18" charset="0"/>
            </a:endParaRPr>
          </a:p>
          <a:p>
            <a:pPr>
              <a:lnSpc>
                <a:spcPct val="80000"/>
              </a:lnSpc>
              <a:spcBef>
                <a:spcPct val="20000"/>
              </a:spcBef>
              <a:defRPr/>
            </a:pPr>
            <a:r>
              <a:rPr lang="tr-TR" sz="3600" b="1" dirty="0" smtClean="0">
                <a:solidFill>
                  <a:prstClr val="white"/>
                </a:solidFill>
                <a:latin typeface="Times New Roman" panose="02020603050405020304" pitchFamily="18" charset="0"/>
                <a:cs typeface="Times New Roman" panose="02020603050405020304" pitchFamily="18" charset="0"/>
              </a:rPr>
              <a:t>  </a:t>
            </a:r>
            <a:r>
              <a:rPr lang="tr-TR" sz="3600" b="1" dirty="0" smtClean="0">
                <a:solidFill>
                  <a:prstClr val="white"/>
                </a:solidFill>
                <a:latin typeface="Arial" charset="0"/>
              </a:rPr>
              <a:t>MAL ALIMI İHALE MEVZUATI</a:t>
            </a:r>
            <a:endParaRPr lang="tr-TR" sz="3600" b="1" dirty="0">
              <a:solidFill>
                <a:prstClr val="white"/>
              </a:solidFill>
              <a:latin typeface="Arial" charset="0"/>
            </a:endParaRPr>
          </a:p>
          <a:p>
            <a:pPr>
              <a:lnSpc>
                <a:spcPct val="80000"/>
              </a:lnSpc>
              <a:spcBef>
                <a:spcPct val="20000"/>
              </a:spcBef>
              <a:defRPr/>
            </a:pPr>
            <a:endParaRPr lang="tr-TR" sz="3600" b="1" dirty="0">
              <a:solidFill>
                <a:prstClr val="white"/>
              </a:solidFill>
              <a:latin typeface="Arial" charset="0"/>
            </a:endParaRPr>
          </a:p>
        </p:txBody>
      </p:sp>
      <p:sp>
        <p:nvSpPr>
          <p:cNvPr id="10" name="Rectangle 8"/>
          <p:cNvSpPr>
            <a:spLocks noChangeArrowheads="1"/>
          </p:cNvSpPr>
          <p:nvPr/>
        </p:nvSpPr>
        <p:spPr bwMode="auto">
          <a:xfrm>
            <a:off x="928662" y="1203080"/>
            <a:ext cx="7215238" cy="1643527"/>
          </a:xfrm>
          <a:prstGeom prst="rect">
            <a:avLst/>
          </a:prstGeom>
          <a:solidFill>
            <a:srgbClr val="00B0F0"/>
          </a:solidFill>
          <a:ln/>
          <a:effectLst>
            <a:glow rad="228600">
              <a:schemeClr val="accent4">
                <a:satMod val="175000"/>
                <a:alpha val="40000"/>
              </a:schemeClr>
            </a:glow>
            <a:outerShdw blurRad="63500" dist="25400" dir="5400000" rotWithShape="0">
              <a:srgbClr val="000000">
                <a:alpha val="43137"/>
              </a:srgbClr>
            </a:outerShdw>
          </a:effectLst>
          <a:scene3d>
            <a:camera prst="obliqueBottomLeft"/>
            <a:lightRig rig="brightRoom" dir="tl">
              <a:rot lat="0" lon="0" rev="5400000"/>
            </a:lightRig>
          </a:scene3d>
          <a:sp3d contourW="12700">
            <a:bevelT w="25400" h="50800" prst="angle"/>
            <a:contourClr>
              <a:schemeClr val="accent1"/>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nSpc>
                <a:spcPct val="80000"/>
              </a:lnSpc>
              <a:spcBef>
                <a:spcPct val="20000"/>
              </a:spcBef>
              <a:defRPr/>
            </a:pPr>
            <a:endParaRPr lang="tr-TR" sz="3600" b="1" dirty="0">
              <a:latin typeface="Arial" charset="0"/>
            </a:endParaRPr>
          </a:p>
          <a:p>
            <a:pPr>
              <a:lnSpc>
                <a:spcPct val="80000"/>
              </a:lnSpc>
              <a:spcBef>
                <a:spcPct val="20000"/>
              </a:spcBef>
              <a:defRPr/>
            </a:pPr>
            <a:r>
              <a:rPr lang="tr-TR" sz="3600" b="1" dirty="0">
                <a:latin typeface="Arial" charset="0"/>
              </a:rPr>
              <a:t>   </a:t>
            </a:r>
            <a:r>
              <a:rPr lang="tr-TR" sz="3600" b="1" dirty="0" smtClean="0">
                <a:latin typeface="Arial" charset="0"/>
              </a:rPr>
              <a:t>     </a:t>
            </a:r>
            <a:r>
              <a:rPr lang="tr-TR" sz="3600" b="1" dirty="0" smtClean="0">
                <a:latin typeface="Times New Roman" panose="02020603050405020304" pitchFamily="18" charset="0"/>
                <a:cs typeface="Times New Roman" panose="02020603050405020304" pitchFamily="18" charset="0"/>
              </a:rPr>
              <a:t>KAMU </a:t>
            </a:r>
            <a:r>
              <a:rPr lang="tr-TR" sz="3600" b="1" dirty="0">
                <a:latin typeface="Times New Roman" panose="02020603050405020304" pitchFamily="18" charset="0"/>
                <a:cs typeface="Times New Roman" panose="02020603050405020304" pitchFamily="18" charset="0"/>
              </a:rPr>
              <a:t>İHALE KURUMU</a:t>
            </a:r>
          </a:p>
          <a:p>
            <a:pPr>
              <a:lnSpc>
                <a:spcPct val="80000"/>
              </a:lnSpc>
              <a:spcBef>
                <a:spcPct val="20000"/>
              </a:spcBef>
              <a:defRPr/>
            </a:pPr>
            <a:endParaRPr lang="tr-TR" sz="3600" b="1" dirty="0">
              <a:latin typeface="Arial" charset="0"/>
            </a:endParaRPr>
          </a:p>
        </p:txBody>
      </p:sp>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119" y="1484784"/>
            <a:ext cx="1082601" cy="10801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16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214424"/>
            <a:ext cx="8064896" cy="2718632"/>
          </a:xfrm>
          <a:solidFill>
            <a:schemeClr val="bg2">
              <a:lumMod val="90000"/>
            </a:schemeClr>
          </a:solidFill>
        </p:spPr>
        <p:txBody>
          <a:bodyPr>
            <a:noAutofit/>
          </a:bodyPr>
          <a:lstStyle/>
          <a:p>
            <a:pPr lvl="1" algn="just">
              <a:defRPr/>
            </a:pPr>
            <a:r>
              <a:rPr lang="tr-TR" sz="2400" dirty="0" smtClean="0">
                <a:latin typeface="Times New Roman" panose="02020603050405020304" pitchFamily="18" charset="0"/>
                <a:cs typeface="Times New Roman" panose="02020603050405020304" pitchFamily="18" charset="0"/>
              </a:rPr>
              <a:t>Her türlü </a:t>
            </a:r>
            <a:r>
              <a:rPr lang="tr-TR" sz="2400" dirty="0" smtClean="0">
                <a:solidFill>
                  <a:srgbClr val="C00000"/>
                </a:solidFill>
                <a:latin typeface="Times New Roman" panose="02020603050405020304" pitchFamily="18" charset="0"/>
                <a:cs typeface="Times New Roman" panose="02020603050405020304" pitchFamily="18" charset="0"/>
              </a:rPr>
              <a:t>fiyat araştırması </a:t>
            </a:r>
            <a:r>
              <a:rPr lang="tr-TR" sz="2400" dirty="0" smtClean="0">
                <a:latin typeface="Times New Roman" panose="02020603050405020304" pitchFamily="18" charset="0"/>
                <a:cs typeface="Times New Roman" panose="02020603050405020304" pitchFamily="18" charset="0"/>
              </a:rPr>
              <a:t>yapılarak </a:t>
            </a:r>
          </a:p>
          <a:p>
            <a:pPr lvl="1" algn="just">
              <a:defRPr/>
            </a:pPr>
            <a:r>
              <a:rPr lang="tr-TR" sz="2400" dirty="0" smtClean="0">
                <a:solidFill>
                  <a:srgbClr val="C00000"/>
                </a:solidFill>
                <a:latin typeface="Times New Roman" panose="02020603050405020304" pitchFamily="18" charset="0"/>
                <a:cs typeface="Times New Roman" panose="02020603050405020304" pitchFamily="18" charset="0"/>
              </a:rPr>
              <a:t>KDV hariç </a:t>
            </a:r>
            <a:r>
              <a:rPr lang="tr-TR" sz="2400" dirty="0" smtClean="0">
                <a:latin typeface="Times New Roman" panose="02020603050405020304" pitchFamily="18" charset="0"/>
                <a:cs typeface="Times New Roman" panose="02020603050405020304" pitchFamily="18" charset="0"/>
              </a:rPr>
              <a:t>olmak üzere hesaplanır. </a:t>
            </a:r>
          </a:p>
          <a:p>
            <a:pPr lvl="1" algn="just">
              <a:defRPr/>
            </a:pPr>
            <a:r>
              <a:rPr lang="tr-TR" sz="2400" dirty="0" smtClean="0">
                <a:latin typeface="Times New Roman" panose="02020603050405020304" pitchFamily="18" charset="0"/>
                <a:cs typeface="Times New Roman" panose="02020603050405020304" pitchFamily="18" charset="0"/>
              </a:rPr>
              <a:t>Dayanaklarıyla birlikte bir </a:t>
            </a:r>
            <a:r>
              <a:rPr lang="tr-TR" sz="2400" dirty="0" smtClean="0">
                <a:solidFill>
                  <a:srgbClr val="C00000"/>
                </a:solidFill>
                <a:latin typeface="Times New Roman" panose="02020603050405020304" pitchFamily="18" charset="0"/>
                <a:cs typeface="Times New Roman" panose="02020603050405020304" pitchFamily="18" charset="0"/>
              </a:rPr>
              <a:t>hesap cetvelinde gösterilir. </a:t>
            </a:r>
          </a:p>
          <a:p>
            <a:pPr algn="just">
              <a:defRPr/>
            </a:pPr>
            <a:r>
              <a:rPr lang="tr-TR" sz="2400" dirty="0" smtClean="0">
                <a:solidFill>
                  <a:srgbClr val="C00000"/>
                </a:solidFill>
                <a:latin typeface="Times New Roman" panose="02020603050405020304" pitchFamily="18" charset="0"/>
                <a:cs typeface="Times New Roman" panose="02020603050405020304" pitchFamily="18" charset="0"/>
              </a:rPr>
              <a:t>YM ihale tarihine kadar gizli tutulur. </a:t>
            </a:r>
          </a:p>
          <a:p>
            <a:pPr algn="just">
              <a:defRPr/>
            </a:pPr>
            <a:r>
              <a:rPr lang="tr-TR" sz="2400" dirty="0" smtClean="0">
                <a:latin typeface="Times New Roman" panose="02020603050405020304" pitchFamily="18" charset="0"/>
                <a:cs typeface="Times New Roman" panose="02020603050405020304" pitchFamily="18" charset="0"/>
              </a:rPr>
              <a:t>İsteklilere veya ihale süreci ile resmî ilişkisi olmayan </a:t>
            </a:r>
            <a:r>
              <a:rPr lang="tr-TR" sz="2400" dirty="0" smtClean="0">
                <a:solidFill>
                  <a:srgbClr val="C00000"/>
                </a:solidFill>
                <a:latin typeface="Times New Roman" panose="02020603050405020304" pitchFamily="18" charset="0"/>
                <a:cs typeface="Times New Roman" panose="02020603050405020304" pitchFamily="18" charset="0"/>
              </a:rPr>
              <a:t>diğer kişilere açıklanmaz</a:t>
            </a:r>
            <a:r>
              <a:rPr lang="tr-TR" sz="2400" dirty="0" smtClean="0">
                <a:latin typeface="Times New Roman" panose="02020603050405020304" pitchFamily="18" charset="0"/>
                <a:cs typeface="Times New Roman" panose="02020603050405020304" pitchFamily="18" charset="0"/>
              </a:rPr>
              <a:t>.</a:t>
            </a:r>
            <a:endParaRPr lang="tr-TR" sz="2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1 Başlık"/>
          <p:cNvSpPr>
            <a:spLocks noGrp="1"/>
          </p:cNvSpPr>
          <p:nvPr>
            <p:ph type="title"/>
          </p:nvPr>
        </p:nvSpPr>
        <p:spPr>
          <a:xfrm>
            <a:off x="323528" y="260648"/>
            <a:ext cx="8352928" cy="720080"/>
          </a:xfrm>
          <a:solidFill>
            <a:srgbClr val="00B0F0"/>
          </a:solidFill>
        </p:spPr>
        <p:style>
          <a:lnRef idx="0">
            <a:schemeClr val="accent4"/>
          </a:lnRef>
          <a:fillRef idx="3">
            <a:schemeClr val="accent4"/>
          </a:fillRef>
          <a:effectRef idx="3">
            <a:schemeClr val="accent4"/>
          </a:effectRef>
          <a:fontRef idx="minor">
            <a:schemeClr val="lt1"/>
          </a:fontRef>
        </p:style>
        <p:txBody>
          <a:bodyPr>
            <a:noAutofit/>
          </a:bodyPr>
          <a:lstStyle/>
          <a:p>
            <a:r>
              <a:rPr lang="tr-TR" sz="5400" b="1" dirty="0" smtClean="0"/>
              <a:t> </a:t>
            </a:r>
            <a:r>
              <a:rPr lang="tr-TR" sz="4000" b="1" dirty="0" smtClean="0">
                <a:solidFill>
                  <a:schemeClr val="tx1"/>
                </a:solidFill>
                <a:latin typeface="Times New Roman" panose="02020603050405020304" pitchFamily="18" charset="0"/>
                <a:cs typeface="Times New Roman" panose="02020603050405020304" pitchFamily="18" charset="0"/>
              </a:rPr>
              <a:t>Yaklaşık Maliyet (YM)</a:t>
            </a:r>
            <a:endParaRPr lang="tr-TR" sz="4000" dirty="0">
              <a:solidFill>
                <a:schemeClr val="tx1"/>
              </a:solidFill>
              <a:latin typeface="Times New Roman" panose="02020603050405020304" pitchFamily="18" charset="0"/>
              <a:cs typeface="Times New Roman" panose="02020603050405020304" pitchFamily="18" charset="0"/>
            </a:endParaRPr>
          </a:p>
        </p:txBody>
      </p:sp>
      <p:sp>
        <p:nvSpPr>
          <p:cNvPr id="5" name="4 Dikdörtgen"/>
          <p:cNvSpPr/>
          <p:nvPr/>
        </p:nvSpPr>
        <p:spPr>
          <a:xfrm>
            <a:off x="607191" y="4365104"/>
            <a:ext cx="7929618" cy="1569660"/>
          </a:xfrm>
          <a:prstGeom prst="rect">
            <a:avLst/>
          </a:prstGeom>
          <a:solidFill>
            <a:schemeClr val="accent4">
              <a:lumMod val="40000"/>
              <a:lumOff val="60000"/>
              <a:alpha val="46000"/>
            </a:schemeClr>
          </a:solidFill>
        </p:spPr>
        <p:txBody>
          <a:bodyPr wrap="square">
            <a:spAutoFit/>
            <a:scene3d>
              <a:camera prst="orthographicFront"/>
              <a:lightRig rig="threePt" dir="t"/>
            </a:scene3d>
            <a:sp3d prstMaterial="dkEdge"/>
          </a:bodyPr>
          <a:lstStyle/>
          <a:p>
            <a:pPr algn="just">
              <a:defRPr/>
            </a:pPr>
            <a:r>
              <a:rPr lang="tr-TR" sz="2400" dirty="0" smtClean="0">
                <a:solidFill>
                  <a:srgbClr val="C00000"/>
                </a:solidFill>
                <a:latin typeface="Times New Roman" panose="02020603050405020304" pitchFamily="18" charset="0"/>
                <a:cs typeface="Times New Roman" panose="02020603050405020304" pitchFamily="18" charset="0"/>
              </a:rPr>
              <a:t>Özel </a:t>
            </a:r>
            <a:r>
              <a:rPr lang="tr-TR" sz="2400" dirty="0">
                <a:solidFill>
                  <a:srgbClr val="C00000"/>
                </a:solidFill>
                <a:latin typeface="Times New Roman" panose="02020603050405020304" pitchFamily="18" charset="0"/>
                <a:cs typeface="Times New Roman" panose="02020603050405020304" pitchFamily="18" charset="0"/>
              </a:rPr>
              <a:t>imalat süreci gerektiren mal </a:t>
            </a:r>
            <a:r>
              <a:rPr lang="tr-TR" sz="2400" dirty="0" smtClean="0">
                <a:solidFill>
                  <a:srgbClr val="C00000"/>
                </a:solidFill>
                <a:latin typeface="Times New Roman" panose="02020603050405020304" pitchFamily="18" charset="0"/>
                <a:cs typeface="Times New Roman" panose="02020603050405020304" pitchFamily="18" charset="0"/>
              </a:rPr>
              <a:t>alımlarında; </a:t>
            </a:r>
          </a:p>
          <a:p>
            <a:pPr algn="just">
              <a:defRPr/>
            </a:pPr>
            <a:r>
              <a:rPr lang="tr-TR" sz="2400" dirty="0" smtClean="0">
                <a:latin typeface="Times New Roman" panose="02020603050405020304" pitchFamily="18" charset="0"/>
                <a:cs typeface="Times New Roman" panose="02020603050405020304" pitchFamily="18" charset="0"/>
              </a:rPr>
              <a:t>a) </a:t>
            </a:r>
            <a:r>
              <a:rPr lang="tr-TR" sz="2400" dirty="0" smtClean="0">
                <a:solidFill>
                  <a:srgbClr val="C00000"/>
                </a:solidFill>
                <a:latin typeface="Times New Roman" panose="02020603050405020304" pitchFamily="18" charset="0"/>
                <a:cs typeface="Times New Roman" panose="02020603050405020304" pitchFamily="18" charset="0"/>
              </a:rPr>
              <a:t>işçilik</a:t>
            </a:r>
            <a:r>
              <a:rPr lang="tr-TR" sz="2400" dirty="0">
                <a:solidFill>
                  <a:srgbClr val="C00000"/>
                </a:solidFill>
                <a:latin typeface="Times New Roman" panose="02020603050405020304" pitchFamily="18" charset="0"/>
                <a:cs typeface="Times New Roman" panose="02020603050405020304" pitchFamily="18" charset="0"/>
              </a:rPr>
              <a:t>, malzeme </a:t>
            </a:r>
            <a:r>
              <a:rPr lang="tr-TR" sz="2400" dirty="0" smtClean="0">
                <a:latin typeface="Times New Roman" panose="02020603050405020304" pitchFamily="18" charset="0"/>
                <a:cs typeface="Times New Roman" panose="02020603050405020304" pitchFamily="18" charset="0"/>
              </a:rPr>
              <a:t>vb. dikkate </a:t>
            </a:r>
            <a:r>
              <a:rPr lang="tr-TR" sz="2400" dirty="0">
                <a:latin typeface="Times New Roman" panose="02020603050405020304" pitchFamily="18" charset="0"/>
                <a:cs typeface="Times New Roman" panose="02020603050405020304" pitchFamily="18" charset="0"/>
              </a:rPr>
              <a:t>alınarak </a:t>
            </a:r>
            <a:r>
              <a:rPr lang="tr-TR" sz="2400" dirty="0" smtClean="0">
                <a:latin typeface="Times New Roman" panose="02020603050405020304" pitchFamily="18" charset="0"/>
                <a:cs typeface="Times New Roman" panose="02020603050405020304" pitchFamily="18" charset="0"/>
              </a:rPr>
              <a:t>YM hesaplanır</a:t>
            </a:r>
            <a:r>
              <a:rPr lang="tr-TR" sz="2400" dirty="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a:p>
            <a:pPr algn="just">
              <a:defRPr/>
            </a:pPr>
            <a:r>
              <a:rPr lang="tr-TR" sz="2400" dirty="0" smtClean="0">
                <a:latin typeface="Times New Roman" panose="02020603050405020304" pitchFamily="18" charset="0"/>
                <a:cs typeface="Times New Roman" panose="02020603050405020304" pitchFamily="18" charset="0"/>
              </a:rPr>
              <a:t>b) İdare </a:t>
            </a:r>
            <a:r>
              <a:rPr lang="tr-TR" sz="2400" dirty="0">
                <a:latin typeface="Times New Roman" panose="02020603050405020304" pitchFamily="18" charset="0"/>
                <a:cs typeface="Times New Roman" panose="02020603050405020304" pitchFamily="18" charset="0"/>
              </a:rPr>
              <a:t>tarafından </a:t>
            </a:r>
            <a:r>
              <a:rPr lang="tr-TR" sz="2400" dirty="0" smtClean="0">
                <a:latin typeface="Times New Roman" panose="02020603050405020304" pitchFamily="18" charset="0"/>
                <a:cs typeface="Times New Roman" panose="02020603050405020304" pitchFamily="18" charset="0"/>
              </a:rPr>
              <a:t>yükleniciye </a:t>
            </a:r>
            <a:r>
              <a:rPr lang="tr-TR" sz="2400" dirty="0">
                <a:latin typeface="Times New Roman" panose="02020603050405020304" pitchFamily="18" charset="0"/>
                <a:cs typeface="Times New Roman" panose="02020603050405020304" pitchFamily="18" charset="0"/>
              </a:rPr>
              <a:t>verilecek </a:t>
            </a:r>
            <a:r>
              <a:rPr lang="tr-TR" sz="2400" dirty="0">
                <a:solidFill>
                  <a:srgbClr val="C00000"/>
                </a:solidFill>
                <a:latin typeface="Times New Roman" panose="02020603050405020304" pitchFamily="18" charset="0"/>
                <a:cs typeface="Times New Roman" panose="02020603050405020304" pitchFamily="18" charset="0"/>
              </a:rPr>
              <a:t>malzeme ve ekipmanlar </a:t>
            </a:r>
            <a:r>
              <a:rPr lang="tr-TR" sz="2400" dirty="0" smtClean="0">
                <a:latin typeface="Times New Roman" panose="02020603050405020304" pitchFamily="18" charset="0"/>
                <a:cs typeface="Times New Roman" panose="02020603050405020304" pitchFamily="18" charset="0"/>
              </a:rPr>
              <a:t>YM </a:t>
            </a:r>
            <a:r>
              <a:rPr lang="tr-TR" sz="2400" dirty="0">
                <a:latin typeface="Times New Roman" panose="02020603050405020304" pitchFamily="18" charset="0"/>
                <a:cs typeface="Times New Roman" panose="02020603050405020304" pitchFamily="18" charset="0"/>
              </a:rPr>
              <a:t>hesaplanmasında </a:t>
            </a:r>
            <a:r>
              <a:rPr lang="tr-TR" sz="2400" dirty="0">
                <a:solidFill>
                  <a:srgbClr val="C00000"/>
                </a:solidFill>
                <a:latin typeface="Times New Roman" panose="02020603050405020304" pitchFamily="18" charset="0"/>
                <a:cs typeface="Times New Roman" panose="02020603050405020304" pitchFamily="18" charset="0"/>
              </a:rPr>
              <a:t>dikkate </a:t>
            </a:r>
            <a:r>
              <a:rPr lang="tr-TR" sz="2400" dirty="0" smtClean="0">
                <a:solidFill>
                  <a:srgbClr val="C00000"/>
                </a:solidFill>
                <a:latin typeface="Times New Roman" panose="02020603050405020304" pitchFamily="18" charset="0"/>
                <a:cs typeface="Times New Roman" panose="02020603050405020304" pitchFamily="18" charset="0"/>
              </a:rPr>
              <a:t>alınmaz.</a:t>
            </a: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10</a:t>
            </a:fld>
            <a:endParaRPr lang="tr-TR">
              <a:solidFill>
                <a:prstClr val="black">
                  <a:tint val="75000"/>
                </a:prstClr>
              </a:solidFill>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354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11560" y="1142984"/>
            <a:ext cx="8136904" cy="5310352"/>
          </a:xfrm>
          <a:solidFill>
            <a:schemeClr val="accent3">
              <a:lumMod val="40000"/>
              <a:lumOff val="60000"/>
              <a:alpha val="78000"/>
            </a:schemeClr>
          </a:solidFill>
          <a:ln>
            <a:solidFill>
              <a:schemeClr val="accent1"/>
            </a:solidFill>
          </a:ln>
        </p:spPr>
        <p:txBody>
          <a:bodyPr>
            <a:noAutofit/>
          </a:bodyPr>
          <a:lstStyle/>
          <a:p>
            <a:pPr marL="0" indent="0" algn="just">
              <a:lnSpc>
                <a:spcPct val="90000"/>
              </a:lnSpc>
              <a:buNone/>
              <a:defRPr/>
            </a:pPr>
            <a:r>
              <a:rPr lang="tr-TR" sz="2400" dirty="0" smtClean="0">
                <a:latin typeface="Times New Roman" panose="02020603050405020304" pitchFamily="18" charset="0"/>
                <a:cs typeface="Times New Roman" panose="02020603050405020304" pitchFamily="18" charset="0"/>
              </a:rPr>
              <a:t>1) </a:t>
            </a:r>
            <a:r>
              <a:rPr lang="tr-TR" sz="2400" dirty="0">
                <a:solidFill>
                  <a:srgbClr val="C00000"/>
                </a:solidFill>
                <a:latin typeface="Times New Roman" panose="02020603050405020304" pitchFamily="18" charset="0"/>
                <a:cs typeface="Times New Roman" panose="02020603050405020304" pitchFamily="18" charset="0"/>
              </a:rPr>
              <a:t>Kamu </a:t>
            </a:r>
            <a:r>
              <a:rPr lang="tr-TR" sz="2400" dirty="0" smtClean="0">
                <a:solidFill>
                  <a:srgbClr val="C00000"/>
                </a:solidFill>
                <a:latin typeface="Times New Roman" panose="02020603050405020304" pitchFamily="18" charset="0"/>
                <a:cs typeface="Times New Roman" panose="02020603050405020304" pitchFamily="18" charset="0"/>
              </a:rPr>
              <a:t>kurum/kuruluşlarınca </a:t>
            </a:r>
            <a:r>
              <a:rPr lang="tr-TR" sz="2400" dirty="0" smtClean="0">
                <a:latin typeface="Times New Roman" panose="02020603050405020304" pitchFamily="18" charset="0"/>
                <a:cs typeface="Times New Roman" panose="02020603050405020304" pitchFamily="18" charset="0"/>
              </a:rPr>
              <a:t>belirlenen  </a:t>
            </a:r>
            <a:r>
              <a:rPr lang="tr-TR" sz="2400" dirty="0">
                <a:latin typeface="Times New Roman" panose="02020603050405020304" pitchFamily="18" charset="0"/>
                <a:cs typeface="Times New Roman" panose="02020603050405020304" pitchFamily="18" charset="0"/>
              </a:rPr>
              <a:t>birim fiyat ve rayiçler</a:t>
            </a:r>
            <a:r>
              <a:rPr lang="tr-TR" sz="2400" dirty="0" smtClean="0">
                <a:latin typeface="Times New Roman" panose="02020603050405020304" pitchFamily="18" charset="0"/>
                <a:cs typeface="Times New Roman" panose="02020603050405020304" pitchFamily="18" charset="0"/>
              </a:rPr>
              <a:t>,</a:t>
            </a:r>
          </a:p>
          <a:p>
            <a:pPr algn="just">
              <a:lnSpc>
                <a:spcPct val="90000"/>
              </a:lnSpc>
              <a:buNone/>
              <a:defRPr/>
            </a:pPr>
            <a:r>
              <a:rPr lang="tr-TR" sz="2400" dirty="0" smtClean="0">
                <a:latin typeface="Times New Roman" panose="02020603050405020304" pitchFamily="18" charset="0"/>
                <a:cs typeface="Times New Roman" panose="02020603050405020304" pitchFamily="18" charset="0"/>
              </a:rPr>
              <a:t>2) Alım konusu malı </a:t>
            </a:r>
            <a:r>
              <a:rPr lang="tr-TR" sz="2400" dirty="0" smtClean="0">
                <a:solidFill>
                  <a:srgbClr val="C00000"/>
                </a:solidFill>
                <a:latin typeface="Times New Roman" panose="02020603050405020304" pitchFamily="18" charset="0"/>
                <a:cs typeface="Times New Roman" panose="02020603050405020304" pitchFamily="18" charset="0"/>
              </a:rPr>
              <a:t>üreten/pazarlayan </a:t>
            </a:r>
            <a:r>
              <a:rPr lang="tr-TR" sz="2400" dirty="0" smtClean="0">
                <a:latin typeface="Times New Roman" panose="02020603050405020304" pitchFamily="18" charset="0"/>
                <a:cs typeface="Times New Roman" panose="02020603050405020304" pitchFamily="18" charset="0"/>
              </a:rPr>
              <a:t>kişilerden alınan fiyatlar, </a:t>
            </a:r>
          </a:p>
          <a:p>
            <a:pPr algn="just" eaLnBrk="1" hangingPunct="1">
              <a:lnSpc>
                <a:spcPct val="90000"/>
              </a:lnSpc>
              <a:buFont typeface="Wingdings 2" pitchFamily="18" charset="2"/>
              <a:buNone/>
              <a:defRPr/>
            </a:pPr>
            <a:r>
              <a:rPr lang="tr-TR" sz="2400" dirty="0" smtClean="0">
                <a:latin typeface="Times New Roman" panose="02020603050405020304" pitchFamily="18" charset="0"/>
                <a:cs typeface="Times New Roman" panose="02020603050405020304" pitchFamily="18" charset="0"/>
              </a:rPr>
              <a:t>3) Bütçe </a:t>
            </a:r>
            <a:r>
              <a:rPr lang="tr-TR" sz="2400" dirty="0" err="1" smtClean="0">
                <a:latin typeface="Times New Roman" panose="02020603050405020304" pitchFamily="18" charset="0"/>
                <a:cs typeface="Times New Roman" panose="02020603050405020304" pitchFamily="18" charset="0"/>
              </a:rPr>
              <a:t>Uyg</a:t>
            </a:r>
            <a:r>
              <a:rPr lang="tr-TR" sz="2400" dirty="0" smtClean="0">
                <a:latin typeface="Times New Roman" panose="02020603050405020304" pitchFamily="18" charset="0"/>
                <a:cs typeface="Times New Roman" panose="02020603050405020304" pitchFamily="18" charset="0"/>
              </a:rPr>
              <a:t>. Talimatı ve Sağlık Uygulama Tebliğinde  bulunan fiyatlar, </a:t>
            </a:r>
            <a:r>
              <a:rPr lang="tr-TR" sz="2400" dirty="0" smtClean="0">
                <a:solidFill>
                  <a:srgbClr val="C00000"/>
                </a:solidFill>
                <a:latin typeface="Times New Roman" panose="02020603050405020304" pitchFamily="18" charset="0"/>
                <a:cs typeface="Times New Roman" panose="02020603050405020304" pitchFamily="18" charset="0"/>
              </a:rPr>
              <a:t>(BUT, SUT)</a:t>
            </a:r>
          </a:p>
          <a:p>
            <a:pPr algn="just" eaLnBrk="1" hangingPunct="1">
              <a:lnSpc>
                <a:spcPct val="90000"/>
              </a:lnSpc>
              <a:buFont typeface="Wingdings 2" pitchFamily="18" charset="2"/>
              <a:buNone/>
              <a:defRPr/>
            </a:pPr>
            <a:r>
              <a:rPr lang="tr-TR" sz="2400" dirty="0" smtClean="0">
                <a:latin typeface="Times New Roman" panose="02020603050405020304" pitchFamily="18" charset="0"/>
                <a:cs typeface="Times New Roman" panose="02020603050405020304" pitchFamily="18" charset="0"/>
              </a:rPr>
              <a:t>4) İdarece </a:t>
            </a:r>
            <a:r>
              <a:rPr lang="tr-TR" sz="2400" dirty="0" smtClean="0">
                <a:solidFill>
                  <a:srgbClr val="C00000"/>
                </a:solidFill>
                <a:latin typeface="Times New Roman" panose="02020603050405020304" pitchFamily="18" charset="0"/>
                <a:cs typeface="Times New Roman" panose="02020603050405020304" pitchFamily="18" charset="0"/>
              </a:rPr>
              <a:t>daha önce alınan malların </a:t>
            </a:r>
            <a:r>
              <a:rPr lang="tr-TR" sz="2400" dirty="0" smtClean="0">
                <a:latin typeface="Times New Roman" panose="02020603050405020304" pitchFamily="18" charset="0"/>
                <a:cs typeface="Times New Roman" panose="02020603050405020304" pitchFamily="18" charset="0"/>
              </a:rPr>
              <a:t>sözleşme fiyatlarının TÜİK endeksleri ile güncellenmiş fiyatları,  </a:t>
            </a:r>
          </a:p>
          <a:p>
            <a:pPr algn="just" eaLnBrk="1" hangingPunct="1">
              <a:lnSpc>
                <a:spcPct val="90000"/>
              </a:lnSpc>
              <a:buFont typeface="Wingdings 2" pitchFamily="18" charset="2"/>
              <a:buNone/>
              <a:defRPr/>
            </a:pPr>
            <a:r>
              <a:rPr lang="tr-TR" sz="2400" dirty="0" smtClean="0">
                <a:latin typeface="Times New Roman" panose="02020603050405020304" pitchFamily="18" charset="0"/>
                <a:cs typeface="Times New Roman" panose="02020603050405020304" pitchFamily="18" charset="0"/>
              </a:rPr>
              <a:t>5) </a:t>
            </a:r>
            <a:r>
              <a:rPr lang="tr-TR" sz="2400" dirty="0">
                <a:solidFill>
                  <a:srgbClr val="C00000"/>
                </a:solidFill>
                <a:latin typeface="Times New Roman" panose="02020603050405020304" pitchFamily="18" charset="0"/>
                <a:cs typeface="Times New Roman" panose="02020603050405020304" pitchFamily="18" charset="0"/>
              </a:rPr>
              <a:t>Kamu </a:t>
            </a:r>
            <a:r>
              <a:rPr lang="tr-TR" sz="2400" dirty="0" smtClean="0">
                <a:solidFill>
                  <a:srgbClr val="C00000"/>
                </a:solidFill>
                <a:latin typeface="Times New Roman" panose="02020603050405020304" pitchFamily="18" charset="0"/>
                <a:cs typeface="Times New Roman" panose="02020603050405020304" pitchFamily="18" charset="0"/>
              </a:rPr>
              <a:t>kurum/kuruluşlarının internet sayfasında yayımlanan fiyatlar</a:t>
            </a:r>
            <a:r>
              <a:rPr lang="tr-TR" sz="2400" dirty="0" smtClean="0">
                <a:latin typeface="Times New Roman" panose="02020603050405020304" pitchFamily="18" charset="0"/>
                <a:cs typeface="Times New Roman" panose="02020603050405020304" pitchFamily="18" charset="0"/>
              </a:rPr>
              <a:t>, </a:t>
            </a:r>
          </a:p>
          <a:p>
            <a:pPr algn="just" eaLnBrk="1" hangingPunct="1">
              <a:lnSpc>
                <a:spcPct val="90000"/>
              </a:lnSpc>
              <a:buFont typeface="Wingdings 2" pitchFamily="18" charset="2"/>
              <a:buNone/>
              <a:defRPr/>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YM hesabında bunlardan biri, birkaçı veya tamamı</a:t>
            </a:r>
            <a:r>
              <a:rPr lang="tr-TR" sz="2400" i="1" dirty="0" smtClean="0">
                <a:solidFill>
                  <a:srgbClr val="C00000"/>
                </a:solidFill>
                <a:latin typeface="Times New Roman" panose="02020603050405020304" pitchFamily="18" charset="0"/>
                <a:cs typeface="Times New Roman" panose="02020603050405020304" pitchFamily="18" charset="0"/>
              </a:rPr>
              <a:t>      herhangi bir öncelik sırası olmaksızın</a:t>
            </a:r>
            <a:r>
              <a:rPr lang="tr-TR" sz="2400" dirty="0" smtClean="0">
                <a:solidFill>
                  <a:srgbClr val="C00000"/>
                </a:solidFill>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kullanabilir. </a:t>
            </a:r>
          </a:p>
          <a:p>
            <a:pPr algn="just" eaLnBrk="1" hangingPunct="1">
              <a:lnSpc>
                <a:spcPct val="90000"/>
              </a:lnSpc>
              <a:buFont typeface="Wingdings 2" pitchFamily="18" charset="2"/>
              <a:buNone/>
              <a:defRPr/>
            </a:pPr>
            <a:endParaRPr lang="tr-TR" sz="2400" dirty="0" smtClean="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q"/>
              <a:defRPr/>
            </a:pPr>
            <a:r>
              <a:rPr lang="tr-TR" sz="2400" dirty="0">
                <a:latin typeface="Times New Roman" panose="02020603050405020304" pitchFamily="18" charset="0"/>
                <a:cs typeface="Times New Roman" panose="02020603050405020304" pitchFamily="18" charset="0"/>
              </a:rPr>
              <a:t>İhale </a:t>
            </a:r>
            <a:r>
              <a:rPr lang="tr-TR" sz="2400" dirty="0" smtClean="0">
                <a:latin typeface="Times New Roman" panose="02020603050405020304" pitchFamily="18" charset="0"/>
                <a:cs typeface="Times New Roman" panose="02020603050405020304" pitchFamily="18" charset="0"/>
              </a:rPr>
              <a:t>komisyonunca ihale </a:t>
            </a:r>
            <a:r>
              <a:rPr lang="tr-TR" sz="2400" dirty="0">
                <a:latin typeface="Times New Roman" panose="02020603050405020304" pitchFamily="18" charset="0"/>
                <a:cs typeface="Times New Roman" panose="02020603050405020304" pitchFamily="18" charset="0"/>
              </a:rPr>
              <a:t>tarihine kadar </a:t>
            </a:r>
            <a:r>
              <a:rPr lang="tr-TR" sz="2400" dirty="0" smtClean="0">
                <a:solidFill>
                  <a:srgbClr val="FF0000"/>
                </a:solidFill>
                <a:latin typeface="Times New Roman" panose="02020603050405020304" pitchFamily="18" charset="0"/>
                <a:cs typeface="Times New Roman" panose="02020603050405020304" pitchFamily="18" charset="0"/>
              </a:rPr>
              <a:t>güncellenebilir.</a:t>
            </a:r>
          </a:p>
          <a:p>
            <a:pPr algn="just" eaLnBrk="1" hangingPunct="1">
              <a:lnSpc>
                <a:spcPct val="90000"/>
              </a:lnSpc>
              <a:buFont typeface="Wingdings 2" pitchFamily="18" charset="2"/>
              <a:buNone/>
              <a:defRPr/>
            </a:pPr>
            <a:endParaRPr lang="tr-TR" sz="2400" dirty="0" smtClean="0">
              <a:effectLst>
                <a:outerShdw blurRad="38100" dist="38100" dir="2700000" algn="tl">
                  <a:srgbClr val="000000">
                    <a:alpha val="43137"/>
                  </a:srgbClr>
                </a:outerShdw>
              </a:effectLst>
            </a:endParaRPr>
          </a:p>
        </p:txBody>
      </p:sp>
      <p:sp>
        <p:nvSpPr>
          <p:cNvPr id="6" name="1 Başlık"/>
          <p:cNvSpPr>
            <a:spLocks noGrp="1"/>
          </p:cNvSpPr>
          <p:nvPr>
            <p:ph type="title"/>
          </p:nvPr>
        </p:nvSpPr>
        <p:spPr>
          <a:xfrm>
            <a:off x="467544" y="188640"/>
            <a:ext cx="8285289" cy="648072"/>
          </a:xfrm>
          <a:solidFill>
            <a:srgbClr val="00B0F0"/>
          </a:solidFill>
        </p:spPr>
        <p:style>
          <a:lnRef idx="0">
            <a:schemeClr val="accent4"/>
          </a:lnRef>
          <a:fillRef idx="3">
            <a:schemeClr val="accent4"/>
          </a:fillRef>
          <a:effectRef idx="3">
            <a:schemeClr val="accent4"/>
          </a:effectRef>
          <a:fontRef idx="minor">
            <a:schemeClr val="lt1"/>
          </a:fontRef>
        </p:style>
        <p:txBody>
          <a:bodyPr>
            <a:noAutofit/>
          </a:bodyPr>
          <a:lstStyle/>
          <a:p>
            <a:r>
              <a:rPr lang="tr-TR" sz="3600" b="1" dirty="0" smtClean="0"/>
              <a:t> </a:t>
            </a:r>
            <a:r>
              <a:rPr lang="tr-TR" sz="3600" b="1" dirty="0" smtClean="0">
                <a:solidFill>
                  <a:schemeClr val="tx1"/>
                </a:solidFill>
                <a:latin typeface="Times New Roman" panose="02020603050405020304" pitchFamily="18" charset="0"/>
                <a:cs typeface="Times New Roman" panose="02020603050405020304" pitchFamily="18" charset="0"/>
              </a:rPr>
              <a:t>Yaklaşık Maliyet</a:t>
            </a:r>
            <a:endParaRPr lang="tr-TR" sz="36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11</a:t>
            </a:fld>
            <a:endParaRPr lang="tr-TR">
              <a:solidFill>
                <a:prstClr val="black">
                  <a:tint val="75000"/>
                </a:prstClr>
              </a:solidFill>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24" y="116632"/>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166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fade">
                                      <p:cBhvr>
                                        <p:cTn id="7" dur="1000"/>
                                        <p:tgtEl>
                                          <p:spTgt spid="12291">
                                            <p:bg/>
                                          </p:spTgt>
                                        </p:tgtEl>
                                      </p:cBhvr>
                                    </p:animEffect>
                                    <p:anim calcmode="lin" valueType="num">
                                      <p:cBhvr>
                                        <p:cTn id="8" dur="1000" fill="hold"/>
                                        <p:tgtEl>
                                          <p:spTgt spid="12291">
                                            <p:bg/>
                                          </p:spTgt>
                                        </p:tgtEl>
                                        <p:attrNameLst>
                                          <p:attrName>ppt_x</p:attrName>
                                        </p:attrNameLst>
                                      </p:cBhvr>
                                      <p:tavLst>
                                        <p:tav tm="0">
                                          <p:val>
                                            <p:strVal val="#ppt_x"/>
                                          </p:val>
                                        </p:tav>
                                        <p:tav tm="100000">
                                          <p:val>
                                            <p:strVal val="#ppt_x"/>
                                          </p:val>
                                        </p:tav>
                                      </p:tavLst>
                                    </p:anim>
                                    <p:anim calcmode="lin" valueType="num">
                                      <p:cBhvr>
                                        <p:cTn id="9" dur="1000" fill="hold"/>
                                        <p:tgtEl>
                                          <p:spTgt spid="1229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1000"/>
                                        <p:tgtEl>
                                          <p:spTgt spid="12291">
                                            <p:txEl>
                                              <p:pRg st="0" end="0"/>
                                            </p:txEl>
                                          </p:spTgt>
                                        </p:tgtEl>
                                      </p:cBhvr>
                                    </p:animEffect>
                                    <p:anim calcmode="lin" valueType="num">
                                      <p:cBhvr>
                                        <p:cTn id="15"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Effect transition="in" filter="fade">
                                      <p:cBhvr>
                                        <p:cTn id="21" dur="1000"/>
                                        <p:tgtEl>
                                          <p:spTgt spid="12291">
                                            <p:txEl>
                                              <p:pRg st="1" end="1"/>
                                            </p:txEl>
                                          </p:spTgt>
                                        </p:tgtEl>
                                      </p:cBhvr>
                                    </p:animEffect>
                                    <p:anim calcmode="lin" valueType="num">
                                      <p:cBhvr>
                                        <p:cTn id="22"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1000"/>
                                        <p:tgtEl>
                                          <p:spTgt spid="12291">
                                            <p:txEl>
                                              <p:pRg st="2" end="2"/>
                                            </p:txEl>
                                          </p:spTgt>
                                        </p:tgtEl>
                                      </p:cBhvr>
                                    </p:animEffect>
                                    <p:anim calcmode="lin" valueType="num">
                                      <p:cBhvr>
                                        <p:cTn id="29"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291">
                                            <p:txEl>
                                              <p:pRg st="3" end="3"/>
                                            </p:txEl>
                                          </p:spTgt>
                                        </p:tgtEl>
                                        <p:attrNameLst>
                                          <p:attrName>style.visibility</p:attrName>
                                        </p:attrNameLst>
                                      </p:cBhvr>
                                      <p:to>
                                        <p:strVal val="visible"/>
                                      </p:to>
                                    </p:set>
                                    <p:animEffect transition="in" filter="fade">
                                      <p:cBhvr>
                                        <p:cTn id="35" dur="1000"/>
                                        <p:tgtEl>
                                          <p:spTgt spid="12291">
                                            <p:txEl>
                                              <p:pRg st="3" end="3"/>
                                            </p:txEl>
                                          </p:spTgt>
                                        </p:tgtEl>
                                      </p:cBhvr>
                                    </p:animEffect>
                                    <p:anim calcmode="lin" valueType="num">
                                      <p:cBhvr>
                                        <p:cTn id="36"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291">
                                            <p:txEl>
                                              <p:pRg st="4" end="4"/>
                                            </p:txEl>
                                          </p:spTgt>
                                        </p:tgtEl>
                                        <p:attrNameLst>
                                          <p:attrName>style.visibility</p:attrName>
                                        </p:attrNameLst>
                                      </p:cBhvr>
                                      <p:to>
                                        <p:strVal val="visible"/>
                                      </p:to>
                                    </p:set>
                                    <p:animEffect transition="in" filter="fade">
                                      <p:cBhvr>
                                        <p:cTn id="42" dur="1000"/>
                                        <p:tgtEl>
                                          <p:spTgt spid="12291">
                                            <p:txEl>
                                              <p:pRg st="4" end="4"/>
                                            </p:txEl>
                                          </p:spTgt>
                                        </p:tgtEl>
                                      </p:cBhvr>
                                    </p:animEffect>
                                    <p:anim calcmode="lin" valueType="num">
                                      <p:cBhvr>
                                        <p:cTn id="43"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291">
                                            <p:txEl>
                                              <p:pRg st="5" end="5"/>
                                            </p:txEl>
                                          </p:spTgt>
                                        </p:tgtEl>
                                        <p:attrNameLst>
                                          <p:attrName>style.visibility</p:attrName>
                                        </p:attrNameLst>
                                      </p:cBhvr>
                                      <p:to>
                                        <p:strVal val="visible"/>
                                      </p:to>
                                    </p:set>
                                    <p:animEffect transition="in" filter="fade">
                                      <p:cBhvr>
                                        <p:cTn id="49" dur="1000"/>
                                        <p:tgtEl>
                                          <p:spTgt spid="12291">
                                            <p:txEl>
                                              <p:pRg st="5" end="5"/>
                                            </p:txEl>
                                          </p:spTgt>
                                        </p:tgtEl>
                                      </p:cBhvr>
                                    </p:animEffect>
                                    <p:anim calcmode="lin" valueType="num">
                                      <p:cBhvr>
                                        <p:cTn id="50"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22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291">
                                            <p:txEl>
                                              <p:pRg st="7" end="7"/>
                                            </p:txEl>
                                          </p:spTgt>
                                        </p:tgtEl>
                                        <p:attrNameLst>
                                          <p:attrName>style.visibility</p:attrName>
                                        </p:attrNameLst>
                                      </p:cBhvr>
                                      <p:to>
                                        <p:strVal val="visible"/>
                                      </p:to>
                                    </p:set>
                                    <p:animEffect transition="in" filter="fade">
                                      <p:cBhvr>
                                        <p:cTn id="56" dur="1000"/>
                                        <p:tgtEl>
                                          <p:spTgt spid="12291">
                                            <p:txEl>
                                              <p:pRg st="7" end="7"/>
                                            </p:txEl>
                                          </p:spTgt>
                                        </p:tgtEl>
                                      </p:cBhvr>
                                    </p:animEffect>
                                    <p:anim calcmode="lin" valueType="num">
                                      <p:cBhvr>
                                        <p:cTn id="57"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11560" y="1142984"/>
            <a:ext cx="8136904" cy="5310352"/>
          </a:xfrm>
          <a:solidFill>
            <a:schemeClr val="accent3">
              <a:lumMod val="40000"/>
              <a:lumOff val="60000"/>
              <a:alpha val="78000"/>
            </a:schemeClr>
          </a:solidFill>
          <a:ln>
            <a:solidFill>
              <a:schemeClr val="accent1"/>
            </a:solidFill>
          </a:ln>
        </p:spPr>
        <p:txBody>
          <a:bodyPr>
            <a:noAutofit/>
          </a:bodyPr>
          <a:lstStyle/>
          <a:p>
            <a:pPr algn="just">
              <a:defRPr/>
            </a:pPr>
            <a:r>
              <a:rPr lang="tr-TR" sz="2400" dirty="0" smtClean="0">
                <a:latin typeface="Times New Roman" panose="02020603050405020304" pitchFamily="18" charset="0"/>
                <a:cs typeface="Times New Roman" panose="02020603050405020304" pitchFamily="18" charset="0"/>
              </a:rPr>
              <a:t>İdarelerce </a:t>
            </a:r>
            <a:r>
              <a:rPr lang="tr-TR" sz="2400" dirty="0">
                <a:latin typeface="Times New Roman" panose="02020603050405020304" pitchFamily="18" charset="0"/>
                <a:cs typeface="Times New Roman" panose="02020603050405020304" pitchFamily="18" charset="0"/>
              </a:rPr>
              <a:t>hesaplanması esastır</a:t>
            </a:r>
            <a:r>
              <a:rPr lang="tr-TR" sz="2400" dirty="0" smtClean="0">
                <a:latin typeface="Times New Roman" panose="02020603050405020304" pitchFamily="18" charset="0"/>
                <a:cs typeface="Times New Roman" panose="02020603050405020304" pitchFamily="18" charset="0"/>
              </a:rPr>
              <a:t>.</a:t>
            </a:r>
          </a:p>
          <a:p>
            <a:pPr algn="just">
              <a:defRPr/>
            </a:pP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Ancak </a:t>
            </a:r>
            <a:r>
              <a:rPr lang="tr-TR" sz="2400" dirty="0" err="1" smtClean="0">
                <a:latin typeface="Times New Roman" panose="02020603050405020304" pitchFamily="18" charset="0"/>
                <a:cs typeface="Times New Roman" panose="02020603050405020304" pitchFamily="18" charset="0"/>
              </a:rPr>
              <a:t>TŞ’nin</a:t>
            </a:r>
            <a:r>
              <a:rPr lang="tr-TR" sz="2400" dirty="0" smtClean="0">
                <a:latin typeface="Times New Roman" panose="02020603050405020304" pitchFamily="18" charset="0"/>
                <a:cs typeface="Times New Roman" panose="02020603050405020304" pitchFamily="18" charset="0"/>
              </a:rPr>
              <a:t> danışmanlık </a:t>
            </a:r>
            <a:r>
              <a:rPr lang="tr-TR" sz="2400" dirty="0">
                <a:latin typeface="Times New Roman" panose="02020603050405020304" pitchFamily="18" charset="0"/>
                <a:cs typeface="Times New Roman" panose="02020603050405020304" pitchFamily="18" charset="0"/>
              </a:rPr>
              <a:t>hizmeti alınarak hazırlatılması durumunda </a:t>
            </a:r>
            <a:r>
              <a:rPr lang="tr-TR" sz="2400" dirty="0" smtClean="0">
                <a:latin typeface="Times New Roman" panose="02020603050405020304" pitchFamily="18" charset="0"/>
                <a:cs typeface="Times New Roman" panose="02020603050405020304" pitchFamily="18" charset="0"/>
              </a:rPr>
              <a:t>YM de </a:t>
            </a:r>
            <a:r>
              <a:rPr lang="tr-TR" sz="2400" dirty="0">
                <a:latin typeface="Times New Roman" panose="02020603050405020304" pitchFamily="18" charset="0"/>
                <a:cs typeface="Times New Roman" panose="02020603050405020304" pitchFamily="18" charset="0"/>
              </a:rPr>
              <a:t>bu kapsamda </a:t>
            </a:r>
            <a:r>
              <a:rPr lang="tr-TR" sz="2400" dirty="0">
                <a:solidFill>
                  <a:srgbClr val="C00000"/>
                </a:solidFill>
                <a:latin typeface="Times New Roman" panose="02020603050405020304" pitchFamily="18" charset="0"/>
                <a:cs typeface="Times New Roman" panose="02020603050405020304" pitchFamily="18" charset="0"/>
              </a:rPr>
              <a:t>danışmanlık hizmet sunucularına </a:t>
            </a:r>
            <a:r>
              <a:rPr lang="tr-TR" sz="2400" dirty="0">
                <a:latin typeface="Times New Roman" panose="02020603050405020304" pitchFamily="18" charset="0"/>
                <a:cs typeface="Times New Roman" panose="02020603050405020304" pitchFamily="18" charset="0"/>
              </a:rPr>
              <a:t>hazırlattırılabilir</a:t>
            </a:r>
            <a:r>
              <a:rPr lang="tr-TR" sz="2400" dirty="0" smtClean="0">
                <a:latin typeface="Times New Roman" panose="02020603050405020304" pitchFamily="18" charset="0"/>
                <a:cs typeface="Times New Roman" panose="02020603050405020304" pitchFamily="18" charset="0"/>
              </a:rPr>
              <a:t>.</a:t>
            </a:r>
          </a:p>
          <a:p>
            <a:pPr marL="0" indent="0" algn="just">
              <a:lnSpc>
                <a:spcPct val="90000"/>
              </a:lnSpc>
              <a:buNone/>
              <a:defRPr/>
            </a:pPr>
            <a:endParaRPr lang="tr-TR" sz="2400" dirty="0" smtClean="0">
              <a:latin typeface="Times New Roman" panose="02020603050405020304" pitchFamily="18" charset="0"/>
              <a:cs typeface="Times New Roman" panose="02020603050405020304" pitchFamily="18" charset="0"/>
            </a:endParaRPr>
          </a:p>
          <a:p>
            <a:pPr marL="0" indent="0" algn="just">
              <a:lnSpc>
                <a:spcPct val="90000"/>
              </a:lnSpc>
              <a:buNone/>
              <a:defRPr/>
            </a:pPr>
            <a:r>
              <a:rPr lang="tr-TR" sz="2400" dirty="0" smtClean="0">
                <a:latin typeface="Times New Roman" panose="02020603050405020304" pitchFamily="18" charset="0"/>
                <a:cs typeface="Times New Roman" panose="02020603050405020304" pitchFamily="18" charset="0"/>
              </a:rPr>
              <a:t>Fiyat </a:t>
            </a:r>
            <a:r>
              <a:rPr lang="tr-TR" sz="2400" dirty="0">
                <a:latin typeface="Times New Roman" panose="02020603050405020304" pitchFamily="18" charset="0"/>
                <a:cs typeface="Times New Roman" panose="02020603050405020304" pitchFamily="18" charset="0"/>
              </a:rPr>
              <a:t>araştırması için yapılan çalışmalarda;</a:t>
            </a:r>
          </a:p>
          <a:p>
            <a:pPr algn="just">
              <a:lnSpc>
                <a:spcPct val="90000"/>
              </a:lnSpc>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Piyasa araştırması yazılarında </a:t>
            </a:r>
            <a:r>
              <a:rPr lang="tr-TR" sz="2400" dirty="0" smtClean="0">
                <a:solidFill>
                  <a:srgbClr val="C00000"/>
                </a:solidFill>
                <a:latin typeface="Times New Roman" panose="02020603050405020304" pitchFamily="18" charset="0"/>
                <a:cs typeface="Times New Roman" panose="02020603050405020304" pitchFamily="18" charset="0"/>
              </a:rPr>
              <a:t>iş </a:t>
            </a:r>
            <a:r>
              <a:rPr lang="tr-TR" sz="2400" dirty="0">
                <a:solidFill>
                  <a:srgbClr val="C00000"/>
                </a:solidFill>
                <a:latin typeface="Times New Roman" panose="02020603050405020304" pitchFamily="18" charset="0"/>
                <a:cs typeface="Times New Roman" panose="02020603050405020304" pitchFamily="18" charset="0"/>
              </a:rPr>
              <a:t>grubu, iş kalemi veya malzemenin ayrıntılı özellikleri ve standardına yer verilmeli, </a:t>
            </a:r>
          </a:p>
          <a:p>
            <a:pPr algn="just">
              <a:lnSpc>
                <a:spcPct val="90000"/>
              </a:lnSpc>
              <a:buFont typeface="Wingdings" pitchFamily="2" charset="2"/>
              <a:buChar char="Ø"/>
              <a:defRPr/>
            </a:pPr>
            <a:r>
              <a:rPr lang="tr-TR" sz="2400" dirty="0" smtClean="0">
                <a:solidFill>
                  <a:srgbClr val="C00000"/>
                </a:solidFill>
                <a:latin typeface="Times New Roman" panose="02020603050405020304" pitchFamily="18" charset="0"/>
                <a:cs typeface="Times New Roman" panose="02020603050405020304" pitchFamily="18" charset="0"/>
              </a:rPr>
              <a:t>Aynı </a:t>
            </a:r>
            <a:r>
              <a:rPr lang="tr-TR" sz="2400" dirty="0">
                <a:solidFill>
                  <a:srgbClr val="C00000"/>
                </a:solidFill>
                <a:latin typeface="Times New Roman" panose="02020603050405020304" pitchFamily="18" charset="0"/>
                <a:cs typeface="Times New Roman" panose="02020603050405020304" pitchFamily="18" charset="0"/>
              </a:rPr>
              <a:t>koşulları </a:t>
            </a:r>
            <a:r>
              <a:rPr lang="tr-TR" sz="2400" dirty="0">
                <a:latin typeface="Times New Roman" panose="02020603050405020304" pitchFamily="18" charset="0"/>
                <a:cs typeface="Times New Roman" panose="02020603050405020304" pitchFamily="18" charset="0"/>
              </a:rPr>
              <a:t>taşıyan yazılarla başvurulmalı ve </a:t>
            </a:r>
            <a:r>
              <a:rPr lang="tr-TR" sz="2400" dirty="0">
                <a:solidFill>
                  <a:srgbClr val="C00000"/>
                </a:solidFill>
                <a:latin typeface="Times New Roman" panose="02020603050405020304" pitchFamily="18" charset="0"/>
                <a:cs typeface="Times New Roman" panose="02020603050405020304" pitchFamily="18" charset="0"/>
              </a:rPr>
              <a:t>fiyatlar (KDV) hariç istenmeli,</a:t>
            </a:r>
          </a:p>
          <a:p>
            <a:pPr algn="just">
              <a:lnSpc>
                <a:spcPct val="90000"/>
              </a:lnSpc>
              <a:buFont typeface="Wingdings" pitchFamily="2" charset="2"/>
              <a:buChar char="Ø"/>
              <a:defRPr/>
            </a:pPr>
            <a:r>
              <a:rPr lang="tr-TR" sz="2400" dirty="0">
                <a:solidFill>
                  <a:srgbClr val="C00000"/>
                </a:solidFill>
                <a:latin typeface="Times New Roman" panose="02020603050405020304" pitchFamily="18" charset="0"/>
                <a:cs typeface="Times New Roman" panose="02020603050405020304" pitchFamily="18" charset="0"/>
              </a:rPr>
              <a:t>İstenen özellikleri taşımayan </a:t>
            </a:r>
            <a:r>
              <a:rPr lang="tr-TR" sz="2400" dirty="0">
                <a:latin typeface="Times New Roman" panose="02020603050405020304" pitchFamily="18" charset="0"/>
                <a:cs typeface="Times New Roman" panose="02020603050405020304" pitchFamily="18" charset="0"/>
              </a:rPr>
              <a:t>fiyat bildirimleri ve proforma faturaları dikkate alınmamalıdır.</a:t>
            </a:r>
          </a:p>
          <a:p>
            <a:pPr algn="just">
              <a:defRPr/>
            </a:pPr>
            <a:endParaRPr lang="tr-TR" sz="2400" dirty="0">
              <a:latin typeface="Times New Roman" panose="02020603050405020304" pitchFamily="18" charset="0"/>
              <a:cs typeface="Times New Roman" panose="02020603050405020304" pitchFamily="18" charset="0"/>
            </a:endParaRPr>
          </a:p>
          <a:p>
            <a:pPr algn="just" eaLnBrk="1" hangingPunct="1">
              <a:lnSpc>
                <a:spcPct val="90000"/>
              </a:lnSpc>
              <a:buFont typeface="Wingdings 2" pitchFamily="18" charset="2"/>
              <a:buNone/>
              <a:defRPr/>
            </a:pPr>
            <a:endParaRPr lang="tr-TR" sz="2400" dirty="0" smtClean="0">
              <a:effectLst>
                <a:outerShdw blurRad="38100" dist="38100" dir="2700000" algn="tl">
                  <a:srgbClr val="000000">
                    <a:alpha val="43137"/>
                  </a:srgbClr>
                </a:outerShdw>
              </a:effectLst>
            </a:endParaRPr>
          </a:p>
        </p:txBody>
      </p:sp>
      <p:sp>
        <p:nvSpPr>
          <p:cNvPr id="6" name="1 Başlık"/>
          <p:cNvSpPr>
            <a:spLocks noGrp="1"/>
          </p:cNvSpPr>
          <p:nvPr>
            <p:ph type="title"/>
          </p:nvPr>
        </p:nvSpPr>
        <p:spPr>
          <a:xfrm>
            <a:off x="467544" y="188640"/>
            <a:ext cx="8285289" cy="648072"/>
          </a:xfrm>
          <a:solidFill>
            <a:srgbClr val="00B0F0"/>
          </a:solidFill>
        </p:spPr>
        <p:style>
          <a:lnRef idx="0">
            <a:schemeClr val="accent4"/>
          </a:lnRef>
          <a:fillRef idx="3">
            <a:schemeClr val="accent4"/>
          </a:fillRef>
          <a:effectRef idx="3">
            <a:schemeClr val="accent4"/>
          </a:effectRef>
          <a:fontRef idx="minor">
            <a:schemeClr val="lt1"/>
          </a:fontRef>
        </p:style>
        <p:txBody>
          <a:bodyPr>
            <a:noAutofit/>
          </a:bodyPr>
          <a:lstStyle/>
          <a:p>
            <a:r>
              <a:rPr lang="tr-TR" sz="3600" b="1" dirty="0" smtClean="0"/>
              <a:t> </a:t>
            </a:r>
            <a:r>
              <a:rPr lang="tr-TR" sz="3600" b="1" dirty="0" smtClean="0">
                <a:solidFill>
                  <a:schemeClr val="tx1"/>
                </a:solidFill>
                <a:latin typeface="Times New Roman" panose="02020603050405020304" pitchFamily="18" charset="0"/>
                <a:cs typeface="Times New Roman" panose="02020603050405020304" pitchFamily="18" charset="0"/>
              </a:rPr>
              <a:t>Yaklaşık Maliyet</a:t>
            </a:r>
            <a:endParaRPr lang="tr-TR" sz="36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12</a:t>
            </a:fld>
            <a:endParaRPr lang="tr-TR">
              <a:solidFill>
                <a:prstClr val="black">
                  <a:tint val="75000"/>
                </a:prstClr>
              </a:solidFill>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24" y="116632"/>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390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arn(inVertical)">
                                      <p:cBhvr>
                                        <p:cTn id="17" dur="500"/>
                                        <p:tgtEl>
                                          <p:spTgt spid="122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arn(inVertical)">
                                      <p:cBhvr>
                                        <p:cTn id="22" dur="500"/>
                                        <p:tgtEl>
                                          <p:spTgt spid="122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barn(inVertical)">
                                      <p:cBhvr>
                                        <p:cTn id="27" dur="500"/>
                                        <p:tgtEl>
                                          <p:spTgt spid="122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barn(inVertical)">
                                      <p:cBhvr>
                                        <p:cTn id="32"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5194" y="1124744"/>
            <a:ext cx="5698442" cy="5431884"/>
          </a:xfrm>
          <a:solidFill>
            <a:schemeClr val="bg2">
              <a:lumMod val="90000"/>
            </a:schemeClr>
          </a:solidFill>
        </p:spPr>
        <p:txBody>
          <a:bodyPr>
            <a:noAutofit/>
          </a:bodyPr>
          <a:lstStyle/>
          <a:p>
            <a:pPr marL="0" indent="0" algn="just">
              <a:buNone/>
              <a:defRPr/>
            </a:pP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YM teklif fiyatları ile birlikte açıklar.</a:t>
            </a:r>
          </a:p>
          <a:p>
            <a:pPr marL="0" indent="0" algn="just">
              <a:buNone/>
              <a:defRPr/>
            </a:pPr>
            <a:endPar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defRPr/>
            </a:pP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Zamanlaması: </a:t>
            </a:r>
            <a:endParaRPr lang="tr-TR"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defRPr/>
            </a:pPr>
            <a:r>
              <a:rPr lang="tr-TR" sz="2400" b="1" dirty="0">
                <a:solidFill>
                  <a:srgbClr val="C00000"/>
                </a:solidFill>
                <a:latin typeface="Times New Roman" panose="02020603050405020304" pitchFamily="18" charset="0"/>
                <a:cs typeface="Times New Roman" panose="02020603050405020304" pitchFamily="18" charset="0"/>
              </a:rPr>
              <a:t>Pazarlık usulü ile yapılan ihalelerde, </a:t>
            </a:r>
          </a:p>
          <a:p>
            <a:pPr marL="0" indent="0" algn="just">
              <a:buNone/>
              <a:defRPr/>
            </a:pPr>
            <a:r>
              <a:rPr lang="tr-TR" sz="2400" dirty="0">
                <a:latin typeface="Times New Roman" panose="02020603050405020304" pitchFamily="18" charset="0"/>
                <a:cs typeface="Times New Roman" panose="02020603050405020304" pitchFamily="18" charset="0"/>
              </a:rPr>
              <a:t>son yazılı fiyat teklifler alındıktan sonra, </a:t>
            </a:r>
          </a:p>
          <a:p>
            <a:pPr marL="0" indent="0" algn="just">
              <a:buNone/>
              <a:defRPr/>
            </a:pPr>
            <a:endParaRPr lang="tr-TR"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2550" indent="0" algn="just">
              <a:buNone/>
              <a:defRPr/>
            </a:pPr>
            <a:r>
              <a:rPr lang="tr-TR" sz="2400" b="1" dirty="0">
                <a:latin typeface="Times New Roman" panose="02020603050405020304" pitchFamily="18" charset="0"/>
                <a:cs typeface="Times New Roman" panose="02020603050405020304" pitchFamily="18" charset="0"/>
              </a:rPr>
              <a:t>Diğer usul  ihalelerde ise</a:t>
            </a:r>
          </a:p>
          <a:p>
            <a:pPr marL="82550" indent="0" algn="just">
              <a:buNone/>
              <a:defRPr/>
            </a:pPr>
            <a:r>
              <a:rPr lang="tr-TR" sz="2400" dirty="0" smtClean="0">
                <a:latin typeface="Times New Roman" panose="02020603050405020304" pitchFamily="18" charset="0"/>
                <a:cs typeface="Times New Roman" panose="02020603050405020304" pitchFamily="18" charset="0"/>
              </a:rPr>
              <a:t>Teklif zarfları </a:t>
            </a:r>
            <a:r>
              <a:rPr lang="tr-TR" sz="2400" dirty="0">
                <a:latin typeface="Times New Roman" panose="02020603050405020304" pitchFamily="18" charset="0"/>
                <a:cs typeface="Times New Roman" panose="02020603050405020304" pitchFamily="18" charset="0"/>
              </a:rPr>
              <a:t>kontrol edildikten sonra </a:t>
            </a:r>
          </a:p>
          <a:p>
            <a:pPr marL="82550" indent="0" algn="just">
              <a:buNone/>
              <a:defRPr/>
            </a:pPr>
            <a:endParaRPr lang="tr-TR" sz="2400" dirty="0">
              <a:latin typeface="Times New Roman" panose="02020603050405020304" pitchFamily="18" charset="0"/>
              <a:cs typeface="Times New Roman" panose="02020603050405020304" pitchFamily="18" charset="0"/>
            </a:endParaRPr>
          </a:p>
          <a:p>
            <a:pPr marL="82550" indent="0" algn="just">
              <a:buNone/>
              <a:defRPr/>
            </a:pPr>
            <a:r>
              <a:rPr lang="tr-TR" sz="2400" dirty="0">
                <a:latin typeface="Times New Roman" panose="02020603050405020304" pitchFamily="18" charset="0"/>
                <a:cs typeface="Times New Roman" panose="02020603050405020304" pitchFamily="18" charset="0"/>
              </a:rPr>
              <a:t>Teklif zarfları açılmadan ve teklif fiyatları açıklanmadan önce </a:t>
            </a:r>
            <a:r>
              <a:rPr lang="tr-TR" sz="2400" b="1" dirty="0" err="1" smtClean="0">
                <a:solidFill>
                  <a:srgbClr val="C00000"/>
                </a:solidFill>
                <a:latin typeface="Times New Roman" panose="02020603050405020304" pitchFamily="18" charset="0"/>
                <a:cs typeface="Times New Roman" panose="02020603050405020304" pitchFamily="18" charset="0"/>
              </a:rPr>
              <a:t>YM</a:t>
            </a:r>
            <a:r>
              <a:rPr lang="tr-TR" sz="2400" dirty="0" err="1" smtClean="0">
                <a:latin typeface="Times New Roman" panose="02020603050405020304" pitchFamily="18" charset="0"/>
                <a:cs typeface="Times New Roman" panose="02020603050405020304" pitchFamily="18" charset="0"/>
              </a:rPr>
              <a:t>açıklanır</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buFont typeface="Wingdings 2" pitchFamily="18" charset="2"/>
              <a:buNone/>
              <a:defRPr/>
            </a:pPr>
            <a:endParaRPr lang="tr-TR" sz="2400" dirty="0"/>
          </a:p>
        </p:txBody>
      </p:sp>
      <p:sp>
        <p:nvSpPr>
          <p:cNvPr id="5" name="1 Başlık"/>
          <p:cNvSpPr txBox="1">
            <a:spLocks/>
          </p:cNvSpPr>
          <p:nvPr/>
        </p:nvSpPr>
        <p:spPr>
          <a:xfrm>
            <a:off x="323528" y="188640"/>
            <a:ext cx="8496944" cy="576064"/>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latin typeface="+mj-lt"/>
              </a:rPr>
              <a:t> </a:t>
            </a:r>
            <a:r>
              <a:rPr lang="tr-TR" sz="36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Yaklaşık Maliyetin Açıklanması</a:t>
            </a:r>
            <a:endParaRPr lang="tr-TR" sz="3600" dirty="0">
              <a:solidFill>
                <a:schemeClr val="tx1"/>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26" y="1428736"/>
            <a:ext cx="1814086" cy="1182947"/>
          </a:xfrm>
          <a:prstGeom prst="rect">
            <a:avLst/>
          </a:prstGeom>
          <a:ln>
            <a:noFill/>
          </a:ln>
          <a:effectLst>
            <a:outerShdw blurRad="1117600" dist="50800" dir="5400000" algn="ctr" rotWithShape="0">
              <a:srgbClr val="000000">
                <a:alpha val="65000"/>
              </a:srgbClr>
            </a:outerShd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9256">
            <a:off x="6634169" y="2791041"/>
            <a:ext cx="1588876" cy="1273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rg_hi" descr="ANd9GcSAG6EIlTwfa9EFOvvbDyinHnWxQL0DwEwuyzR6uALZA-UJhJA2tg">
            <a:hlinkClick r:id="rId5"/>
          </p:cNvPr>
          <p:cNvPicPr>
            <a:picLocks noChangeAspect="1" noChangeArrowheads="1"/>
          </p:cNvPicPr>
          <p:nvPr/>
        </p:nvPicPr>
        <p:blipFill>
          <a:blip r:embed="rId6"/>
          <a:srcRect/>
          <a:stretch>
            <a:fillRect/>
          </a:stretch>
        </p:blipFill>
        <p:spPr bwMode="auto">
          <a:xfrm>
            <a:off x="6715140" y="4357694"/>
            <a:ext cx="1714512" cy="1285869"/>
          </a:xfrm>
          <a:prstGeom prst="rect">
            <a:avLst/>
          </a:prstGeom>
          <a:ln>
            <a:noFill/>
          </a:ln>
          <a:effectLst>
            <a:softEdge rad="112500"/>
          </a:effectLst>
        </p:spPr>
      </p:pic>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13</a:t>
            </a:fld>
            <a:endParaRPr lang="tr-TR">
              <a:solidFill>
                <a:prstClr val="black">
                  <a:tint val="75000"/>
                </a:prstClr>
              </a:solidFill>
            </a:endParaRPr>
          </a:p>
        </p:txBody>
      </p:sp>
      <p:pic>
        <p:nvPicPr>
          <p:cNvPr id="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462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404341"/>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95710288"/>
              </p:ext>
            </p:extLst>
          </p:nvPr>
        </p:nvGraphicFramePr>
        <p:xfrm>
          <a:off x="377825" y="1416224"/>
          <a:ext cx="8280400" cy="437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8"/>
          <p:cNvSpPr txBox="1">
            <a:spLocks noChangeArrowheads="1"/>
          </p:cNvSpPr>
          <p:nvPr/>
        </p:nvSpPr>
        <p:spPr bwMode="auto">
          <a:xfrm>
            <a:off x="0" y="0"/>
            <a:ext cx="9036050" cy="801228"/>
          </a:xfrm>
          <a:prstGeom prst="rect">
            <a:avLst/>
          </a:prstGeom>
          <a:solidFill>
            <a:srgbClr val="00B0F0"/>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lIns="1044000" tIns="144000" rIns="0" bIns="0" anchor="ctr">
            <a:no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lnSpc>
                <a:spcPct val="80000"/>
              </a:lnSpc>
              <a:spcBef>
                <a:spcPct val="20000"/>
              </a:spcBef>
              <a:spcAft>
                <a:spcPts val="0"/>
              </a:spcAft>
              <a:defRPr/>
            </a:pPr>
            <a:r>
              <a:rPr lang="tr-TR"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İhale Dokümanının Kapsamı</a:t>
            </a:r>
            <a:endParaRPr lang="tr-TR"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992" y="-3340"/>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5DDB875D-3A22-4669-8FB2-E7AFCD840C2C}" type="slidenum">
              <a:rPr lang="tr-TR" smtClean="0">
                <a:solidFill>
                  <a:prstClr val="black">
                    <a:tint val="75000"/>
                  </a:prstClr>
                </a:solidFill>
              </a:rPr>
              <a:pPr>
                <a:defRPr/>
              </a:pPr>
              <a:t>14</a:t>
            </a:fld>
            <a:endParaRPr lang="tr-TR">
              <a:solidFill>
                <a:prstClr val="black">
                  <a:tint val="75000"/>
                </a:prstClr>
              </a:solidFill>
            </a:endParaRPr>
          </a:p>
        </p:txBody>
      </p:sp>
      <p:sp>
        <p:nvSpPr>
          <p:cNvPr id="8" name="Dikdörtgen 7"/>
          <p:cNvSpPr/>
          <p:nvPr/>
        </p:nvSpPr>
        <p:spPr>
          <a:xfrm>
            <a:off x="323528" y="1209463"/>
            <a:ext cx="8712522" cy="387798"/>
          </a:xfrm>
          <a:prstGeom prst="rect">
            <a:avLst/>
          </a:prstGeom>
        </p:spPr>
        <p:txBody>
          <a:bodyPr wrap="square">
            <a:spAutoFit/>
          </a:bodyPr>
          <a:lstStyle/>
          <a:p>
            <a:pPr algn="just" eaLnBrk="1" hangingPunct="1">
              <a:lnSpc>
                <a:spcPct val="80000"/>
              </a:lnSpc>
              <a:buFontTx/>
              <a:buNone/>
            </a:pPr>
            <a:endParaRPr lang="tr-TR" alt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001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908720"/>
            <a:ext cx="8064896" cy="5112568"/>
          </a:xfrm>
          <a:solidFill>
            <a:schemeClr val="bg2">
              <a:lumMod val="90000"/>
            </a:schemeClr>
          </a:solidFill>
        </p:spPr>
        <p:txBody>
          <a:bodyPr>
            <a:normAutofit fontScale="85000" lnSpcReduction="20000"/>
          </a:bodyPr>
          <a:lstStyle/>
          <a:p>
            <a:pPr algn="just"/>
            <a:r>
              <a:rPr lang="tr-TR" sz="2800" dirty="0" smtClean="0">
                <a:solidFill>
                  <a:srgbClr val="C00000"/>
                </a:solidFill>
                <a:latin typeface="Times New Roman" panose="02020603050405020304" pitchFamily="18" charset="0"/>
                <a:cs typeface="Times New Roman" panose="02020603050405020304" pitchFamily="18" charset="0"/>
              </a:rPr>
              <a:t>Tip idari şartname </a:t>
            </a:r>
            <a:r>
              <a:rPr lang="tr-TR" sz="2800" dirty="0" smtClean="0">
                <a:latin typeface="Times New Roman" panose="02020603050405020304" pitchFamily="18" charset="0"/>
                <a:cs typeface="Times New Roman" panose="02020603050405020304" pitchFamily="18" charset="0"/>
              </a:rPr>
              <a:t>esas alınarak hazırlanır.</a:t>
            </a:r>
          </a:p>
          <a:p>
            <a:pPr marL="0" indent="0" algn="just">
              <a:buNone/>
            </a:pPr>
            <a:endParaRPr lang="tr-TR" sz="2800" dirty="0">
              <a:latin typeface="Times New Roman" panose="02020603050405020304" pitchFamily="18" charset="0"/>
              <a:cs typeface="Times New Roman" panose="02020603050405020304" pitchFamily="18" charset="0"/>
            </a:endParaRPr>
          </a:p>
          <a:p>
            <a:pPr algn="just"/>
            <a:r>
              <a:rPr lang="tr-TR" sz="2800" dirty="0" smtClean="0">
                <a:solidFill>
                  <a:srgbClr val="C00000"/>
                </a:solidFill>
                <a:latin typeface="Times New Roman" panose="02020603050405020304" pitchFamily="18" charset="0"/>
                <a:cs typeface="Times New Roman" panose="02020603050405020304" pitchFamily="18" charset="0"/>
              </a:rPr>
              <a:t>Tip </a:t>
            </a:r>
            <a:r>
              <a:rPr lang="tr-TR" sz="2800" dirty="0">
                <a:solidFill>
                  <a:srgbClr val="C00000"/>
                </a:solidFill>
                <a:latin typeface="Times New Roman" panose="02020603050405020304" pitchFamily="18" charset="0"/>
                <a:cs typeface="Times New Roman" panose="02020603050405020304" pitchFamily="18" charset="0"/>
              </a:rPr>
              <a:t>idari şartnamede düzenlenmeyen </a:t>
            </a:r>
            <a:r>
              <a:rPr lang="tr-TR" sz="2800" dirty="0">
                <a:latin typeface="Times New Roman" panose="02020603050405020304" pitchFamily="18" charset="0"/>
                <a:cs typeface="Times New Roman" panose="02020603050405020304" pitchFamily="18" charset="0"/>
              </a:rPr>
              <a:t>ancak işin özelliğine göre düzenlenmesine gerek duyulan </a:t>
            </a:r>
            <a:r>
              <a:rPr lang="tr-TR" sz="2800" dirty="0" smtClean="0">
                <a:latin typeface="Times New Roman" panose="02020603050405020304" pitchFamily="18" charset="0"/>
                <a:cs typeface="Times New Roman" panose="02020603050405020304" pitchFamily="18" charset="0"/>
              </a:rPr>
              <a:t>hususlar, mevzuata aykırı </a:t>
            </a:r>
            <a:r>
              <a:rPr lang="tr-TR" sz="2800" dirty="0">
                <a:latin typeface="Times New Roman" panose="02020603050405020304" pitchFamily="18" charset="0"/>
                <a:cs typeface="Times New Roman" panose="02020603050405020304" pitchFamily="18" charset="0"/>
              </a:rPr>
              <a:t>olmamak koşuluyla, </a:t>
            </a:r>
            <a:r>
              <a:rPr lang="tr-TR" sz="2800" dirty="0" smtClean="0">
                <a:latin typeface="Times New Roman" panose="02020603050405020304" pitchFamily="18" charset="0"/>
                <a:cs typeface="Times New Roman" panose="02020603050405020304" pitchFamily="18" charset="0"/>
              </a:rPr>
              <a:t>“</a:t>
            </a:r>
            <a:r>
              <a:rPr lang="tr-TR" sz="2800" dirty="0">
                <a:solidFill>
                  <a:srgbClr val="C00000"/>
                </a:solidFill>
                <a:latin typeface="Times New Roman" panose="02020603050405020304" pitchFamily="18" charset="0"/>
                <a:cs typeface="Times New Roman" panose="02020603050405020304" pitchFamily="18" charset="0"/>
              </a:rPr>
              <a:t>Diğer Hususlar” </a:t>
            </a:r>
            <a:r>
              <a:rPr lang="tr-TR" sz="2800" dirty="0">
                <a:latin typeface="Times New Roman" panose="02020603050405020304" pitchFamily="18" charset="0"/>
                <a:cs typeface="Times New Roman" panose="02020603050405020304" pitchFamily="18" charset="0"/>
              </a:rPr>
              <a:t>bölümüne ekleyebilir</a:t>
            </a:r>
            <a:r>
              <a:rPr lang="tr-TR" sz="2800" dirty="0" smtClean="0">
                <a:latin typeface="Times New Roman" panose="02020603050405020304" pitchFamily="18" charset="0"/>
                <a:cs typeface="Times New Roman" panose="02020603050405020304" pitchFamily="18" charset="0"/>
              </a:rPr>
              <a:t>.</a:t>
            </a:r>
          </a:p>
          <a:p>
            <a:pPr algn="just"/>
            <a:r>
              <a:rPr lang="tr-TR" sz="2800" dirty="0" smtClean="0">
                <a:latin typeface="Times New Roman" panose="02020603050405020304" pitchFamily="18" charset="0"/>
                <a:cs typeface="Times New Roman" panose="02020603050405020304" pitchFamily="18" charset="0"/>
              </a:rPr>
              <a:t>İçerik:</a:t>
            </a:r>
          </a:p>
          <a:p>
            <a:pPr lvl="1" algn="just"/>
            <a:r>
              <a:rPr lang="tr-TR" sz="2400" dirty="0" smtClean="0">
                <a:latin typeface="Times New Roman" panose="02020603050405020304" pitchFamily="18" charset="0"/>
                <a:cs typeface="Times New Roman" panose="02020603050405020304" pitchFamily="18" charset="0"/>
              </a:rPr>
              <a:t>İdareye ve ihaleye ilişkin bilgiler</a:t>
            </a:r>
          </a:p>
          <a:p>
            <a:pPr lvl="1" algn="just"/>
            <a:r>
              <a:rPr lang="tr-TR" sz="2400" dirty="0" smtClean="0">
                <a:latin typeface="Times New Roman" panose="02020603050405020304" pitchFamily="18" charset="0"/>
                <a:cs typeface="Times New Roman" panose="02020603050405020304" pitchFamily="18" charset="0"/>
              </a:rPr>
              <a:t>Yeterlik kriteri</a:t>
            </a:r>
          </a:p>
          <a:p>
            <a:pPr lvl="1" algn="just"/>
            <a:r>
              <a:rPr lang="tr-TR" sz="2400" dirty="0">
                <a:latin typeface="Times New Roman" panose="02020603050405020304" pitchFamily="18" charset="0"/>
                <a:cs typeface="Times New Roman" panose="02020603050405020304" pitchFamily="18" charset="0"/>
              </a:rPr>
              <a:t>İhale dışı bırakılma halleri, ihaleye katılamayacak olanlar, yasak fiil ve </a:t>
            </a:r>
            <a:r>
              <a:rPr lang="tr-TR" sz="2400" dirty="0" smtClean="0">
                <a:latin typeface="Times New Roman" panose="02020603050405020304" pitchFamily="18" charset="0"/>
                <a:cs typeface="Times New Roman" panose="02020603050405020304" pitchFamily="18" charset="0"/>
              </a:rPr>
              <a:t>davranışlar</a:t>
            </a:r>
          </a:p>
          <a:p>
            <a:pPr lvl="1" algn="just"/>
            <a:r>
              <a:rPr lang="tr-TR" sz="2400" dirty="0" smtClean="0">
                <a:latin typeface="Times New Roman" panose="02020603050405020304" pitchFamily="18" charset="0"/>
                <a:cs typeface="Times New Roman" panose="02020603050405020304" pitchFamily="18" charset="0"/>
              </a:rPr>
              <a:t>Tekliflerin hazırlanması, alınması, açılması ve değerlendirilmesi süreci</a:t>
            </a:r>
          </a:p>
          <a:p>
            <a:pPr lvl="1" algn="just"/>
            <a:r>
              <a:rPr lang="tr-TR" sz="2400" dirty="0" smtClean="0">
                <a:latin typeface="Times New Roman" panose="02020603050405020304" pitchFamily="18" charset="0"/>
                <a:cs typeface="Times New Roman" panose="02020603050405020304" pitchFamily="18" charset="0"/>
              </a:rPr>
              <a:t>EAEAT belirlenmesi, sözleşmeye davet, teminatlar sözleşmenin imzalanması </a:t>
            </a:r>
            <a:r>
              <a:rPr lang="tr-TR" sz="2400" dirty="0" err="1" smtClean="0">
                <a:latin typeface="Times New Roman" panose="02020603050405020304" pitchFamily="18" charset="0"/>
                <a:cs typeface="Times New Roman" panose="02020603050405020304" pitchFamily="18" charset="0"/>
              </a:rPr>
              <a:t>vd</a:t>
            </a:r>
            <a:r>
              <a:rPr lang="tr-TR" sz="2400" dirty="0" smtClean="0">
                <a:latin typeface="Times New Roman" panose="02020603050405020304" pitchFamily="18" charset="0"/>
                <a:cs typeface="Times New Roman" panose="02020603050405020304" pitchFamily="18" charset="0"/>
              </a:rPr>
              <a:t>…</a:t>
            </a:r>
          </a:p>
        </p:txBody>
      </p:sp>
      <p:sp>
        <p:nvSpPr>
          <p:cNvPr id="6" name="1 Başlık"/>
          <p:cNvSpPr>
            <a:spLocks noGrp="1"/>
          </p:cNvSpPr>
          <p:nvPr>
            <p:ph type="title"/>
          </p:nvPr>
        </p:nvSpPr>
        <p:spPr>
          <a:xfrm>
            <a:off x="395536" y="260648"/>
            <a:ext cx="8352928" cy="562074"/>
          </a:xfrm>
          <a:solidFill>
            <a:srgbClr val="00B0F0"/>
          </a:solidFill>
        </p:spPr>
        <p:style>
          <a:lnRef idx="0">
            <a:schemeClr val="accent4"/>
          </a:lnRef>
          <a:fillRef idx="3">
            <a:schemeClr val="accent4"/>
          </a:fillRef>
          <a:effectRef idx="3">
            <a:schemeClr val="accent4"/>
          </a:effectRef>
          <a:fontRef idx="minor">
            <a:schemeClr val="lt1"/>
          </a:fontRef>
        </p:style>
        <p:txBody>
          <a:bodyPr>
            <a:noAutofit/>
          </a:bodyPr>
          <a:lstStyle/>
          <a:p>
            <a:r>
              <a:rPr lang="tr-TR" b="1" dirty="0" smtClean="0"/>
              <a:t> </a:t>
            </a:r>
            <a:r>
              <a:rPr lang="tr-TR" sz="3600" b="1" dirty="0" smtClean="0">
                <a:solidFill>
                  <a:schemeClr val="tx1"/>
                </a:solidFill>
                <a:latin typeface="Times New Roman" panose="02020603050405020304" pitchFamily="18" charset="0"/>
                <a:cs typeface="Times New Roman" panose="02020603050405020304" pitchFamily="18" charset="0"/>
              </a:rPr>
              <a:t>İdari Şartname</a:t>
            </a:r>
            <a:endParaRPr lang="tr-TR" sz="36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15</a:t>
            </a:fld>
            <a:endParaRPr lang="tr-TR">
              <a:solidFill>
                <a:prstClr val="black">
                  <a:tint val="75000"/>
                </a:prstClr>
              </a:solidFill>
            </a:endParaRP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41" y="188640"/>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579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908720"/>
            <a:ext cx="8064896" cy="5112568"/>
          </a:xfrm>
          <a:solidFill>
            <a:schemeClr val="bg2">
              <a:lumMod val="90000"/>
            </a:schemeClr>
          </a:solidFill>
        </p:spPr>
        <p:txBody>
          <a:bodyPr>
            <a:normAutofit fontScale="47500" lnSpcReduction="20000"/>
          </a:bodyPr>
          <a:lstStyle/>
          <a:p>
            <a:pPr>
              <a:buNone/>
              <a:defRPr/>
            </a:pPr>
            <a:r>
              <a:rPr lang="tr-TR" sz="2700" b="1" dirty="0" smtClean="0">
                <a:solidFill>
                  <a:srgbClr val="FF0000"/>
                </a:solidFill>
                <a:effectLst>
                  <a:outerShdw blurRad="38100" dist="38100" dir="2700000" algn="tl">
                    <a:srgbClr val="000000">
                      <a:alpha val="43137"/>
                    </a:srgbClr>
                  </a:outerShdw>
                </a:effectLst>
              </a:rPr>
              <a:t>    </a:t>
            </a:r>
          </a:p>
          <a:p>
            <a:pPr algn="just">
              <a:defRPr/>
            </a:pPr>
            <a:r>
              <a:rPr lang="tr-TR" sz="5500" dirty="0" smtClean="0">
                <a:solidFill>
                  <a:srgbClr val="C00000"/>
                </a:solidFill>
                <a:latin typeface="Times New Roman" panose="02020603050405020304" pitchFamily="18" charset="0"/>
                <a:cs typeface="Times New Roman" panose="02020603050405020304" pitchFamily="18" charset="0"/>
              </a:rPr>
              <a:t>Tip sözleşme </a:t>
            </a:r>
            <a:r>
              <a:rPr lang="tr-TR" sz="5500" dirty="0" smtClean="0">
                <a:latin typeface="Times New Roman" panose="02020603050405020304" pitchFamily="18" charset="0"/>
                <a:cs typeface="Times New Roman" panose="02020603050405020304" pitchFamily="18" charset="0"/>
              </a:rPr>
              <a:t>esas alınarak hazırlanır.</a:t>
            </a:r>
          </a:p>
          <a:p>
            <a:pPr algn="just">
              <a:defRPr/>
            </a:pPr>
            <a:endParaRPr lang="tr-TR" sz="5500" dirty="0" smtClean="0">
              <a:latin typeface="Times New Roman" panose="02020603050405020304" pitchFamily="18" charset="0"/>
              <a:cs typeface="Times New Roman" panose="02020603050405020304" pitchFamily="18" charset="0"/>
            </a:endParaRPr>
          </a:p>
          <a:p>
            <a:pPr algn="just">
              <a:defRPr/>
            </a:pPr>
            <a:r>
              <a:rPr lang="tr-TR" sz="5500" dirty="0">
                <a:latin typeface="Times New Roman" panose="02020603050405020304" pitchFamily="18" charset="0"/>
                <a:cs typeface="Times New Roman" panose="02020603050405020304" pitchFamily="18" charset="0"/>
              </a:rPr>
              <a:t>İhalelerde, Kamu İhale Kurumunun uygun görüşü alınmak kaydıyla istekliler tarafından hazırlanması </a:t>
            </a:r>
            <a:r>
              <a:rPr lang="tr-TR" sz="5500" dirty="0">
                <a:solidFill>
                  <a:srgbClr val="C00000"/>
                </a:solidFill>
                <a:latin typeface="Times New Roman" panose="02020603050405020304" pitchFamily="18" charset="0"/>
                <a:cs typeface="Times New Roman" panose="02020603050405020304" pitchFamily="18" charset="0"/>
              </a:rPr>
              <a:t>mutat</a:t>
            </a:r>
            <a:r>
              <a:rPr lang="tr-TR" sz="5500" dirty="0">
                <a:latin typeface="Times New Roman" panose="02020603050405020304" pitchFamily="18" charset="0"/>
                <a:cs typeface="Times New Roman" panose="02020603050405020304" pitchFamily="18" charset="0"/>
              </a:rPr>
              <a:t> olan sözleşmeler kullanılabilir</a:t>
            </a:r>
            <a:r>
              <a:rPr lang="tr-TR" sz="5500" dirty="0" smtClean="0">
                <a:latin typeface="Times New Roman" panose="02020603050405020304" pitchFamily="18" charset="0"/>
                <a:cs typeface="Times New Roman" panose="02020603050405020304" pitchFamily="18" charset="0"/>
              </a:rPr>
              <a:t>.</a:t>
            </a:r>
          </a:p>
          <a:p>
            <a:pPr algn="just">
              <a:defRPr/>
            </a:pPr>
            <a:endParaRPr lang="tr-TR" sz="5500" dirty="0" smtClean="0">
              <a:latin typeface="Times New Roman" panose="02020603050405020304" pitchFamily="18" charset="0"/>
              <a:cs typeface="Times New Roman" panose="02020603050405020304" pitchFamily="18" charset="0"/>
            </a:endParaRPr>
          </a:p>
          <a:p>
            <a:pPr algn="just">
              <a:defRPr/>
            </a:pPr>
            <a:r>
              <a:rPr lang="tr-TR" sz="5500" dirty="0">
                <a:latin typeface="Times New Roman" panose="02020603050405020304" pitchFamily="18" charset="0"/>
                <a:cs typeface="Times New Roman" panose="02020603050405020304" pitchFamily="18" charset="0"/>
              </a:rPr>
              <a:t>Kanunun 21 inci maddesinin (b), (c) ve (f) bendi kapsamında yapılan mal alımlarında, </a:t>
            </a:r>
            <a:endParaRPr lang="tr-TR" sz="5500" dirty="0" smtClean="0">
              <a:latin typeface="Times New Roman" panose="02020603050405020304" pitchFamily="18" charset="0"/>
              <a:cs typeface="Times New Roman" panose="02020603050405020304" pitchFamily="18" charset="0"/>
            </a:endParaRPr>
          </a:p>
          <a:p>
            <a:pPr lvl="1" algn="just">
              <a:defRPr/>
            </a:pPr>
            <a:r>
              <a:rPr lang="tr-TR" sz="5100" dirty="0" smtClean="0">
                <a:solidFill>
                  <a:srgbClr val="C00000"/>
                </a:solidFill>
                <a:latin typeface="Times New Roman" panose="02020603050405020304" pitchFamily="18" charset="0"/>
                <a:cs typeface="Times New Roman" panose="02020603050405020304" pitchFamily="18" charset="0"/>
              </a:rPr>
              <a:t>malın </a:t>
            </a:r>
            <a:r>
              <a:rPr lang="tr-TR" sz="5100" dirty="0">
                <a:solidFill>
                  <a:srgbClr val="C00000"/>
                </a:solidFill>
                <a:latin typeface="Times New Roman" panose="02020603050405020304" pitchFamily="18" charset="0"/>
                <a:cs typeface="Times New Roman" panose="02020603050405020304" pitchFamily="18" charset="0"/>
              </a:rPr>
              <a:t>sözleşme yapma süresi içinde teslim edilmesi ve </a:t>
            </a:r>
            <a:endParaRPr lang="tr-TR" sz="5100" dirty="0" smtClean="0">
              <a:solidFill>
                <a:srgbClr val="C00000"/>
              </a:solidFill>
              <a:latin typeface="Times New Roman" panose="02020603050405020304" pitchFamily="18" charset="0"/>
              <a:cs typeface="Times New Roman" panose="02020603050405020304" pitchFamily="18" charset="0"/>
            </a:endParaRPr>
          </a:p>
          <a:p>
            <a:pPr lvl="1" algn="just">
              <a:defRPr/>
            </a:pPr>
            <a:r>
              <a:rPr lang="tr-TR" sz="5100" dirty="0" smtClean="0">
                <a:solidFill>
                  <a:srgbClr val="C00000"/>
                </a:solidFill>
                <a:latin typeface="Times New Roman" panose="02020603050405020304" pitchFamily="18" charset="0"/>
                <a:cs typeface="Times New Roman" panose="02020603050405020304" pitchFamily="18" charset="0"/>
              </a:rPr>
              <a:t>bunun </a:t>
            </a:r>
            <a:r>
              <a:rPr lang="tr-TR" sz="5100" dirty="0">
                <a:solidFill>
                  <a:srgbClr val="C00000"/>
                </a:solidFill>
                <a:latin typeface="Times New Roman" panose="02020603050405020304" pitchFamily="18" charset="0"/>
                <a:cs typeface="Times New Roman" panose="02020603050405020304" pitchFamily="18" charset="0"/>
              </a:rPr>
              <a:t>idarece uygun bulunması halinde, </a:t>
            </a:r>
            <a:endParaRPr lang="tr-TR" sz="5100" dirty="0" smtClean="0">
              <a:solidFill>
                <a:srgbClr val="C00000"/>
              </a:solidFill>
              <a:latin typeface="Times New Roman" panose="02020603050405020304" pitchFamily="18" charset="0"/>
              <a:cs typeface="Times New Roman" panose="02020603050405020304" pitchFamily="18" charset="0"/>
            </a:endParaRPr>
          </a:p>
          <a:p>
            <a:pPr marL="0" indent="0" algn="just">
              <a:buNone/>
              <a:defRPr/>
            </a:pPr>
            <a:r>
              <a:rPr lang="tr-TR" sz="5500" dirty="0" smtClean="0">
                <a:solidFill>
                  <a:srgbClr val="C00000"/>
                </a:solidFill>
                <a:latin typeface="Times New Roman" panose="02020603050405020304" pitchFamily="18" charset="0"/>
                <a:cs typeface="Times New Roman" panose="02020603050405020304" pitchFamily="18" charset="0"/>
              </a:rPr>
              <a:t>	sözleşme </a:t>
            </a:r>
            <a:r>
              <a:rPr lang="tr-TR" sz="5500" dirty="0">
                <a:solidFill>
                  <a:srgbClr val="C00000"/>
                </a:solidFill>
                <a:latin typeface="Times New Roman" panose="02020603050405020304" pitchFamily="18" charset="0"/>
                <a:cs typeface="Times New Roman" panose="02020603050405020304" pitchFamily="18" charset="0"/>
              </a:rPr>
              <a:t>yapılması </a:t>
            </a:r>
            <a:r>
              <a:rPr lang="tr-TR" sz="5500" dirty="0">
                <a:latin typeface="Times New Roman" panose="02020603050405020304" pitchFamily="18" charset="0"/>
                <a:cs typeface="Times New Roman" panose="02020603050405020304" pitchFamily="18" charset="0"/>
              </a:rPr>
              <a:t>zorunlu değildir.</a:t>
            </a:r>
            <a:endParaRPr lang="tr-TR" sz="5500" dirty="0" smtClean="0">
              <a:latin typeface="Times New Roman" panose="02020603050405020304" pitchFamily="18" charset="0"/>
              <a:cs typeface="Times New Roman" panose="02020603050405020304" pitchFamily="18" charset="0"/>
            </a:endParaRPr>
          </a:p>
        </p:txBody>
      </p:sp>
      <p:sp>
        <p:nvSpPr>
          <p:cNvPr id="6" name="1 Başlık"/>
          <p:cNvSpPr>
            <a:spLocks noGrp="1"/>
          </p:cNvSpPr>
          <p:nvPr>
            <p:ph type="title"/>
          </p:nvPr>
        </p:nvSpPr>
        <p:spPr>
          <a:xfrm>
            <a:off x="395536" y="260648"/>
            <a:ext cx="8352928" cy="562074"/>
          </a:xfrm>
          <a:solidFill>
            <a:srgbClr val="00B0F0"/>
          </a:solidFill>
        </p:spPr>
        <p:style>
          <a:lnRef idx="0">
            <a:schemeClr val="accent4"/>
          </a:lnRef>
          <a:fillRef idx="3">
            <a:schemeClr val="accent4"/>
          </a:fillRef>
          <a:effectRef idx="3">
            <a:schemeClr val="accent4"/>
          </a:effectRef>
          <a:fontRef idx="minor">
            <a:schemeClr val="lt1"/>
          </a:fontRef>
        </p:style>
        <p:txBody>
          <a:bodyPr>
            <a:noAutofit/>
          </a:bodyPr>
          <a:lstStyle/>
          <a:p>
            <a:r>
              <a:rPr lang="tr-TR" sz="4800" b="1" dirty="0" smtClean="0"/>
              <a:t> </a:t>
            </a:r>
            <a:r>
              <a:rPr lang="tr-TR" sz="4000" b="1" dirty="0" smtClean="0">
                <a:solidFill>
                  <a:schemeClr val="tx1"/>
                </a:solidFill>
                <a:latin typeface="Times New Roman" panose="02020603050405020304" pitchFamily="18" charset="0"/>
                <a:cs typeface="Times New Roman" panose="02020603050405020304" pitchFamily="18" charset="0"/>
              </a:rPr>
              <a:t>Sözleşme Tasarısı</a:t>
            </a:r>
            <a:endParaRPr lang="tr-TR" sz="40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16</a:t>
            </a:fld>
            <a:endParaRPr lang="tr-TR">
              <a:solidFill>
                <a:prstClr val="black">
                  <a:tint val="75000"/>
                </a:prstClr>
              </a:solidFill>
            </a:endParaRP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30" y="116632"/>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9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220" y="1124744"/>
            <a:ext cx="8375278" cy="5256584"/>
          </a:xfrm>
          <a:solidFill>
            <a:schemeClr val="accent3">
              <a:lumMod val="40000"/>
              <a:lumOff val="60000"/>
              <a:alpha val="87000"/>
            </a:schemeClr>
          </a:solidFill>
        </p:spPr>
        <p:txBody>
          <a:bodyPr>
            <a:noAutofit/>
          </a:bodyPr>
          <a:lstStyle/>
          <a:p>
            <a:pPr algn="just">
              <a:defRPr/>
            </a:pPr>
            <a:r>
              <a:rPr lang="tr-TR" sz="2400" dirty="0">
                <a:solidFill>
                  <a:srgbClr val="C00000"/>
                </a:solidFill>
                <a:latin typeface="Times New Roman" panose="02020603050405020304" pitchFamily="18" charset="0"/>
                <a:cs typeface="Times New Roman" panose="02020603050405020304" pitchFamily="18" charset="0"/>
              </a:rPr>
              <a:t>Birden fazla mal kaleminden </a:t>
            </a:r>
            <a:r>
              <a:rPr lang="tr-TR" sz="2400" dirty="0">
                <a:latin typeface="Times New Roman" panose="02020603050405020304" pitchFamily="18" charset="0"/>
                <a:cs typeface="Times New Roman" panose="02020603050405020304" pitchFamily="18" charset="0"/>
              </a:rPr>
              <a:t>oluşan </a:t>
            </a:r>
            <a:r>
              <a:rPr lang="tr-TR" sz="2400" dirty="0" smtClean="0">
                <a:latin typeface="Times New Roman" panose="02020603050405020304" pitchFamily="18" charset="0"/>
                <a:cs typeface="Times New Roman" panose="02020603050405020304" pitchFamily="18" charset="0"/>
              </a:rPr>
              <a:t>ihalelerde; </a:t>
            </a:r>
            <a:r>
              <a:rPr lang="tr-TR" sz="2400" b="1" u="sng" dirty="0" smtClean="0">
                <a:latin typeface="Times New Roman" panose="02020603050405020304" pitchFamily="18" charset="0"/>
                <a:cs typeface="Times New Roman" panose="02020603050405020304" pitchFamily="18" charset="0"/>
              </a:rPr>
              <a:t>birim fiyat</a:t>
            </a:r>
            <a:r>
              <a:rPr lang="tr-TR" sz="2400" b="1" u="sng" dirty="0" smtClean="0">
                <a:solidFill>
                  <a:srgbClr val="C0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teklif almak suretiyle gerçekleştirilecektir. </a:t>
            </a:r>
            <a:r>
              <a:rPr lang="tr-TR" sz="1800" b="1" i="1" dirty="0">
                <a:solidFill>
                  <a:srgbClr val="00B0F0"/>
                </a:solidFill>
                <a:latin typeface="Times New Roman" panose="02020603050405020304" pitchFamily="18" charset="0"/>
                <a:cs typeface="Times New Roman" panose="02020603050405020304" pitchFamily="18" charset="0"/>
              </a:rPr>
              <a:t>(Tebliğ m.62.1</a:t>
            </a:r>
            <a:r>
              <a:rPr lang="tr-TR" sz="1800" b="1" i="1" dirty="0" smtClean="0">
                <a:solidFill>
                  <a:srgbClr val="00B0F0"/>
                </a:solidFill>
                <a:latin typeface="Times New Roman" panose="02020603050405020304" pitchFamily="18" charset="0"/>
                <a:cs typeface="Times New Roman" panose="02020603050405020304" pitchFamily="18" charset="0"/>
              </a:rPr>
              <a:t>)</a:t>
            </a:r>
            <a:endParaRPr lang="tr-TR" sz="2400" b="1" i="1" dirty="0">
              <a:solidFill>
                <a:srgbClr val="00B0F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defRPr/>
            </a:pPr>
            <a:r>
              <a:rPr lang="tr-TR" sz="2400" dirty="0">
                <a:solidFill>
                  <a:srgbClr val="C00000"/>
                </a:solidFill>
                <a:latin typeface="Times New Roman" panose="02020603050405020304" pitchFamily="18" charset="0"/>
                <a:cs typeface="Times New Roman" panose="02020603050405020304" pitchFamily="18" charset="0"/>
              </a:rPr>
              <a:t>Kısmi teklif </a:t>
            </a:r>
            <a:r>
              <a:rPr lang="tr-TR" sz="2400" dirty="0">
                <a:latin typeface="Times New Roman" panose="02020603050405020304" pitchFamily="18" charset="0"/>
                <a:cs typeface="Times New Roman" panose="02020603050405020304" pitchFamily="18" charset="0"/>
              </a:rPr>
              <a:t>verilmesine imkan tanınan ihalede; </a:t>
            </a:r>
            <a:r>
              <a:rPr lang="tr-TR" sz="2400" dirty="0" smtClean="0">
                <a:solidFill>
                  <a:srgbClr val="C00000"/>
                </a:solidFill>
                <a:latin typeface="Times New Roman" panose="02020603050405020304" pitchFamily="18" charset="0"/>
                <a:cs typeface="Times New Roman" panose="02020603050405020304" pitchFamily="18" charset="0"/>
              </a:rPr>
              <a:t>istenecek</a:t>
            </a:r>
            <a:r>
              <a:rPr lang="tr-TR" sz="2400" dirty="0" smtClean="0">
                <a:latin typeface="Times New Roman" panose="02020603050405020304" pitchFamily="18" charset="0"/>
                <a:cs typeface="Times New Roman" panose="02020603050405020304" pitchFamily="18" charset="0"/>
              </a:rPr>
              <a:t> </a:t>
            </a:r>
            <a:r>
              <a:rPr lang="tr-TR" sz="2400" dirty="0">
                <a:solidFill>
                  <a:srgbClr val="C00000"/>
                </a:solidFill>
                <a:latin typeface="Times New Roman" panose="02020603050405020304" pitchFamily="18" charset="0"/>
                <a:cs typeface="Times New Roman" panose="02020603050405020304" pitchFamily="18" charset="0"/>
              </a:rPr>
              <a:t>belgeler işin tamamının yaklaşık maliyeti </a:t>
            </a:r>
            <a:r>
              <a:rPr lang="tr-TR" sz="2400" dirty="0">
                <a:latin typeface="Times New Roman" panose="02020603050405020304" pitchFamily="18" charset="0"/>
                <a:cs typeface="Times New Roman" panose="02020603050405020304" pitchFamily="18" charset="0"/>
              </a:rPr>
              <a:t>dikkate alınarak belirlenir. </a:t>
            </a:r>
          </a:p>
          <a:p>
            <a:pPr algn="just">
              <a:buFont typeface="Arial" panose="020B0604020202020204" pitchFamily="34" charset="0"/>
              <a:buChar char="•"/>
              <a:defRPr/>
            </a:pPr>
            <a:r>
              <a:rPr lang="tr-TR" sz="2400" dirty="0" smtClean="0">
                <a:latin typeface="Times New Roman" panose="02020603050405020304" pitchFamily="18" charset="0"/>
                <a:cs typeface="Times New Roman" panose="02020603050405020304" pitchFamily="18" charset="0"/>
              </a:rPr>
              <a:t>Ancak </a:t>
            </a:r>
            <a:r>
              <a:rPr lang="tr-TR" sz="2400" dirty="0">
                <a:latin typeface="Times New Roman" panose="02020603050405020304" pitchFamily="18" charset="0"/>
                <a:cs typeface="Times New Roman" panose="02020603050405020304" pitchFamily="18" charset="0"/>
              </a:rPr>
              <a:t>aday veya isteklinin </a:t>
            </a:r>
            <a:r>
              <a:rPr lang="tr-TR" sz="2400" dirty="0">
                <a:solidFill>
                  <a:srgbClr val="C00000"/>
                </a:solidFill>
                <a:latin typeface="Times New Roman" panose="02020603050405020304" pitchFamily="18" charset="0"/>
                <a:cs typeface="Times New Roman" panose="02020603050405020304" pitchFamily="18" charset="0"/>
              </a:rPr>
              <a:t>yeterlik değerlendirmesi; </a:t>
            </a:r>
            <a:r>
              <a:rPr lang="tr-TR" sz="2400" dirty="0">
                <a:latin typeface="Times New Roman" panose="02020603050405020304" pitchFamily="18" charset="0"/>
                <a:cs typeface="Times New Roman" panose="02020603050405020304" pitchFamily="18" charset="0"/>
              </a:rPr>
              <a:t>başvuruda </a:t>
            </a:r>
            <a:r>
              <a:rPr lang="tr-TR" sz="2400" dirty="0" smtClean="0">
                <a:latin typeface="Times New Roman" panose="02020603050405020304" pitchFamily="18" charset="0"/>
                <a:cs typeface="Times New Roman" panose="02020603050405020304" pitchFamily="18" charset="0"/>
              </a:rPr>
              <a:t>bulunduğu/teklif </a:t>
            </a:r>
            <a:r>
              <a:rPr lang="tr-TR" sz="2400" dirty="0">
                <a:latin typeface="Times New Roman" panose="02020603050405020304" pitchFamily="18" charset="0"/>
                <a:cs typeface="Times New Roman" panose="02020603050405020304" pitchFamily="18" charset="0"/>
              </a:rPr>
              <a:t>verdiği </a:t>
            </a:r>
            <a:r>
              <a:rPr lang="tr-TR" sz="2400" dirty="0">
                <a:solidFill>
                  <a:srgbClr val="C00000"/>
                </a:solidFill>
                <a:latin typeface="Times New Roman" panose="02020603050405020304" pitchFamily="18" charset="0"/>
                <a:cs typeface="Times New Roman" panose="02020603050405020304" pitchFamily="18" charset="0"/>
              </a:rPr>
              <a:t>her bir kısım için ayrı ayrı </a:t>
            </a:r>
            <a:r>
              <a:rPr lang="tr-TR" sz="2400" dirty="0">
                <a:latin typeface="Times New Roman" panose="02020603050405020304" pitchFamily="18" charset="0"/>
                <a:cs typeface="Times New Roman" panose="02020603050405020304" pitchFamily="18" charset="0"/>
              </a:rPr>
              <a:t>yapılır. </a:t>
            </a:r>
            <a:r>
              <a:rPr lang="tr-TR" sz="1600" b="1" i="1" dirty="0">
                <a:solidFill>
                  <a:srgbClr val="00B0F0"/>
                </a:solidFill>
                <a:latin typeface="Times New Roman" panose="02020603050405020304" pitchFamily="18" charset="0"/>
                <a:cs typeface="Times New Roman" panose="02020603050405020304" pitchFamily="18" charset="0"/>
              </a:rPr>
              <a:t>(MAİUY m.27/2) </a:t>
            </a:r>
            <a:endParaRPr lang="tr-TR" sz="2400" b="1" i="1" dirty="0">
              <a:solidFill>
                <a:srgbClr val="00B0F0"/>
              </a:solidFill>
              <a:latin typeface="Times New Roman" panose="02020603050405020304" pitchFamily="18" charset="0"/>
              <a:cs typeface="Times New Roman" panose="02020603050405020304" pitchFamily="18" charset="0"/>
            </a:endParaRPr>
          </a:p>
          <a:p>
            <a:pPr algn="just">
              <a:defRPr/>
            </a:pPr>
            <a:r>
              <a:rPr lang="tr-TR" sz="2400" dirty="0">
                <a:latin typeface="Times New Roman" panose="02020603050405020304" pitchFamily="18" charset="0"/>
                <a:cs typeface="Times New Roman" panose="02020603050405020304" pitchFamily="18" charset="0"/>
              </a:rPr>
              <a:t>İhale dokümanında </a:t>
            </a:r>
            <a:r>
              <a:rPr lang="tr-TR" sz="2400" dirty="0" smtClean="0">
                <a:latin typeface="Times New Roman" panose="02020603050405020304" pitchFamily="18" charset="0"/>
                <a:cs typeface="Times New Roman" panose="02020603050405020304" pitchFamily="18" charset="0"/>
              </a:rPr>
              <a:t>belli bir </a:t>
            </a:r>
            <a:r>
              <a:rPr lang="tr-TR" sz="2400" dirty="0">
                <a:solidFill>
                  <a:srgbClr val="C00000"/>
                </a:solidFill>
                <a:latin typeface="Times New Roman" panose="02020603050405020304" pitchFamily="18" charset="0"/>
                <a:cs typeface="Times New Roman" panose="02020603050405020304" pitchFamily="18" charset="0"/>
              </a:rPr>
              <a:t>belgelendirme kuruluşunun </a:t>
            </a:r>
            <a:r>
              <a:rPr lang="tr-TR" sz="2400" dirty="0" smtClean="0">
                <a:solidFill>
                  <a:srgbClr val="C00000"/>
                </a:solidFill>
                <a:latin typeface="Times New Roman" panose="02020603050405020304" pitchFamily="18" charset="0"/>
                <a:cs typeface="Times New Roman" panose="02020603050405020304" pitchFamily="18" charset="0"/>
              </a:rPr>
              <a:t>ismi </a:t>
            </a:r>
            <a:r>
              <a:rPr lang="tr-TR" sz="2400" dirty="0">
                <a:solidFill>
                  <a:srgbClr val="C00000"/>
                </a:solidFill>
                <a:latin typeface="Times New Roman" panose="02020603050405020304" pitchFamily="18" charset="0"/>
                <a:cs typeface="Times New Roman" panose="02020603050405020304" pitchFamily="18" charset="0"/>
              </a:rPr>
              <a:t>belirtilerek</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kalite </a:t>
            </a:r>
            <a:r>
              <a:rPr lang="tr-TR" sz="2400" dirty="0">
                <a:latin typeface="Times New Roman" panose="02020603050405020304" pitchFamily="18" charset="0"/>
                <a:cs typeface="Times New Roman" panose="02020603050405020304" pitchFamily="18" charset="0"/>
              </a:rPr>
              <a:t>veya standarda ilişkin </a:t>
            </a:r>
            <a:r>
              <a:rPr lang="tr-TR" sz="2400" dirty="0" smtClean="0">
                <a:latin typeface="Times New Roman" panose="02020603050405020304" pitchFamily="18" charset="0"/>
                <a:cs typeface="Times New Roman" panose="02020603050405020304" pitchFamily="18" charset="0"/>
              </a:rPr>
              <a:t>belgelerin </a:t>
            </a:r>
            <a:r>
              <a:rPr lang="tr-TR" sz="2400" b="1" dirty="0">
                <a:solidFill>
                  <a:srgbClr val="C00000"/>
                </a:solidFill>
                <a:latin typeface="Times New Roman" panose="02020603050405020304" pitchFamily="18" charset="0"/>
                <a:cs typeface="Times New Roman" panose="02020603050405020304" pitchFamily="18" charset="0"/>
              </a:rPr>
              <a:t>istenilmemesi </a:t>
            </a:r>
            <a:r>
              <a:rPr lang="tr-TR" sz="2400" dirty="0">
                <a:latin typeface="Times New Roman" panose="02020603050405020304" pitchFamily="18" charset="0"/>
                <a:cs typeface="Times New Roman" panose="02020603050405020304" pitchFamily="18" charset="0"/>
              </a:rPr>
              <a:t>gerekmektedir. </a:t>
            </a:r>
            <a:r>
              <a:rPr lang="tr-TR" sz="1800" i="1" dirty="0">
                <a:solidFill>
                  <a:srgbClr val="00B0F0"/>
                </a:solidFill>
                <a:latin typeface="Times New Roman" panose="02020603050405020304" pitchFamily="18" charset="0"/>
                <a:cs typeface="Times New Roman" panose="02020603050405020304" pitchFamily="18" charset="0"/>
              </a:rPr>
              <a:t>(Tebliğ m. 56.2</a:t>
            </a:r>
            <a:r>
              <a:rPr lang="tr-TR" sz="1800" i="1" dirty="0" smtClean="0">
                <a:solidFill>
                  <a:srgbClr val="00B0F0"/>
                </a:solidFill>
                <a:latin typeface="Times New Roman" panose="02020603050405020304" pitchFamily="18" charset="0"/>
                <a:cs typeface="Times New Roman" panose="02020603050405020304" pitchFamily="18" charset="0"/>
              </a:rPr>
              <a:t>)</a:t>
            </a: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17</a:t>
            </a:fld>
            <a:endParaRPr lang="tr-TR">
              <a:solidFill>
                <a:prstClr val="black">
                  <a:tint val="75000"/>
                </a:prstClr>
              </a:solidFill>
            </a:endParaRPr>
          </a:p>
        </p:txBody>
      </p:sp>
      <p:sp>
        <p:nvSpPr>
          <p:cNvPr id="6" name="Rectangle 8"/>
          <p:cNvSpPr txBox="1">
            <a:spLocks noChangeArrowheads="1"/>
          </p:cNvSpPr>
          <p:nvPr/>
        </p:nvSpPr>
        <p:spPr bwMode="auto">
          <a:xfrm>
            <a:off x="0" y="44624"/>
            <a:ext cx="9036050" cy="936104"/>
          </a:xfrm>
          <a:prstGeom prst="rect">
            <a:avLst/>
          </a:prstGeom>
          <a:solidFill>
            <a:srgbClr val="00B0F0"/>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lIns="1044000" tIns="144000" rIns="0" bIns="0" anchor="ctr">
            <a:no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lnSpc>
                <a:spcPct val="80000"/>
              </a:lnSpc>
              <a:spcBef>
                <a:spcPct val="20000"/>
              </a:spcBef>
              <a:spcAft>
                <a:spcPts val="0"/>
              </a:spcAft>
              <a:defRPr/>
            </a:pPr>
            <a:r>
              <a:rPr lang="tr-TR"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İhale Dokümanının Hazırlanmasında Dikkat Edilecek Hususlar</a:t>
            </a:r>
            <a:endParaRPr lang="tr-TR"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39" y="0"/>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dikkat soru Ã§Ä±kabili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433"/>
          <a:stretch/>
        </p:blipFill>
        <p:spPr bwMode="auto">
          <a:xfrm>
            <a:off x="7791929" y="1528940"/>
            <a:ext cx="452479" cy="45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6441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428596" y="1052736"/>
            <a:ext cx="8550610" cy="5805264"/>
          </a:xfrm>
        </p:spPr>
        <p:txBody>
          <a:bodyPr anchor="ctr">
            <a:noAutofit/>
          </a:bodyPr>
          <a:lstStyle/>
          <a:p>
            <a:pPr marL="0" indent="0" algn="just">
              <a:buNone/>
            </a:pPr>
            <a:r>
              <a:rPr lang="tr-TR" sz="2400" dirty="0" smtClean="0">
                <a:latin typeface="Times New Roman" panose="02020603050405020304" pitchFamily="18" charset="0"/>
                <a:cs typeface="Times New Roman" panose="02020603050405020304" pitchFamily="18" charset="0"/>
              </a:rPr>
              <a:t>Mal alımına </a:t>
            </a:r>
            <a:r>
              <a:rPr lang="tr-TR" sz="2400" dirty="0">
                <a:latin typeface="Times New Roman" panose="02020603050405020304" pitchFamily="18" charset="0"/>
                <a:cs typeface="Times New Roman" panose="02020603050405020304" pitchFamily="18" charset="0"/>
              </a:rPr>
              <a:t>ilişkin uygulama yönetmeliği çerçevesinde;</a:t>
            </a:r>
          </a:p>
          <a:p>
            <a:pPr marL="638810" lvl="1" indent="-273050" algn="just">
              <a:buFont typeface="Wingdings" pitchFamily="2" charset="2"/>
              <a:buChar char="Ø"/>
            </a:pPr>
            <a:r>
              <a:rPr lang="tr-TR" sz="2400" dirty="0" smtClean="0">
                <a:solidFill>
                  <a:srgbClr val="FF0000"/>
                </a:solidFill>
                <a:latin typeface="Times New Roman" panose="02020603050405020304" pitchFamily="18" charset="0"/>
                <a:cs typeface="Times New Roman" panose="02020603050405020304" pitchFamily="18" charset="0"/>
              </a:rPr>
              <a:t>İstenilmesi </a:t>
            </a:r>
            <a:r>
              <a:rPr lang="tr-TR" sz="2400" dirty="0">
                <a:solidFill>
                  <a:srgbClr val="FF0000"/>
                </a:solidFill>
                <a:latin typeface="Times New Roman" panose="02020603050405020304" pitchFamily="18" charset="0"/>
                <a:cs typeface="Times New Roman" panose="02020603050405020304" pitchFamily="18" charset="0"/>
              </a:rPr>
              <a:t>zorunlu olan,</a:t>
            </a:r>
          </a:p>
          <a:p>
            <a:pPr marL="638810" lvl="1" indent="-273050" algn="just">
              <a:buFont typeface="Wingdings" pitchFamily="2" charset="2"/>
              <a:buChar char="Ø"/>
            </a:pPr>
            <a:r>
              <a:rPr lang="tr-TR" sz="2400" dirty="0">
                <a:solidFill>
                  <a:srgbClr val="FF0000"/>
                </a:solidFill>
                <a:latin typeface="Times New Roman" panose="02020603050405020304" pitchFamily="18" charset="0"/>
                <a:cs typeface="Times New Roman" panose="02020603050405020304" pitchFamily="18" charset="0"/>
              </a:rPr>
              <a:t>İstenemeyecek olan ve</a:t>
            </a:r>
          </a:p>
          <a:p>
            <a:pPr marL="638810" lvl="1" indent="-273050" algn="just">
              <a:buFont typeface="Wingdings" pitchFamily="2" charset="2"/>
              <a:buChar char="Ø"/>
            </a:pPr>
            <a:r>
              <a:rPr lang="tr-TR" sz="2400" dirty="0">
                <a:solidFill>
                  <a:srgbClr val="FF0000"/>
                </a:solidFill>
                <a:latin typeface="Times New Roman" panose="02020603050405020304" pitchFamily="18" charset="0"/>
                <a:cs typeface="Times New Roman" panose="02020603050405020304" pitchFamily="18" charset="0"/>
              </a:rPr>
              <a:t>İstenilmesi idarenin takdirine bırakılmış olan</a:t>
            </a:r>
          </a:p>
          <a:p>
            <a:pPr marL="0" lvl="1" indent="0" algn="just">
              <a:buNone/>
            </a:pPr>
            <a:r>
              <a:rPr lang="tr-TR" sz="2400" dirty="0" smtClean="0">
                <a:latin typeface="Times New Roman" panose="02020603050405020304" pitchFamily="18" charset="0"/>
                <a:cs typeface="Times New Roman" panose="02020603050405020304" pitchFamily="18" charset="0"/>
              </a:rPr>
              <a:t>düzenlemeler </a:t>
            </a:r>
            <a:r>
              <a:rPr lang="tr-TR" sz="2400" dirty="0">
                <a:latin typeface="Times New Roman" panose="02020603050405020304" pitchFamily="18" charset="0"/>
                <a:cs typeface="Times New Roman" panose="02020603050405020304" pitchFamily="18" charset="0"/>
              </a:rPr>
              <a:t>dikkate alınarak yeterliğin </a:t>
            </a:r>
            <a:r>
              <a:rPr lang="tr-TR" sz="2400" dirty="0" smtClean="0">
                <a:latin typeface="Times New Roman" panose="02020603050405020304" pitchFamily="18" charset="0"/>
                <a:cs typeface="Times New Roman" panose="02020603050405020304" pitchFamily="18" charset="0"/>
              </a:rPr>
              <a:t>değerlendirilmesinde </a:t>
            </a:r>
            <a:r>
              <a:rPr lang="tr-TR" sz="2400" dirty="0">
                <a:latin typeface="Times New Roman" panose="02020603050405020304" pitchFamily="18" charset="0"/>
                <a:cs typeface="Times New Roman" panose="02020603050405020304" pitchFamily="18" charset="0"/>
              </a:rPr>
              <a:t>kullanılacak olan belgeler </a:t>
            </a:r>
            <a:r>
              <a:rPr lang="tr-TR" sz="2400" dirty="0" smtClean="0">
                <a:latin typeface="Times New Roman" panose="02020603050405020304" pitchFamily="18" charset="0"/>
                <a:cs typeface="Times New Roman" panose="02020603050405020304" pitchFamily="18" charset="0"/>
              </a:rPr>
              <a:t>belirlenir.</a:t>
            </a:r>
            <a:endParaRPr lang="tr-TR"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0" lvl="1" indent="0" algn="just">
              <a:buNone/>
            </a:pPr>
            <a:r>
              <a:rPr lang="tr-TR"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İş </a:t>
            </a:r>
            <a:r>
              <a:rPr lang="tr-TR"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deneyimini gösteren belgeler dışındaki parasal tutar ihtiva eden </a:t>
            </a:r>
            <a:r>
              <a:rPr lang="tr-TR"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ve </a:t>
            </a:r>
            <a:r>
              <a:rPr lang="tr-TR" sz="2400" b="1" u="sng"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yabancı </a:t>
            </a:r>
            <a:r>
              <a:rPr lang="tr-TR" sz="2400"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para birimi üzerinden düzenlenmiş </a:t>
            </a:r>
            <a:r>
              <a:rPr lang="tr-TR" sz="2400" b="1" u="sng"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belgelerdeki parasal </a:t>
            </a:r>
            <a:r>
              <a:rPr lang="tr-TR" sz="2400"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tutarlar, </a:t>
            </a:r>
            <a:r>
              <a:rPr lang="tr-TR" sz="2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ilk ilan veya davet tarihinde </a:t>
            </a:r>
            <a:r>
              <a:rPr lang="tr-TR" sz="2400" b="1" u="sng"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RG’de</a:t>
            </a:r>
            <a:r>
              <a:rPr lang="tr-TR" sz="2400" b="1" u="sng"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yayımlanan </a:t>
            </a:r>
            <a:r>
              <a:rPr lang="tr-TR" sz="2400" b="1" u="sng"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TCMB </a:t>
            </a:r>
            <a:r>
              <a:rPr lang="tr-TR" sz="2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döviz alış kuru </a:t>
            </a:r>
            <a:r>
              <a:rPr lang="tr-TR" sz="2400" b="1" u="sng"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üzerinden değerlendirilir.</a:t>
            </a:r>
          </a:p>
          <a:p>
            <a:pPr marL="0" lvl="1" indent="0" algn="just">
              <a:buNone/>
            </a:pPr>
            <a:r>
              <a:rPr lang="tr-TR"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İhaleye katılımda yeterlik belgesi olarak taahhütname </a:t>
            </a:r>
            <a:r>
              <a:rPr lang="tr-TR" sz="2400" u="sng"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istenemez</a:t>
            </a:r>
          </a:p>
        </p:txBody>
      </p:sp>
      <p:sp>
        <p:nvSpPr>
          <p:cNvPr id="5" name="1 Başlık"/>
          <p:cNvSpPr txBox="1">
            <a:spLocks/>
          </p:cNvSpPr>
          <p:nvPr/>
        </p:nvSpPr>
        <p:spPr>
          <a:xfrm>
            <a:off x="347089" y="260648"/>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500" b="1" dirty="0" smtClean="0">
                <a:solidFill>
                  <a:prstClr val="white"/>
                </a:solidFill>
              </a:rPr>
              <a:t> </a:t>
            </a:r>
            <a:r>
              <a:rPr lang="tr-TR" sz="3700" b="1" dirty="0" smtClean="0">
                <a:solidFill>
                  <a:schemeClr val="tx1"/>
                </a:solidFill>
                <a:latin typeface="Times New Roman" panose="02020603050405020304" pitchFamily="18" charset="0"/>
                <a:cs typeface="Times New Roman" panose="02020603050405020304" pitchFamily="18" charset="0"/>
              </a:rPr>
              <a:t>İstenecek Belgeler</a:t>
            </a:r>
            <a:endParaRPr lang="tr-TR" sz="2400" dirty="0">
              <a:solidFill>
                <a:schemeClr val="tx1"/>
              </a:solidFill>
              <a:latin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338" y="260648"/>
            <a:ext cx="1686868" cy="79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18</a:t>
            </a:fld>
            <a:endParaRPr lang="tr-TR">
              <a:solidFill>
                <a:prstClr val="black">
                  <a:tint val="75000"/>
                </a:prstClr>
              </a:solidFill>
            </a:endParaRP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92" y="188640"/>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336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anim calcmode="lin" valueType="num">
                                      <p:cBhvr additive="base">
                                        <p:cTn id="11" dur="5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anim calcmode="lin" valueType="num">
                                      <p:cBhvr additive="base">
                                        <p:cTn id="15"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anim calcmode="lin" valueType="num">
                                      <p:cBhvr additive="base">
                                        <p:cTn id="19" dur="5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anim calcmode="lin" valueType="num">
                                      <p:cBhvr additive="base">
                                        <p:cTn id="23"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2403">
                                            <p:txEl>
                                              <p:pRg st="5" end="5"/>
                                            </p:txEl>
                                          </p:spTgt>
                                        </p:tgtEl>
                                        <p:attrNameLst>
                                          <p:attrName>style.visibility</p:attrName>
                                        </p:attrNameLst>
                                      </p:cBhvr>
                                      <p:to>
                                        <p:strVal val="visible"/>
                                      </p:to>
                                    </p:set>
                                    <p:animEffect transition="in" filter="wipe(down)">
                                      <p:cBhvr>
                                        <p:cTn id="29" dur="500"/>
                                        <p:tgtEl>
                                          <p:spTgt spid="102403">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2403">
                                            <p:txEl>
                                              <p:pRg st="6" end="6"/>
                                            </p:txEl>
                                          </p:spTgt>
                                        </p:tgtEl>
                                        <p:attrNameLst>
                                          <p:attrName>style.visibility</p:attrName>
                                        </p:attrNameLst>
                                      </p:cBhvr>
                                      <p:to>
                                        <p:strVal val="visible"/>
                                      </p:to>
                                    </p:set>
                                    <p:animEffect transition="in" filter="wipe(down)">
                                      <p:cBhvr>
                                        <p:cTn id="32" dur="500"/>
                                        <p:tgtEl>
                                          <p:spTgt spid="1024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488644" y="1340769"/>
            <a:ext cx="8072467" cy="2880320"/>
          </a:xfrm>
        </p:spPr>
        <p:txBody>
          <a:bodyPr anchor="ctr">
            <a:noAutofit/>
          </a:bodyPr>
          <a:lstStyle/>
          <a:p>
            <a:pPr marL="0" indent="0" algn="just" eaLnBrk="1" hangingPunct="1">
              <a:lnSpc>
                <a:spcPct val="90000"/>
              </a:lnSpc>
              <a:buSzTx/>
              <a:buNone/>
              <a:defRPr/>
            </a:pPr>
            <a:r>
              <a:rPr lang="tr-TR" sz="2600" dirty="0" smtClean="0">
                <a:latin typeface="Times New Roman" panose="02020603050405020304" pitchFamily="18" charset="0"/>
                <a:cs typeface="Times New Roman" panose="02020603050405020304" pitchFamily="18" charset="0"/>
              </a:rPr>
              <a:t>Yaklaşık </a:t>
            </a:r>
            <a:r>
              <a:rPr lang="tr-TR" sz="2600" dirty="0">
                <a:latin typeface="Times New Roman" panose="02020603050405020304" pitchFamily="18" charset="0"/>
                <a:cs typeface="Times New Roman" panose="02020603050405020304" pitchFamily="18" charset="0"/>
              </a:rPr>
              <a:t>maliyete </a:t>
            </a:r>
            <a:r>
              <a:rPr lang="tr-TR" sz="2600" dirty="0" smtClean="0">
                <a:latin typeface="Times New Roman" panose="02020603050405020304" pitchFamily="18" charset="0"/>
                <a:cs typeface="Times New Roman" panose="02020603050405020304" pitchFamily="18" charset="0"/>
              </a:rPr>
              <a:t>bakılmaksızın </a:t>
            </a:r>
            <a:r>
              <a:rPr lang="tr-TR" sz="2600" dirty="0">
                <a:latin typeface="Times New Roman" panose="02020603050405020304" pitchFamily="18" charset="0"/>
                <a:cs typeface="Times New Roman" panose="02020603050405020304" pitchFamily="18" charset="0"/>
              </a:rPr>
              <a:t>her ihalede aday ve istekliden zorunlu olarak istenilen belgeler </a:t>
            </a:r>
            <a:r>
              <a:rPr lang="tr-TR" sz="2600" dirty="0" smtClean="0">
                <a:latin typeface="Times New Roman" panose="02020603050405020304" pitchFamily="18" charset="0"/>
                <a:cs typeface="Times New Roman" panose="02020603050405020304" pitchFamily="18" charset="0"/>
              </a:rPr>
              <a:t>;</a:t>
            </a:r>
          </a:p>
          <a:p>
            <a:pPr marL="0" indent="0" algn="just" eaLnBrk="1" hangingPunct="1">
              <a:lnSpc>
                <a:spcPct val="90000"/>
              </a:lnSpc>
              <a:buSzTx/>
              <a:buNone/>
              <a:defRPr/>
            </a:pPr>
            <a:endParaRPr lang="tr-TR" sz="2600" dirty="0">
              <a:latin typeface="Times New Roman" panose="02020603050405020304" pitchFamily="18" charset="0"/>
              <a:cs typeface="Times New Roman" panose="02020603050405020304" pitchFamily="18" charset="0"/>
            </a:endParaRPr>
          </a:p>
          <a:p>
            <a:pPr algn="just" eaLnBrk="1" hangingPunct="1">
              <a:lnSpc>
                <a:spcPct val="90000"/>
              </a:lnSpc>
              <a:buSzTx/>
              <a:buFont typeface="Wingdings" pitchFamily="2" charset="2"/>
              <a:buChar char="Ø"/>
              <a:defRPr/>
            </a:pPr>
            <a:r>
              <a:rPr lang="tr-TR" sz="2600" dirty="0" smtClean="0">
                <a:solidFill>
                  <a:srgbClr val="C00000"/>
                </a:solidFill>
                <a:latin typeface="Times New Roman" panose="02020603050405020304" pitchFamily="18" charset="0"/>
                <a:cs typeface="Times New Roman" panose="02020603050405020304" pitchFamily="18" charset="0"/>
              </a:rPr>
              <a:t>Teklif </a:t>
            </a:r>
            <a:r>
              <a:rPr lang="tr-TR" sz="2600" dirty="0">
                <a:solidFill>
                  <a:srgbClr val="C00000"/>
                </a:solidFill>
                <a:latin typeface="Times New Roman" panose="02020603050405020304" pitchFamily="18" charset="0"/>
                <a:cs typeface="Times New Roman" panose="02020603050405020304" pitchFamily="18" charset="0"/>
              </a:rPr>
              <a:t>vermeye yetkili </a:t>
            </a:r>
            <a:r>
              <a:rPr lang="tr-TR" sz="2600" dirty="0">
                <a:latin typeface="Times New Roman" panose="02020603050405020304" pitchFamily="18" charset="0"/>
                <a:cs typeface="Times New Roman" panose="02020603050405020304" pitchFamily="18" charset="0"/>
              </a:rPr>
              <a:t>olduğunu gösteren belgeler</a:t>
            </a:r>
          </a:p>
          <a:p>
            <a:pPr lvl="1" algn="just">
              <a:lnSpc>
                <a:spcPct val="90000"/>
              </a:lnSpc>
              <a:buFont typeface="Wingdings" pitchFamily="2" charset="2"/>
              <a:buChar char="Ø"/>
              <a:defRPr/>
            </a:pPr>
            <a:r>
              <a:rPr lang="tr-TR" sz="2600" i="1" dirty="0">
                <a:solidFill>
                  <a:srgbClr val="C00000"/>
                </a:solidFill>
                <a:latin typeface="Times New Roman" panose="02020603050405020304" pitchFamily="18" charset="0"/>
                <a:cs typeface="Times New Roman" panose="02020603050405020304" pitchFamily="18" charset="0"/>
              </a:rPr>
              <a:t>imza sirküleri, ticaret sicil gazetesi  </a:t>
            </a:r>
            <a:r>
              <a:rPr lang="tr-TR" sz="2600" dirty="0">
                <a:solidFill>
                  <a:srgbClr val="C00000"/>
                </a:solidFill>
                <a:latin typeface="Times New Roman" panose="02020603050405020304" pitchFamily="18" charset="0"/>
                <a:cs typeface="Times New Roman" panose="02020603050405020304" pitchFamily="18" charset="0"/>
              </a:rPr>
              <a:t> </a:t>
            </a:r>
          </a:p>
          <a:p>
            <a:pPr lvl="1" algn="just">
              <a:lnSpc>
                <a:spcPct val="90000"/>
              </a:lnSpc>
              <a:buFont typeface="Wingdings" pitchFamily="2" charset="2"/>
              <a:buChar char="Ø"/>
              <a:defRPr/>
            </a:pPr>
            <a:r>
              <a:rPr lang="tr-TR" sz="2600" i="1" dirty="0">
                <a:solidFill>
                  <a:srgbClr val="C00000"/>
                </a:solidFill>
                <a:latin typeface="Times New Roman" panose="02020603050405020304" pitchFamily="18" charset="0"/>
                <a:cs typeface="Times New Roman" panose="02020603050405020304" pitchFamily="18" charset="0"/>
              </a:rPr>
              <a:t>Vekaletname, imza beyannamesi </a:t>
            </a:r>
          </a:p>
        </p:txBody>
      </p:sp>
      <p:sp>
        <p:nvSpPr>
          <p:cNvPr id="5" name="1 Başlık"/>
          <p:cNvSpPr txBox="1">
            <a:spLocks/>
          </p:cNvSpPr>
          <p:nvPr/>
        </p:nvSpPr>
        <p:spPr>
          <a:xfrm>
            <a:off x="347089" y="260648"/>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smtClean="0">
                <a:solidFill>
                  <a:prstClr val="white"/>
                </a:solidFill>
              </a:rPr>
              <a:t> </a:t>
            </a:r>
            <a:r>
              <a:rPr lang="tr-TR" sz="3700" b="1" dirty="0" smtClean="0">
                <a:solidFill>
                  <a:schemeClr val="tx1"/>
                </a:solidFill>
                <a:latin typeface="Times New Roman" panose="02020603050405020304" pitchFamily="18" charset="0"/>
                <a:cs typeface="Times New Roman" panose="02020603050405020304" pitchFamily="18" charset="0"/>
              </a:rPr>
              <a:t>İstenecek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338" y="260648"/>
            <a:ext cx="1686868" cy="79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19</a:t>
            </a:fld>
            <a:endParaRPr lang="tr-TR">
              <a:solidFill>
                <a:prstClr val="black">
                  <a:tint val="75000"/>
                </a:prstClr>
              </a:solidFill>
            </a:endParaRP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30"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C:\Users\sultanilhan\Desktop\1242-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4149080"/>
            <a:ext cx="1463040" cy="24646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ultanilhan\Desktop\images7U8Y6V4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4149080"/>
            <a:ext cx="1800225" cy="2464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sultanilhan\Desktop\imagesT6N3W8W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4293096"/>
            <a:ext cx="1838325" cy="232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308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anim calcmode="lin" valueType="num">
                                      <p:cBhvr additive="base">
                                        <p:cTn id="13"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2403">
                                            <p:txEl>
                                              <p:pRg st="3" end="3"/>
                                            </p:txEl>
                                          </p:spTgt>
                                        </p:tgtEl>
                                        <p:attrNameLst>
                                          <p:attrName>style.visibility</p:attrName>
                                        </p:attrNameLst>
                                      </p:cBhvr>
                                      <p:to>
                                        <p:strVal val="visible"/>
                                      </p:to>
                                    </p:set>
                                    <p:anim calcmode="lin" valueType="num">
                                      <p:cBhvr additive="base">
                                        <p:cTn id="17" dur="5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0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403">
                                            <p:txEl>
                                              <p:pRg st="4" end="4"/>
                                            </p:txEl>
                                          </p:spTgt>
                                        </p:tgtEl>
                                        <p:attrNameLst>
                                          <p:attrName>style.visibility</p:attrName>
                                        </p:attrNameLst>
                                      </p:cBhvr>
                                      <p:to>
                                        <p:strVal val="visible"/>
                                      </p:to>
                                    </p:set>
                                    <p:anim calcmode="lin" valueType="num">
                                      <p:cBhvr additive="base">
                                        <p:cTn id="21"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ppt_x"/>
                                          </p:val>
                                        </p:tav>
                                        <p:tav tm="100000">
                                          <p:val>
                                            <p:strVal val="#ppt_x"/>
                                          </p:val>
                                        </p:tav>
                                      </p:tavLst>
                                    </p:anim>
                                    <p:anim calcmode="lin" valueType="num">
                                      <p:cBhvr additive="base">
                                        <p:cTn id="32" dur="500" fill="hold"/>
                                        <p:tgtEl>
                                          <p:spTgt spid="614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6"/>
                                        </p:tgtEl>
                                        <p:attrNameLst>
                                          <p:attrName>style.visibility</p:attrName>
                                        </p:attrNameLst>
                                      </p:cBhvr>
                                      <p:to>
                                        <p:strVal val="visible"/>
                                      </p:to>
                                    </p:set>
                                    <p:anim calcmode="lin" valueType="num">
                                      <p:cBhvr additive="base">
                                        <p:cTn id="35" dur="500" fill="hold"/>
                                        <p:tgtEl>
                                          <p:spTgt spid="6146"/>
                                        </p:tgtEl>
                                        <p:attrNameLst>
                                          <p:attrName>ppt_x</p:attrName>
                                        </p:attrNameLst>
                                      </p:cBhvr>
                                      <p:tavLst>
                                        <p:tav tm="0">
                                          <p:val>
                                            <p:strVal val="#ppt_x"/>
                                          </p:val>
                                        </p:tav>
                                        <p:tav tm="100000">
                                          <p:val>
                                            <p:strVal val="#ppt_x"/>
                                          </p:val>
                                        </p:tav>
                                      </p:tavLst>
                                    </p:anim>
                                    <p:anim calcmode="lin" valueType="num">
                                      <p:cBhvr additive="base">
                                        <p:cTn id="36"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8"/>
          <p:cNvSpPr>
            <a:spLocks noGrp="1" noChangeArrowheads="1"/>
          </p:cNvSpPr>
          <p:nvPr>
            <p:ph type="title"/>
          </p:nvPr>
        </p:nvSpPr>
        <p:spPr>
          <a:xfrm>
            <a:off x="107950" y="121493"/>
            <a:ext cx="9036050" cy="801228"/>
          </a:xfrm>
          <a:solidFill>
            <a:srgbClr val="00B0F0"/>
          </a:solidFill>
          <a:extLst/>
        </p:spPr>
        <p:style>
          <a:lnRef idx="0">
            <a:schemeClr val="accent1"/>
          </a:lnRef>
          <a:fillRef idx="3">
            <a:schemeClr val="accent1"/>
          </a:fillRef>
          <a:effectRef idx="3">
            <a:schemeClr val="accent1"/>
          </a:effectRef>
          <a:fontRef idx="minor">
            <a:schemeClr val="lt1"/>
          </a:fontRef>
        </p:style>
        <p:txBody>
          <a:bodyPr lIns="1044000" tIns="144000" rIns="0" bIns="0" rtlCol="0">
            <a:normAutofit/>
          </a:bodyPr>
          <a:lstStyle/>
          <a:p>
            <a:pPr eaLnBrk="1" fontAlgn="auto" hangingPunct="1">
              <a:lnSpc>
                <a:spcPct val="80000"/>
              </a:lnSpc>
              <a:spcBef>
                <a:spcPct val="20000"/>
              </a:spcBef>
              <a:spcAft>
                <a:spcPts val="0"/>
              </a:spcAft>
              <a:defRPr/>
            </a:pPr>
            <a:r>
              <a:rPr lang="tr-TR"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Sunum İçeriği</a:t>
            </a:r>
            <a:endParaRPr lang="tr-TR"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2 İçerik Yer Tutucusu"/>
          <p:cNvSpPr>
            <a:spLocks noGrp="1"/>
          </p:cNvSpPr>
          <p:nvPr>
            <p:ph idx="1"/>
          </p:nvPr>
        </p:nvSpPr>
        <p:spPr>
          <a:xfrm>
            <a:off x="657225" y="1557338"/>
            <a:ext cx="8026400" cy="4535958"/>
          </a:xfrm>
          <a:solidFill>
            <a:schemeClr val="accent3">
              <a:lumMod val="40000"/>
              <a:lumOff val="60000"/>
            </a:schemeClr>
          </a:solidFill>
        </p:spPr>
        <p:txBody>
          <a:bodyPr rtlCol="0">
            <a:noAutofit/>
          </a:bodyPr>
          <a:lstStyle/>
          <a:p>
            <a:pPr marL="596900" indent="-514350" algn="just" eaLnBrk="1" hangingPunct="1">
              <a:buAutoNum type="arabicPeriod"/>
              <a:defRPr/>
            </a:pPr>
            <a:r>
              <a:rPr lang="tr-TR" sz="2800" dirty="0">
                <a:latin typeface="Tahoma" panose="020B0604030504040204" pitchFamily="34" charset="0"/>
                <a:ea typeface="Tahoma" panose="020B0604030504040204" pitchFamily="34" charset="0"/>
                <a:cs typeface="Tahoma" panose="020B0604030504040204" pitchFamily="34" charset="0"/>
              </a:rPr>
              <a:t>Giriş, Kavramsal Çerçeve ve Tanımlar</a:t>
            </a:r>
          </a:p>
          <a:p>
            <a:pPr marL="596900" indent="-514350" algn="just">
              <a:buAutoNum type="arabicPeriod"/>
              <a:defRPr/>
            </a:pPr>
            <a:r>
              <a:rPr lang="tr-TR" sz="2800" dirty="0">
                <a:latin typeface="Tahoma" panose="020B0604030504040204" pitchFamily="34" charset="0"/>
                <a:ea typeface="Tahoma" panose="020B0604030504040204" pitchFamily="34" charset="0"/>
                <a:cs typeface="Tahoma" panose="020B0604030504040204" pitchFamily="34" charset="0"/>
              </a:rPr>
              <a:t>Hazırlık İşlemleri </a:t>
            </a:r>
            <a:r>
              <a:rPr lang="tr-TR" sz="2800" dirty="0" smtClean="0">
                <a:latin typeface="Tahoma" panose="020B0604030504040204" pitchFamily="34" charset="0"/>
                <a:ea typeface="Tahoma" panose="020B0604030504040204" pitchFamily="34" charset="0"/>
                <a:cs typeface="Tahoma" panose="020B0604030504040204" pitchFamily="34" charset="0"/>
              </a:rPr>
              <a:t>– Teknik Şartname ve  </a:t>
            </a:r>
            <a:r>
              <a:rPr lang="tr-TR" sz="2800" dirty="0">
                <a:latin typeface="Tahoma" panose="020B0604030504040204" pitchFamily="34" charset="0"/>
                <a:ea typeface="Tahoma" panose="020B0604030504040204" pitchFamily="34" charset="0"/>
                <a:cs typeface="Tahoma" panose="020B0604030504040204" pitchFamily="34" charset="0"/>
              </a:rPr>
              <a:t>Yaklaşık Maliyet </a:t>
            </a:r>
          </a:p>
          <a:p>
            <a:pPr marL="596900" indent="-514350" algn="just">
              <a:buFont typeface="Arial" pitchFamily="34" charset="0"/>
              <a:buAutoNum type="arabicPeriod"/>
              <a:defRPr/>
            </a:pPr>
            <a:r>
              <a:rPr lang="tr-TR" sz="2800" dirty="0">
                <a:latin typeface="Tahoma" panose="020B0604030504040204" pitchFamily="34" charset="0"/>
                <a:ea typeface="Tahoma" panose="020B0604030504040204" pitchFamily="34" charset="0"/>
                <a:cs typeface="Tahoma" panose="020B0604030504040204" pitchFamily="34" charset="0"/>
              </a:rPr>
              <a:t>İhale Süreci - Yeterlik Kriterleri</a:t>
            </a:r>
          </a:p>
          <a:p>
            <a:pPr marL="596900" indent="-514350" algn="just">
              <a:buAutoNum type="arabicPeriod"/>
              <a:defRPr/>
            </a:pPr>
            <a:r>
              <a:rPr lang="tr-TR" sz="2800" dirty="0" smtClean="0">
                <a:latin typeface="Tahoma" panose="020B0604030504040204" pitchFamily="34" charset="0"/>
                <a:ea typeface="Tahoma" panose="020B0604030504040204" pitchFamily="34" charset="0"/>
                <a:cs typeface="Tahoma" panose="020B0604030504040204" pitchFamily="34" charset="0"/>
              </a:rPr>
              <a:t>Aşırı </a:t>
            </a:r>
            <a:r>
              <a:rPr lang="tr-TR" sz="2800" dirty="0">
                <a:latin typeface="Tahoma" panose="020B0604030504040204" pitchFamily="34" charset="0"/>
                <a:ea typeface="Tahoma" panose="020B0604030504040204" pitchFamily="34" charset="0"/>
                <a:cs typeface="Tahoma" panose="020B0604030504040204" pitchFamily="34" charset="0"/>
              </a:rPr>
              <a:t>Düşük Teklifler</a:t>
            </a:r>
          </a:p>
          <a:p>
            <a:pPr marL="596900" indent="-514350" algn="just">
              <a:buAutoNum type="arabicPeriod"/>
              <a:defRPr/>
            </a:pPr>
            <a:r>
              <a:rPr lang="tr-TR" sz="2800" dirty="0">
                <a:latin typeface="Tahoma" panose="020B0604030504040204" pitchFamily="34" charset="0"/>
                <a:ea typeface="Tahoma" panose="020B0604030504040204" pitchFamily="34" charset="0"/>
                <a:cs typeface="Tahoma" panose="020B0604030504040204" pitchFamily="34" charset="0"/>
              </a:rPr>
              <a:t>Eşit </a:t>
            </a:r>
            <a:r>
              <a:rPr lang="tr-TR" sz="2800" dirty="0" smtClean="0">
                <a:latin typeface="Tahoma" panose="020B0604030504040204" pitchFamily="34" charset="0"/>
                <a:ea typeface="Tahoma" panose="020B0604030504040204" pitchFamily="34" charset="0"/>
                <a:cs typeface="Tahoma" panose="020B0604030504040204" pitchFamily="34" charset="0"/>
              </a:rPr>
              <a:t>Teklifler</a:t>
            </a:r>
          </a:p>
          <a:p>
            <a:pPr marL="596900" indent="-514350" algn="just">
              <a:buAutoNum type="arabicPeriod"/>
              <a:defRPr/>
            </a:pPr>
            <a:r>
              <a:rPr lang="tr-TR" sz="2800" dirty="0" smtClean="0">
                <a:latin typeface="Tahoma" panose="020B0604030504040204" pitchFamily="34" charset="0"/>
                <a:ea typeface="Tahoma" panose="020B0604030504040204" pitchFamily="34" charset="0"/>
                <a:cs typeface="Tahoma" panose="020B0604030504040204" pitchFamily="34" charset="0"/>
              </a:rPr>
              <a:t>Fiyat farkı</a:t>
            </a:r>
          </a:p>
          <a:p>
            <a:pPr marL="82550" indent="0" algn="just">
              <a:buNone/>
              <a:defRPr/>
            </a:pPr>
            <a:r>
              <a:rPr lang="tr-TR" sz="2800" dirty="0" smtClean="0">
                <a:latin typeface="Tahoma" panose="020B0604030504040204" pitchFamily="34" charset="0"/>
                <a:ea typeface="Tahoma" panose="020B0604030504040204" pitchFamily="34" charset="0"/>
                <a:cs typeface="Tahoma" panose="020B0604030504040204" pitchFamily="34" charset="0"/>
              </a:rPr>
              <a:t>7.  Beyan Usulü</a:t>
            </a:r>
            <a:endParaRPr lang="tr-T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3 Slayt Numarası Yer Tutucusu"/>
          <p:cNvSpPr>
            <a:spLocks noGrp="1"/>
          </p:cNvSpPr>
          <p:nvPr>
            <p:ph type="sldNum" sz="quarter" idx="12"/>
          </p:nvPr>
        </p:nvSpPr>
        <p:spPr/>
        <p:txBody>
          <a:bodyPr/>
          <a:lstStyle/>
          <a:p>
            <a:pPr>
              <a:defRPr/>
            </a:pPr>
            <a:fld id="{F87FEF6B-9F02-4EB0-8F43-92120A1D1D80}" type="slidenum">
              <a:rPr lang="tr-TR">
                <a:solidFill>
                  <a:prstClr val="black">
                    <a:tint val="75000"/>
                  </a:prstClr>
                </a:solidFill>
              </a:rPr>
              <a:pPr>
                <a:defRPr/>
              </a:pPr>
              <a:t>2</a:t>
            </a:fld>
            <a:endParaRPr lang="tr-TR" dirty="0">
              <a:solidFill>
                <a:prstClr val="black">
                  <a:tint val="75000"/>
                </a:prstClr>
              </a:solidFill>
            </a:endParaRPr>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059"/>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8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İçerik Yer Tutucusu"/>
          <p:cNvSpPr txBox="1">
            <a:spLocks/>
          </p:cNvSpPr>
          <p:nvPr/>
        </p:nvSpPr>
        <p:spPr>
          <a:xfrm>
            <a:off x="477914" y="1335213"/>
            <a:ext cx="8215370" cy="1800200"/>
          </a:xfrm>
          <a:prstGeom prst="rect">
            <a:avLst/>
          </a:prstGeom>
          <a:solidFill>
            <a:schemeClr val="accent3">
              <a:lumMod val="40000"/>
              <a:lumOff val="60000"/>
            </a:schemeClr>
          </a:solidFill>
          <a:ln>
            <a:solidFill>
              <a:schemeClr val="accent1"/>
            </a:solidFill>
          </a:ln>
        </p:spPr>
        <p:txBody>
          <a:bodyPr vert="horz" lIns="91440" tIns="45720" rIns="91440" bIns="45720" rtlCol="0">
            <a:normAutofit/>
          </a:bodyPr>
          <a:lstStyle/>
          <a:p>
            <a:pPr marL="342900" indent="-342900" fontAlgn="auto">
              <a:lnSpc>
                <a:spcPct val="90000"/>
              </a:lnSpc>
              <a:spcBef>
                <a:spcPct val="20000"/>
              </a:spcBef>
              <a:spcAft>
                <a:spcPts val="0"/>
              </a:spcAft>
              <a:buFont typeface="Wingdings" pitchFamily="2" charset="2"/>
              <a:buChar char="ü"/>
              <a:defRPr/>
            </a:pPr>
            <a:r>
              <a:rPr lang="tr-TR" sz="2400"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BİAİU  yapılan ihaleler hariç ,</a:t>
            </a:r>
          </a:p>
          <a:p>
            <a:pPr lvl="1" fontAlgn="auto">
              <a:lnSpc>
                <a:spcPct val="90000"/>
              </a:lnSpc>
              <a:spcBef>
                <a:spcPct val="20000"/>
              </a:spcBef>
              <a:spcAft>
                <a:spcPts val="0"/>
              </a:spcAft>
              <a:defRPr/>
            </a:pPr>
            <a:r>
              <a:rPr lang="tr-TR" sz="24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YM, 13/b/2 maddesindeki üst limit tutarına eşit veya altındaki mal alım ihalelerinde; </a:t>
            </a:r>
          </a:p>
          <a:p>
            <a:pPr lvl="1" fontAlgn="auto">
              <a:lnSpc>
                <a:spcPct val="90000"/>
              </a:lnSpc>
              <a:spcBef>
                <a:spcPct val="20000"/>
              </a:spcBef>
              <a:spcAft>
                <a:spcPts val="0"/>
              </a:spcAft>
              <a:defRPr/>
            </a:pPr>
            <a:r>
              <a:rPr lang="tr-TR" sz="24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(YM</a:t>
            </a:r>
            <a:r>
              <a:rPr lang="tr-TR" sz="24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24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270.489,00 TL)</a:t>
            </a:r>
            <a:r>
              <a:rPr lang="tr-TR" sz="2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İş deneyim belgesi  </a:t>
            </a:r>
            <a:r>
              <a:rPr lang="tr-TR" sz="2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istenilemez </a:t>
            </a:r>
            <a:r>
              <a:rPr lang="tr-TR" sz="2400" b="1" u="sng"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ea typeface="Times New Roman"/>
              <a:cs typeface="Times New Roman" panose="02020603050405020304" pitchFamily="18" charset="0"/>
            </a:endParaRPr>
          </a:p>
          <a:p>
            <a:pPr lvl="1" fontAlgn="auto">
              <a:lnSpc>
                <a:spcPct val="90000"/>
              </a:lnSpc>
              <a:spcBef>
                <a:spcPct val="20000"/>
              </a:spcBef>
              <a:spcAft>
                <a:spcPts val="0"/>
              </a:spcAft>
              <a:defRPr/>
            </a:pPr>
            <a:endParaRPr lang="tr-TR" sz="2400" dirty="0">
              <a:solidFill>
                <a:prstClr val="black"/>
              </a:solidFill>
              <a:effectLst>
                <a:outerShdw blurRad="38100" dist="38100" dir="2700000" algn="tl">
                  <a:srgbClr val="C0C0C0"/>
                </a:outerShdw>
              </a:effectLst>
              <a:latin typeface="+mn-lt"/>
            </a:endParaRPr>
          </a:p>
          <a:p>
            <a:pPr marL="800100" lvl="1" indent="-342900" fontAlgn="auto">
              <a:lnSpc>
                <a:spcPct val="90000"/>
              </a:lnSpc>
              <a:spcBef>
                <a:spcPct val="20000"/>
              </a:spcBef>
              <a:spcAft>
                <a:spcPts val="0"/>
              </a:spcAft>
              <a:buFont typeface="Wingdings" pitchFamily="2" charset="2"/>
              <a:buChar char="ü"/>
              <a:defRPr/>
            </a:pPr>
            <a:endParaRPr lang="tr-TR" sz="2400" i="1" dirty="0" smtClean="0">
              <a:solidFill>
                <a:srgbClr val="00B050"/>
              </a:solidFill>
              <a:latin typeface="Calibri"/>
            </a:endParaRPr>
          </a:p>
          <a:p>
            <a:pPr marL="342900" indent="-342900" algn="just" fontAlgn="auto">
              <a:lnSpc>
                <a:spcPct val="90000"/>
              </a:lnSpc>
              <a:spcBef>
                <a:spcPct val="20000"/>
              </a:spcBef>
              <a:spcAft>
                <a:spcPts val="0"/>
              </a:spcAft>
              <a:buFont typeface="Arial" pitchFamily="34" charset="0"/>
              <a:buChar char="•"/>
              <a:defRPr/>
            </a:pPr>
            <a:endParaRPr lang="tr-TR" sz="2700" dirty="0" smtClean="0">
              <a:solidFill>
                <a:prstClr val="black"/>
              </a:solidFill>
              <a:effectLst>
                <a:outerShdw blurRad="38100" dist="38100" dir="2700000" algn="tl">
                  <a:srgbClr val="C0C0C0"/>
                </a:outerShdw>
              </a:effectLst>
              <a:latin typeface="Calibri"/>
            </a:endParaRPr>
          </a:p>
        </p:txBody>
      </p:sp>
      <p:sp>
        <p:nvSpPr>
          <p:cNvPr id="8" name="2 İçerik Yer Tutucusu"/>
          <p:cNvSpPr txBox="1">
            <a:spLocks/>
          </p:cNvSpPr>
          <p:nvPr/>
        </p:nvSpPr>
        <p:spPr>
          <a:xfrm>
            <a:off x="441538" y="3284984"/>
            <a:ext cx="8251745" cy="2448272"/>
          </a:xfrm>
          <a:prstGeom prst="rect">
            <a:avLst/>
          </a:prstGeom>
          <a:solidFill>
            <a:schemeClr val="accent3">
              <a:lumMod val="60000"/>
              <a:lumOff val="40000"/>
            </a:schemeClr>
          </a:solidFill>
        </p:spPr>
        <p:txBody>
          <a:bodyPr vert="horz" lIns="91440" tIns="45720" rIns="91440" bIns="45720" rtlCol="0">
            <a:normAutofit fontScale="62500" lnSpcReduction="20000"/>
          </a:bodyPr>
          <a:lstStyle/>
          <a:p>
            <a:pPr marL="342900" lvl="1" indent="-342900" fontAlgn="auto">
              <a:spcBef>
                <a:spcPct val="20000"/>
              </a:spcBef>
              <a:spcAft>
                <a:spcPts val="0"/>
              </a:spcAft>
              <a:buFont typeface="Wingdings" pitchFamily="2" charset="2"/>
              <a:buChar char="ü"/>
              <a:defRPr/>
            </a:pPr>
            <a:r>
              <a:rPr lang="tr-TR" sz="3400" dirty="0" smtClean="0">
                <a:solidFill>
                  <a:srgbClr val="C00000"/>
                </a:solidFill>
                <a:effectLst>
                  <a:outerShdw blurRad="38100" dist="38100" dir="2700000" algn="tl">
                    <a:srgbClr val="C0C0C0"/>
                  </a:outerShdw>
                </a:effectLst>
                <a:latin typeface="Calibri"/>
              </a:rPr>
              <a:t>2-</a:t>
            </a:r>
            <a:r>
              <a:rPr lang="tr-TR" sz="3400" dirty="0">
                <a:solidFill>
                  <a:srgbClr val="C00000"/>
                </a:solidFill>
                <a:effectLst>
                  <a:outerShdw blurRad="38100" dist="38100" dir="2700000" algn="tl">
                    <a:srgbClr val="C0C0C0"/>
                  </a:outerShdw>
                </a:effectLst>
                <a:latin typeface="Calibri"/>
              </a:rPr>
              <a:t> </a:t>
            </a:r>
            <a:r>
              <a:rPr lang="tr-TR" sz="3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YM, 13/b/2 maddesindeki üst limit </a:t>
            </a:r>
            <a:r>
              <a:rPr lang="tr-TR" sz="3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tutarının </a:t>
            </a:r>
            <a:r>
              <a:rPr lang="tr-TR" sz="32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tr-TR"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YM&gt;270.489 TL</a:t>
            </a:r>
            <a:r>
              <a:rPr lang="tr-TR" sz="32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tr-TR" sz="3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üzerinde olan:</a:t>
            </a:r>
            <a:endParaRPr lang="tr-TR" sz="3800" dirty="0" smtClean="0">
              <a:solidFill>
                <a:schemeClr val="tx2">
                  <a:lumMod val="60000"/>
                  <a:lumOff val="4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342900" lvl="1" indent="-342900" fontAlgn="auto">
              <a:spcBef>
                <a:spcPct val="20000"/>
              </a:spcBef>
              <a:spcAft>
                <a:spcPts val="0"/>
              </a:spcAft>
              <a:buFont typeface="Wingdings" pitchFamily="2" charset="2"/>
              <a:buChar char="ü"/>
              <a:defRPr/>
            </a:pPr>
            <a:endParaRPr lang="tr-TR" sz="3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800100" lvl="1" indent="-342900" fontAlgn="auto">
              <a:spcBef>
                <a:spcPct val="20000"/>
              </a:spcBef>
              <a:spcAft>
                <a:spcPts val="0"/>
              </a:spcAft>
              <a:buFont typeface="Wingdings" pitchFamily="2" charset="2"/>
              <a:buChar char="ü"/>
              <a:defRPr/>
            </a:pPr>
            <a:r>
              <a:rPr lang="tr-TR" sz="3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Açık ihale usulü</a:t>
            </a:r>
          </a:p>
          <a:p>
            <a:pPr marL="800100" lvl="1" indent="-342900" fontAlgn="auto">
              <a:spcBef>
                <a:spcPct val="20000"/>
              </a:spcBef>
              <a:spcAft>
                <a:spcPts val="0"/>
              </a:spcAft>
              <a:buFont typeface="Wingdings" pitchFamily="2" charset="2"/>
              <a:buChar char="ü"/>
              <a:defRPr/>
            </a:pPr>
            <a:r>
              <a:rPr lang="tr-TR" sz="3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Pazarlık usulü ile ihale </a:t>
            </a:r>
          </a:p>
          <a:p>
            <a:pPr marL="800100" lvl="1" indent="-342900" fontAlgn="auto">
              <a:spcBef>
                <a:spcPct val="20000"/>
              </a:spcBef>
              <a:spcAft>
                <a:spcPts val="0"/>
              </a:spcAft>
              <a:buFont typeface="Wingdings" pitchFamily="2" charset="2"/>
              <a:buChar char="ü"/>
              <a:defRPr/>
            </a:pPr>
            <a:r>
              <a:rPr lang="tr-TR" sz="3800" dirty="0" err="1"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YM’ine</a:t>
            </a:r>
            <a:r>
              <a:rPr lang="tr-TR" sz="3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bakılmaksızın BİAİU  ile yapılan mal alımı ihalelerinde  istenilmesi </a:t>
            </a:r>
            <a:r>
              <a:rPr lang="tr-TR" sz="38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idarenin takdirindedir.</a:t>
            </a:r>
            <a:r>
              <a:rPr lang="tr-TR" sz="38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38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20</a:t>
            </a:fld>
            <a:endParaRPr lang="tr-TR">
              <a:solidFill>
                <a:prstClr val="black">
                  <a:tint val="75000"/>
                </a:prstClr>
              </a:solidFill>
            </a:endParaRPr>
          </a:p>
        </p:txBody>
      </p:sp>
      <p:sp>
        <p:nvSpPr>
          <p:cNvPr id="10" name="1 Başlık"/>
          <p:cNvSpPr txBox="1">
            <a:spLocks/>
          </p:cNvSpPr>
          <p:nvPr/>
        </p:nvSpPr>
        <p:spPr>
          <a:xfrm>
            <a:off x="347089" y="260648"/>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smtClean="0">
                <a:solidFill>
                  <a:prstClr val="white"/>
                </a:solidFill>
              </a:rPr>
              <a:t> </a:t>
            </a:r>
            <a:r>
              <a:rPr lang="tr-TR" sz="3700" b="1" dirty="0" smtClean="0">
                <a:solidFill>
                  <a:schemeClr val="tx1"/>
                </a:solidFill>
                <a:latin typeface="Times New Roman" panose="02020603050405020304" pitchFamily="18" charset="0"/>
                <a:cs typeface="Times New Roman" panose="02020603050405020304" pitchFamily="18" charset="0"/>
              </a:rPr>
              <a:t>İstenecek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30"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0342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536367" y="188640"/>
            <a:ext cx="8215370" cy="486824"/>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 </a:t>
            </a:r>
            <a:r>
              <a:rPr lang="tr-TR" sz="4100" b="1" dirty="0" smtClean="0">
                <a:solidFill>
                  <a:schemeClr val="tx1"/>
                </a:solidFill>
                <a:latin typeface="Times New Roman" panose="02020603050405020304" pitchFamily="18" charset="0"/>
                <a:cs typeface="Times New Roman" panose="02020603050405020304" pitchFamily="18" charset="0"/>
              </a:rPr>
              <a:t>İstenecek Belgeler (Özet)</a:t>
            </a:r>
            <a:endParaRPr lang="tr-TR" sz="41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a:xfrm>
            <a:off x="6577390" y="6558449"/>
            <a:ext cx="2133600" cy="365125"/>
          </a:xfrm>
        </p:spPr>
        <p:txBody>
          <a:bodyPr/>
          <a:lstStyle/>
          <a:p>
            <a:pPr>
              <a:defRPr/>
            </a:pPr>
            <a:fld id="{4075EAC3-9EEC-4A20-9AF0-4D4C63D2EF2A}" type="slidenum">
              <a:rPr lang="tr-TR" smtClean="0">
                <a:solidFill>
                  <a:prstClr val="black">
                    <a:tint val="75000"/>
                  </a:prstClr>
                </a:solidFill>
              </a:rPr>
              <a:pPr>
                <a:defRPr/>
              </a:pPr>
              <a:t>21</a:t>
            </a:fld>
            <a:endParaRPr lang="tr-TR" dirty="0">
              <a:solidFill>
                <a:prstClr val="black">
                  <a:tint val="75000"/>
                </a:prstClr>
              </a:solidFill>
            </a:endParaRPr>
          </a:p>
        </p:txBody>
      </p:sp>
      <p:graphicFrame>
        <p:nvGraphicFramePr>
          <p:cNvPr id="8" name="Group 91"/>
          <p:cNvGraphicFramePr>
            <a:graphicFrameLocks/>
          </p:cNvGraphicFramePr>
          <p:nvPr>
            <p:extLst>
              <p:ext uri="{D42A27DB-BD31-4B8C-83A1-F6EECF244321}">
                <p14:modId xmlns:p14="http://schemas.microsoft.com/office/powerpoint/2010/main" val="1371190346"/>
              </p:ext>
            </p:extLst>
          </p:nvPr>
        </p:nvGraphicFramePr>
        <p:xfrm>
          <a:off x="533641" y="836712"/>
          <a:ext cx="8280920" cy="5829415"/>
        </p:xfrm>
        <a:graphic>
          <a:graphicData uri="http://schemas.openxmlformats.org/drawingml/2006/table">
            <a:tbl>
              <a:tblPr/>
              <a:tblGrid>
                <a:gridCol w="2382175"/>
                <a:gridCol w="1984128"/>
                <a:gridCol w="2032590"/>
                <a:gridCol w="1882027"/>
              </a:tblGrid>
              <a:tr h="1728192">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6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YM </a:t>
                      </a:r>
                      <a:r>
                        <a:rPr kumimoji="0" lang="tr-TR"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kumimoji="0" lang="tr-TR" sz="16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13/b/2</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YM  270.489 TL’ye eşit veya altında ise</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(BİAİU hariç)</a:t>
                      </a:r>
                      <a:endPar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13/b/2</a:t>
                      </a:r>
                      <a:r>
                        <a:rPr kumimoji="0" lang="en-US" sz="18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&lt;</a:t>
                      </a:r>
                      <a:r>
                        <a:rPr kumimoji="0" lang="tr-TR"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YM</a:t>
                      </a:r>
                      <a:r>
                        <a:rPr kumimoji="0" lang="en-US" sz="18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&lt;</a:t>
                      </a: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E.D.</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6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YM 270.489 TL ile 1.239.599 TL/ 2.066.004 TL arasında ise </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6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(BİAİU hariç)</a:t>
                      </a:r>
                      <a:endPar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E.D.</a:t>
                      </a:r>
                      <a:r>
                        <a:rPr kumimoji="0" lang="tr-TR" sz="1800" b="1" kern="1200" dirty="0" smtClean="0">
                          <a:solidFill>
                            <a:schemeClr val="tx1"/>
                          </a:solidFill>
                          <a:effectLst/>
                          <a:latin typeface="Times New Roman" panose="02020603050405020304" pitchFamily="18" charset="0"/>
                          <a:ea typeface="+mn-ea"/>
                          <a:cs typeface="Times New Roman" panose="02020603050405020304" pitchFamily="18" charset="0"/>
                        </a:rPr>
                        <a:t> ≤ </a:t>
                      </a:r>
                      <a:r>
                        <a:rPr kumimoji="0" lang="tr-T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YM</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6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YM 1.239.599 TL/ 2.066.004 TL ’ye eşit veya üstünde ise</a:t>
                      </a:r>
                    </a:p>
                    <a:p>
                      <a:pPr marL="8255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600" b="1"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571">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lang="tr-TR" sz="1800" b="1" kern="1200" dirty="0" smtClean="0">
                          <a:solidFill>
                            <a:schemeClr val="tx1"/>
                          </a:solidFill>
                          <a:effectLst/>
                          <a:latin typeface="Times New Roman" panose="02020603050405020304" pitchFamily="18" charset="0"/>
                          <a:ea typeface="+mn-ea"/>
                          <a:cs typeface="Times New Roman" panose="02020603050405020304" pitchFamily="18" charset="0"/>
                        </a:rPr>
                        <a:t>Teklif vermeye yetkili olduğunu gösteren belgelerin </a:t>
                      </a:r>
                      <a:endParaRPr kumimoji="0" lang="tr-TR" sz="1800" b="1" i="0" u="none" strike="noStrike" cap="none" normalizeH="0" baseline="0" dirty="0" smtClean="0">
                        <a:ln>
                          <a:noFill/>
                        </a:ln>
                        <a:solidFill>
                          <a:schemeClr val="accent2">
                            <a:lumMod val="50000"/>
                          </a:schemeClr>
                        </a:solidFill>
                        <a:effectLst/>
                        <a:latin typeface="Times New Roman" panose="02020603050405020304" pitchFamily="18" charset="0"/>
                        <a:cs typeface="Times New Roman" panose="02020603050405020304" pitchFamily="18" charset="0"/>
                      </a:endParaRP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ZORUNLUDUR </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kern="1200" cap="none" normalizeH="0" baseline="0" dirty="0" smtClean="0">
                          <a:ln>
                            <a:noFill/>
                          </a:ln>
                          <a:solidFill>
                            <a:srgbClr val="C00000"/>
                          </a:solidFill>
                          <a:effectLst/>
                          <a:latin typeface="Times New Roman" panose="02020603050405020304" pitchFamily="18" charset="0"/>
                          <a:ea typeface="+mn-ea"/>
                          <a:cs typeface="Times New Roman" panose="02020603050405020304" pitchFamily="18" charset="0"/>
                        </a:rPr>
                        <a:t>ZORUNLUDUR </a:t>
                      </a:r>
                      <a:endParaRPr kumimoji="0" lang="tr-TR" sz="1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kern="1200" cap="none" normalizeH="0" baseline="0" dirty="0" smtClean="0">
                          <a:ln>
                            <a:noFill/>
                          </a:ln>
                          <a:solidFill>
                            <a:srgbClr val="C00000"/>
                          </a:solidFill>
                          <a:effectLst/>
                          <a:latin typeface="Times New Roman" panose="02020603050405020304" pitchFamily="18" charset="0"/>
                          <a:ea typeface="+mn-ea"/>
                          <a:cs typeface="Times New Roman" panose="02020603050405020304" pitchFamily="18" charset="0"/>
                        </a:rPr>
                        <a:t>ZORUNLUDUR</a:t>
                      </a:r>
                      <a:r>
                        <a:rPr kumimoji="0" lang="tr-TR" sz="1800" b="0" i="0" u="none" strike="noStrike" kern="1200" cap="none" normalizeH="0" baseline="0" dirty="0" smtClean="0">
                          <a:ln>
                            <a:noFill/>
                          </a:ln>
                          <a:solidFill>
                            <a:srgbClr val="00B050"/>
                          </a:solidFill>
                          <a:effectLst/>
                          <a:latin typeface="Times New Roman" panose="02020603050405020304" pitchFamily="18" charset="0"/>
                          <a:ea typeface="+mn-ea"/>
                          <a:cs typeface="Times New Roman" panose="02020603050405020304" pitchFamily="18" charset="0"/>
                        </a:rPr>
                        <a:t> </a:t>
                      </a: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349">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İş Deneyimi </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İSTENEMEZ</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İSTENEBİLİR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İSTENEBİLİR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616">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Makine-Teçhizat, İmalat </a:t>
                      </a:r>
                      <a:r>
                        <a:rPr kumimoji="0" lang="tr-TR"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Blg</a:t>
                      </a:r>
                      <a:r>
                        <a:rPr kumimoji="0" lang="tr-TR"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Kapasite Raporu </a:t>
                      </a:r>
                      <a:r>
                        <a:rPr kumimoji="0" lang="tr-TR" sz="1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(Özel İmalat)</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İSTENEBİLİR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İSTENEBİLİR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İSTENEBİLİR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616">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Kalite ve Standart</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(Özel İmalat)</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İSTENEBİLİR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İSTENEBİLİR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İSTENEBİLİR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0695">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Ekonomik ve Mali Yeterlik  Belgeleri</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tr-TR" sz="1800" b="0"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İSTENEMEZ</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800" b="0"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İSTENEMEZ</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tr-TR" sz="1800" b="0" i="0" u="none" strike="noStrike" cap="none" normalizeH="0" baseline="0" dirty="0" smtClean="0">
                        <a:ln>
                          <a:noFill/>
                        </a:ln>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tr-TR"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İSTENEBİLİR</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98" y="21555"/>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result for dikkat soru Ã§Ä±kabili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433"/>
          <a:stretch/>
        </p:blipFill>
        <p:spPr bwMode="auto">
          <a:xfrm>
            <a:off x="1763688" y="1052736"/>
            <a:ext cx="941186" cy="95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64491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1286958959"/>
              </p:ext>
            </p:extLst>
          </p:nvPr>
        </p:nvGraphicFramePr>
        <p:xfrm>
          <a:off x="468038" y="1766428"/>
          <a:ext cx="82296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Slayt Numarası Yer Tutucusu"/>
          <p:cNvSpPr>
            <a:spLocks noGrp="1"/>
          </p:cNvSpPr>
          <p:nvPr>
            <p:ph type="sldNum" sz="quarter" idx="12"/>
          </p:nvPr>
        </p:nvSpPr>
        <p:spPr/>
        <p:txBody>
          <a:bodyPr/>
          <a:lstStyle/>
          <a:p>
            <a:pPr>
              <a:defRPr/>
            </a:pPr>
            <a:fld id="{4075EAC3-9EEC-4A20-9AF0-4D4C63D2EF2A}" type="slidenum">
              <a:rPr lang="tr-TR" smtClean="0"/>
              <a:pPr>
                <a:defRPr/>
              </a:pPr>
              <a:t>22</a:t>
            </a:fld>
            <a:endParaRPr lang="tr-TR"/>
          </a:p>
        </p:txBody>
      </p:sp>
      <p:sp>
        <p:nvSpPr>
          <p:cNvPr id="2" name="Başlık 1"/>
          <p:cNvSpPr>
            <a:spLocks noGrp="1"/>
          </p:cNvSpPr>
          <p:nvPr>
            <p:ph type="title"/>
          </p:nvPr>
        </p:nvSpPr>
        <p:spPr/>
        <p:txBody>
          <a:bodyPr/>
          <a:lstStyle/>
          <a:p>
            <a:r>
              <a:rPr lang="tr-TR" dirty="0" smtClean="0"/>
              <a:t> </a:t>
            </a:r>
            <a:endParaRPr lang="tr-TR" dirty="0"/>
          </a:p>
        </p:txBody>
      </p:sp>
      <p:sp>
        <p:nvSpPr>
          <p:cNvPr id="10"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smtClean="0">
                <a:solidFill>
                  <a:prstClr val="white"/>
                </a:solidFill>
              </a:rPr>
              <a:t> </a:t>
            </a:r>
            <a:r>
              <a:rPr lang="nb-NO" sz="3700" b="1" dirty="0">
                <a:solidFill>
                  <a:schemeClr val="tx1"/>
                </a:solidFill>
                <a:latin typeface="Times New Roman" panose="02020603050405020304" pitchFamily="18" charset="0"/>
                <a:cs typeface="Times New Roman" panose="02020603050405020304" pitchFamily="18" charset="0"/>
              </a:rPr>
              <a:t>Ekonomik ve Mali Yeterlik Belgeleri</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32704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buNone/>
              <a:defRPr/>
            </a:pP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tr-T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tr-TR" sz="2400" dirty="0" smtClean="0">
                <a:latin typeface="Tahoma" panose="020B0604030504040204" pitchFamily="34" charset="0"/>
                <a:ea typeface="Tahoma" panose="020B0604030504040204" pitchFamily="34" charset="0"/>
                <a:cs typeface="Tahoma" panose="020B0604030504040204" pitchFamily="34" charset="0"/>
              </a:rPr>
              <a:t>İsteklinin </a:t>
            </a:r>
            <a:r>
              <a:rPr lang="tr-TR" sz="2400" dirty="0">
                <a:latin typeface="Tahoma" panose="020B0604030504040204" pitchFamily="34" charset="0"/>
                <a:ea typeface="Tahoma" panose="020B0604030504040204" pitchFamily="34" charset="0"/>
                <a:cs typeface="Tahoma" panose="020B0604030504040204" pitchFamily="34" charset="0"/>
              </a:rPr>
              <a:t>kullanılmamış nakdi yada gayri nakdi kredisi veya üzerinde kısıtlama bulunmayan mevduatı;</a:t>
            </a:r>
            <a:r>
              <a:rPr lang="tr-TR" sz="2400" u="sng" dirty="0">
                <a:latin typeface="Tahoma" panose="020B0604030504040204" pitchFamily="34" charset="0"/>
                <a:ea typeface="Tahoma" panose="020B0604030504040204" pitchFamily="34" charset="0"/>
                <a:cs typeface="Tahoma" panose="020B0604030504040204" pitchFamily="34" charset="0"/>
              </a:rPr>
              <a:t> </a:t>
            </a:r>
          </a:p>
          <a:p>
            <a:pPr algn="just">
              <a:buNone/>
              <a:defRPr/>
            </a:pPr>
            <a:endPar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buNone/>
              <a:defRPr/>
            </a:pP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1) Teklif edilen bedelin %10’ </a:t>
            </a:r>
            <a:r>
              <a:rPr lang="tr-TR" sz="2400" dirty="0">
                <a:latin typeface="Tahoma" panose="020B0604030504040204" pitchFamily="34" charset="0"/>
                <a:ea typeface="Tahoma" panose="020B0604030504040204" pitchFamily="34" charset="0"/>
                <a:cs typeface="Tahoma" panose="020B0604030504040204" pitchFamily="34" charset="0"/>
              </a:rPr>
              <a:t>undan az olamaz.</a:t>
            </a:r>
          </a:p>
          <a:p>
            <a:pPr algn="just">
              <a:buNone/>
              <a:defRPr/>
            </a:pP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tr-TR" sz="2400" dirty="0">
                <a:latin typeface="Tahoma" panose="020B0604030504040204" pitchFamily="34" charset="0"/>
                <a:ea typeface="Tahoma" panose="020B0604030504040204" pitchFamily="34" charset="0"/>
                <a:cs typeface="Tahoma" panose="020B0604030504040204" pitchFamily="34" charset="0"/>
              </a:rPr>
              <a:t>BİAİU veya 21/(a), (d) ve (e) bendi kapsamındaki ihalelerde ise yaklaşık maliyetin </a:t>
            </a: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 5 ila % 15’i </a:t>
            </a:r>
            <a:r>
              <a:rPr lang="tr-TR" sz="2400" dirty="0">
                <a:latin typeface="Tahoma" panose="020B0604030504040204" pitchFamily="34" charset="0"/>
                <a:ea typeface="Tahoma" panose="020B0604030504040204" pitchFamily="34" charset="0"/>
                <a:cs typeface="Tahoma" panose="020B0604030504040204" pitchFamily="34" charset="0"/>
              </a:rPr>
              <a:t>aralığında </a:t>
            </a: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idarece belirlenen parasal tutardan az olamaz.</a:t>
            </a:r>
          </a:p>
          <a:p>
            <a:pPr algn="just">
              <a:buNone/>
              <a:defRPr/>
            </a:pPr>
            <a:endPar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defRPr/>
            </a:pPr>
            <a:r>
              <a:rPr lang="tr-TR" sz="2400" dirty="0">
                <a:latin typeface="Tahoma" panose="020B0604030504040204" pitchFamily="34" charset="0"/>
                <a:ea typeface="Tahoma" panose="020B0604030504040204" pitchFamily="34" charset="0"/>
                <a:cs typeface="Tahoma" panose="020B0604030504040204" pitchFamily="34" charset="0"/>
              </a:rPr>
              <a:t>Kriterler; mevduat ve kredi tutarları toplanmak ya da bir veya birkaç banka referans mektubu sunulması yoluyla karşılanabilecektir.</a:t>
            </a:r>
          </a:p>
          <a:p>
            <a:pPr algn="just">
              <a:buFont typeface="Wingdings" pitchFamily="2" charset="2"/>
              <a:buChar char="Ø"/>
              <a:defRPr/>
            </a:pPr>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txBox="1">
            <a:spLocks/>
          </p:cNvSpPr>
          <p:nvPr/>
        </p:nvSpPr>
        <p:spPr>
          <a:xfrm>
            <a:off x="467544" y="171027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tr-TR" sz="1800" dirty="0">
              <a:latin typeface="Tahoma" panose="020B0604030504040204" pitchFamily="34" charset="0"/>
              <a:ea typeface="Tahoma" panose="020B0604030504040204" pitchFamily="34" charset="0"/>
              <a:cs typeface="Tahoma" panose="020B0604030504040204" pitchFamily="34" charset="0"/>
            </a:endParaRPr>
          </a:p>
        </p:txBody>
      </p:sp>
      <p:sp>
        <p:nvSpPr>
          <p:cNvPr id="8" name="1 Başlık"/>
          <p:cNvSpPr txBox="1">
            <a:spLocks/>
          </p:cNvSpPr>
          <p:nvPr/>
        </p:nvSpPr>
        <p:spPr>
          <a:xfrm>
            <a:off x="347089" y="260648"/>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Banka Referans Mektubu </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974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621360"/>
            <a:ext cx="8592514" cy="1077218"/>
          </a:xfrm>
          <a:prstGeom prst="rect">
            <a:avLst/>
          </a:prstGeom>
          <a:solidFill>
            <a:schemeClr val="bg2">
              <a:lumMod val="75000"/>
            </a:schemeClr>
          </a:solidFill>
          <a:ln>
            <a:solidFill>
              <a:schemeClr val="tx1"/>
            </a:solidFill>
          </a:ln>
        </p:spPr>
        <p:txBody>
          <a:bodyPr wrap="square">
            <a:spAutoFit/>
          </a:bodyPr>
          <a:lstStyle/>
          <a:p>
            <a:pPr marL="0" indent="0" algn="just">
              <a:lnSpc>
                <a:spcPct val="80000"/>
              </a:lnSpc>
              <a:buNone/>
              <a:defRPr/>
            </a:pPr>
            <a:r>
              <a:rPr lang="tr-TR" sz="2000" dirty="0">
                <a:latin typeface="Times New Roman" panose="02020603050405020304" pitchFamily="18" charset="0"/>
                <a:cs typeface="Times New Roman" panose="02020603050405020304" pitchFamily="18" charset="0"/>
              </a:rPr>
              <a:t>Sunulan bilançolarda </a:t>
            </a:r>
            <a:r>
              <a:rPr lang="tr-TR" sz="2000" dirty="0" smtClean="0">
                <a:latin typeface="Times New Roman" panose="02020603050405020304" pitchFamily="18" charset="0"/>
                <a:cs typeface="Times New Roman" panose="02020603050405020304" pitchFamily="18" charset="0"/>
              </a:rPr>
              <a:t>varsa; </a:t>
            </a:r>
          </a:p>
          <a:p>
            <a:pPr marL="0" indent="0" algn="just">
              <a:lnSpc>
                <a:spcPct val="80000"/>
              </a:lnSpc>
              <a:buNone/>
              <a:defRPr/>
            </a:pPr>
            <a:endParaRPr lang="tr-TR" sz="2000" dirty="0">
              <a:latin typeface="Times New Roman" panose="02020603050405020304" pitchFamily="18" charset="0"/>
              <a:cs typeface="Times New Roman" panose="02020603050405020304" pitchFamily="18" charset="0"/>
            </a:endParaRPr>
          </a:p>
          <a:p>
            <a:pPr marL="0" indent="0" algn="just">
              <a:lnSpc>
                <a:spcPct val="80000"/>
              </a:lnSpc>
              <a:buNone/>
              <a:defRPr/>
            </a:pPr>
            <a:r>
              <a:rPr lang="tr-TR" sz="2000" dirty="0">
                <a:solidFill>
                  <a:srgbClr val="FF0000"/>
                </a:solidFill>
                <a:latin typeface="Times New Roman" panose="02020603050405020304" pitchFamily="18" charset="0"/>
                <a:cs typeface="Times New Roman" panose="02020603050405020304" pitchFamily="18" charset="0"/>
              </a:rPr>
              <a:t>   </a:t>
            </a:r>
            <a:r>
              <a:rPr lang="tr-TR" sz="2000" dirty="0" smtClean="0">
                <a:solidFill>
                  <a:srgbClr val="C00000"/>
                </a:solidFill>
                <a:latin typeface="Times New Roman" panose="02020603050405020304" pitchFamily="18" charset="0"/>
                <a:cs typeface="Times New Roman" panose="02020603050405020304" pitchFamily="18" charset="0"/>
              </a:rPr>
              <a:t>a) Yıllara </a:t>
            </a:r>
            <a:r>
              <a:rPr lang="tr-TR" sz="2000" dirty="0">
                <a:solidFill>
                  <a:srgbClr val="C00000"/>
                </a:solidFill>
                <a:latin typeface="Times New Roman" panose="02020603050405020304" pitchFamily="18" charset="0"/>
                <a:cs typeface="Times New Roman" panose="02020603050405020304" pitchFamily="18" charset="0"/>
              </a:rPr>
              <a:t>yaygın inşaat maliyetleri </a:t>
            </a:r>
          </a:p>
          <a:p>
            <a:pPr marL="0" indent="0" algn="just">
              <a:lnSpc>
                <a:spcPct val="80000"/>
              </a:lnSpc>
              <a:buNone/>
              <a:defRPr/>
            </a:pPr>
            <a:r>
              <a:rPr lang="tr-TR" sz="2000" dirty="0">
                <a:solidFill>
                  <a:srgbClr val="C00000"/>
                </a:solidFill>
                <a:latin typeface="Times New Roman" panose="02020603050405020304" pitchFamily="18" charset="0"/>
                <a:cs typeface="Times New Roman" panose="02020603050405020304" pitchFamily="18" charset="0"/>
              </a:rPr>
              <a:t>   </a:t>
            </a:r>
            <a:r>
              <a:rPr lang="tr-TR" sz="2000" dirty="0" smtClean="0">
                <a:solidFill>
                  <a:srgbClr val="C00000"/>
                </a:solidFill>
                <a:latin typeface="Times New Roman" panose="02020603050405020304" pitchFamily="18" charset="0"/>
                <a:cs typeface="Times New Roman" panose="02020603050405020304" pitchFamily="18" charset="0"/>
              </a:rPr>
              <a:t>b) Yıllara yaygın inşaat </a:t>
            </a:r>
            <a:r>
              <a:rPr lang="tr-TR" sz="2000" dirty="0" err="1" smtClean="0">
                <a:solidFill>
                  <a:srgbClr val="C00000"/>
                </a:solidFill>
                <a:latin typeface="Times New Roman" panose="02020603050405020304" pitchFamily="18" charset="0"/>
                <a:cs typeface="Times New Roman" panose="02020603050405020304" pitchFamily="18" charset="0"/>
              </a:rPr>
              <a:t>hakediş</a:t>
            </a:r>
            <a:r>
              <a:rPr lang="tr-TR" sz="2000" dirty="0" smtClean="0">
                <a:solidFill>
                  <a:srgbClr val="C00000"/>
                </a:solidFill>
                <a:latin typeface="Times New Roman" panose="02020603050405020304" pitchFamily="18" charset="0"/>
                <a:cs typeface="Times New Roman" panose="02020603050405020304" pitchFamily="18" charset="0"/>
              </a:rPr>
              <a:t> </a:t>
            </a:r>
            <a:r>
              <a:rPr lang="tr-TR" sz="2000" dirty="0">
                <a:solidFill>
                  <a:srgbClr val="C00000"/>
                </a:solidFill>
                <a:latin typeface="Times New Roman" panose="02020603050405020304" pitchFamily="18" charset="0"/>
                <a:cs typeface="Times New Roman" panose="02020603050405020304" pitchFamily="18" charset="0"/>
              </a:rPr>
              <a:t>gelirlerinin </a:t>
            </a:r>
            <a:r>
              <a:rPr lang="tr-TR" sz="2000" dirty="0">
                <a:latin typeface="Times New Roman" panose="02020603050405020304" pitchFamily="18" charset="0"/>
                <a:cs typeface="Times New Roman" panose="02020603050405020304" pitchFamily="18" charset="0"/>
              </a:rPr>
              <a:t>gösterilmesi zorunludur.</a:t>
            </a:r>
          </a:p>
        </p:txBody>
      </p:sp>
      <p:sp>
        <p:nvSpPr>
          <p:cNvPr id="8" name="Slayt Numarası Yer Tutucusu 7"/>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24</a:t>
            </a:fld>
            <a:endParaRPr lang="tr-TR">
              <a:solidFill>
                <a:prstClr val="black">
                  <a:tint val="75000"/>
                </a:prstClr>
              </a:solidFill>
            </a:endParaRPr>
          </a:p>
        </p:txBody>
      </p:sp>
      <p:sp>
        <p:nvSpPr>
          <p:cNvPr id="11"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Bilanço veya eşdeğer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çerik Yer Tutucusu 3"/>
          <p:cNvSpPr>
            <a:spLocks noGrp="1"/>
          </p:cNvSpPr>
          <p:nvPr>
            <p:ph idx="1"/>
          </p:nvPr>
        </p:nvSpPr>
        <p:spPr>
          <a:xfrm>
            <a:off x="179512" y="1196752"/>
            <a:ext cx="8640960" cy="5472608"/>
          </a:xfrm>
        </p:spPr>
        <p:txBody>
          <a:bodyPr/>
          <a:lstStyle/>
          <a:p>
            <a:pPr marL="0" lvl="0" indent="0" algn="just" eaLnBrk="1" fontAlgn="auto" hangingPunct="1">
              <a:spcAft>
                <a:spcPts val="0"/>
              </a:spcAft>
              <a:buNone/>
            </a:pPr>
            <a:r>
              <a:rPr lang="tr-TR" sz="1800" dirty="0">
                <a:solidFill>
                  <a:prstClr val="black"/>
                </a:solidFill>
                <a:ea typeface="Tahoma" panose="020B0604030504040204" pitchFamily="34" charset="0"/>
                <a:cs typeface="Tahoma" panose="020B0604030504040204" pitchFamily="34" charset="0"/>
              </a:rPr>
              <a:t>İhalenin yapıldığı yıldan </a:t>
            </a:r>
            <a:r>
              <a:rPr lang="tr-TR" sz="1800" dirty="0">
                <a:solidFill>
                  <a:srgbClr val="FF0000"/>
                </a:solidFill>
                <a:ea typeface="Tahoma" panose="020B0604030504040204" pitchFamily="34" charset="0"/>
                <a:cs typeface="Tahoma" panose="020B0604030504040204" pitchFamily="34" charset="0"/>
              </a:rPr>
              <a:t>önceki yıla ait</a:t>
            </a:r>
            <a:r>
              <a:rPr lang="tr-TR" sz="1800" dirty="0">
                <a:solidFill>
                  <a:prstClr val="black"/>
                </a:solidFill>
                <a:ea typeface="Tahoma" panose="020B0604030504040204" pitchFamily="34" charset="0"/>
                <a:cs typeface="Tahoma" panose="020B0604030504040204" pitchFamily="34" charset="0"/>
              </a:rPr>
              <a:t>; </a:t>
            </a:r>
          </a:p>
          <a:p>
            <a:pPr lvl="0" algn="just" eaLnBrk="1" fontAlgn="auto" hangingPunct="1">
              <a:spcAft>
                <a:spcPts val="0"/>
              </a:spcAft>
              <a:buFont typeface="Arial" pitchFamily="34" charset="0"/>
              <a:buChar char="•"/>
            </a:pPr>
            <a:r>
              <a:rPr lang="tr-TR" sz="1800" dirty="0">
                <a:solidFill>
                  <a:prstClr val="black"/>
                </a:solidFill>
                <a:ea typeface="Tahoma" panose="020B0604030504040204" pitchFamily="34" charset="0"/>
                <a:cs typeface="Tahoma" panose="020B0604030504040204" pitchFamily="34" charset="0"/>
              </a:rPr>
              <a:t>Yıl sonu bilançosunun veya </a:t>
            </a:r>
          </a:p>
          <a:p>
            <a:pPr lvl="0" algn="just" eaLnBrk="1" fontAlgn="auto" hangingPunct="1">
              <a:spcAft>
                <a:spcPts val="0"/>
              </a:spcAft>
              <a:buFont typeface="Arial" pitchFamily="34" charset="0"/>
              <a:buChar char="•"/>
            </a:pPr>
            <a:r>
              <a:rPr lang="tr-TR" sz="1800" dirty="0">
                <a:solidFill>
                  <a:prstClr val="black"/>
                </a:solidFill>
                <a:ea typeface="Tahoma" panose="020B0604030504040204" pitchFamily="34" charset="0"/>
                <a:cs typeface="Tahoma" panose="020B0604030504040204" pitchFamily="34" charset="0"/>
              </a:rPr>
              <a:t>Gerekli bölümlerinin ya da</a:t>
            </a:r>
          </a:p>
          <a:p>
            <a:pPr lvl="0" algn="just" eaLnBrk="1" fontAlgn="auto" hangingPunct="1">
              <a:spcAft>
                <a:spcPts val="0"/>
              </a:spcAft>
              <a:buFont typeface="Arial" pitchFamily="34" charset="0"/>
              <a:buChar char="•"/>
            </a:pPr>
            <a:r>
              <a:rPr lang="tr-TR" sz="1800" dirty="0">
                <a:solidFill>
                  <a:prstClr val="black"/>
                </a:solidFill>
                <a:ea typeface="Tahoma" panose="020B0604030504040204" pitchFamily="34" charset="0"/>
                <a:cs typeface="Tahoma" panose="020B0604030504040204" pitchFamily="34" charset="0"/>
              </a:rPr>
              <a:t>Bunlara eşdeğer belgelerin, </a:t>
            </a:r>
          </a:p>
          <a:p>
            <a:pPr marL="0" lvl="0" indent="0" algn="just" eaLnBrk="1" fontAlgn="auto" hangingPunct="1">
              <a:spcAft>
                <a:spcPts val="0"/>
              </a:spcAft>
              <a:buNone/>
            </a:pPr>
            <a:r>
              <a:rPr lang="tr-TR" sz="1800" dirty="0">
                <a:solidFill>
                  <a:srgbClr val="FF0000"/>
                </a:solidFill>
                <a:ea typeface="Tahoma" panose="020B0604030504040204" pitchFamily="34" charset="0"/>
                <a:cs typeface="Tahoma" panose="020B0604030504040204" pitchFamily="34" charset="0"/>
              </a:rPr>
              <a:t>idarece istenilmesi zorunludur.</a:t>
            </a:r>
          </a:p>
          <a:p>
            <a:pPr marL="0" lvl="0" indent="0" algn="just" eaLnBrk="1" fontAlgn="auto" hangingPunct="1">
              <a:lnSpc>
                <a:spcPct val="80000"/>
              </a:lnSpc>
              <a:spcAft>
                <a:spcPts val="0"/>
              </a:spcAft>
              <a:buNone/>
              <a:defRPr/>
            </a:pPr>
            <a:endParaRPr lang="tr-TR" sz="1800" dirty="0">
              <a:solidFill>
                <a:prstClr val="black"/>
              </a:solidFill>
              <a:ea typeface="Tahoma" panose="020B0604030504040204" pitchFamily="34" charset="0"/>
              <a:cs typeface="Tahoma" panose="020B0604030504040204" pitchFamily="34" charset="0"/>
            </a:endParaRPr>
          </a:p>
          <a:p>
            <a:pPr marL="0" lvl="0" indent="0" algn="just" eaLnBrk="1" fontAlgn="auto" hangingPunct="1">
              <a:spcAft>
                <a:spcPts val="0"/>
              </a:spcAft>
              <a:buNone/>
            </a:pPr>
            <a:r>
              <a:rPr lang="tr-TR" sz="1800" dirty="0">
                <a:solidFill>
                  <a:prstClr val="black"/>
                </a:solidFill>
                <a:ea typeface="Tahoma" panose="020B0604030504040204" pitchFamily="34" charset="0"/>
                <a:cs typeface="Tahoma" panose="020B0604030504040204" pitchFamily="34" charset="0"/>
              </a:rPr>
              <a:t>a) Bilançosunu yayımlatma </a:t>
            </a:r>
            <a:r>
              <a:rPr lang="tr-TR" sz="1800" dirty="0">
                <a:solidFill>
                  <a:srgbClr val="FF0000"/>
                </a:solidFill>
                <a:ea typeface="Tahoma" panose="020B0604030504040204" pitchFamily="34" charset="0"/>
                <a:cs typeface="Tahoma" panose="020B0604030504040204" pitchFamily="34" charset="0"/>
              </a:rPr>
              <a:t>zorunluluğu olanlar</a:t>
            </a:r>
            <a:r>
              <a:rPr lang="tr-TR" sz="1800" dirty="0">
                <a:solidFill>
                  <a:prstClr val="black"/>
                </a:solidFill>
                <a:ea typeface="Tahoma" panose="020B0604030504040204" pitchFamily="34" charset="0"/>
                <a:cs typeface="Tahoma" panose="020B0604030504040204" pitchFamily="34" charset="0"/>
              </a:rPr>
              <a:t> yıl sonu bilançosunu veya bilançonun ilgili bölümlerini sunar.</a:t>
            </a:r>
          </a:p>
          <a:p>
            <a:pPr marL="0" lvl="0" indent="0" algn="just" eaLnBrk="1" fontAlgn="auto" hangingPunct="1">
              <a:spcAft>
                <a:spcPts val="0"/>
              </a:spcAft>
              <a:buNone/>
            </a:pPr>
            <a:r>
              <a:rPr lang="tr-TR" sz="1800" dirty="0">
                <a:solidFill>
                  <a:prstClr val="black"/>
                </a:solidFill>
                <a:ea typeface="Tahoma" panose="020B0604030504040204" pitchFamily="34" charset="0"/>
                <a:cs typeface="Tahoma" panose="020B0604030504040204" pitchFamily="34" charset="0"/>
              </a:rPr>
              <a:t>b) </a:t>
            </a:r>
            <a:r>
              <a:rPr lang="tr-TR" sz="1800" dirty="0">
                <a:solidFill>
                  <a:srgbClr val="FF0000"/>
                </a:solidFill>
                <a:ea typeface="Tahoma" panose="020B0604030504040204" pitchFamily="34" charset="0"/>
                <a:cs typeface="Tahoma" panose="020B0604030504040204" pitchFamily="34" charset="0"/>
              </a:rPr>
              <a:t>Zorunluluğu olmayanlar </a:t>
            </a:r>
            <a:r>
              <a:rPr lang="tr-TR" sz="1800" dirty="0">
                <a:solidFill>
                  <a:prstClr val="black"/>
                </a:solidFill>
                <a:ea typeface="Tahoma" panose="020B0604030504040204" pitchFamily="34" charset="0"/>
                <a:cs typeface="Tahoma" panose="020B0604030504040204" pitchFamily="34" charset="0"/>
              </a:rPr>
              <a:t>SM, SMMM veya YMM tarafından düzenlenen standart forma uygun belgeyi </a:t>
            </a:r>
            <a:r>
              <a:rPr lang="tr-TR" sz="1800" dirty="0">
                <a:solidFill>
                  <a:srgbClr val="FF0000"/>
                </a:solidFill>
                <a:ea typeface="Tahoma" panose="020B0604030504040204" pitchFamily="34" charset="0"/>
                <a:cs typeface="Tahoma" panose="020B0604030504040204" pitchFamily="34" charset="0"/>
              </a:rPr>
              <a:t>(Bilanço Bilgileri Tablosu) </a:t>
            </a:r>
            <a:r>
              <a:rPr lang="tr-TR" sz="1800" dirty="0">
                <a:solidFill>
                  <a:prstClr val="black"/>
                </a:solidFill>
                <a:ea typeface="Tahoma" panose="020B0604030504040204" pitchFamily="34" charset="0"/>
                <a:cs typeface="Tahoma" panose="020B0604030504040204" pitchFamily="34" charset="0"/>
              </a:rPr>
              <a:t>de sunabilirler.</a:t>
            </a:r>
          </a:p>
          <a:p>
            <a:endParaRPr lang="tr-TR" sz="2000" dirty="0" smtClean="0"/>
          </a:p>
          <a:p>
            <a:endParaRPr lang="tr-TR" sz="2000" dirty="0"/>
          </a:p>
          <a:p>
            <a:endParaRPr lang="tr-TR" sz="2000" dirty="0" smtClean="0"/>
          </a:p>
        </p:txBody>
      </p:sp>
    </p:spTree>
    <p:extLst>
      <p:ext uri="{BB962C8B-B14F-4D97-AF65-F5344CB8AC3E}">
        <p14:creationId xmlns:p14="http://schemas.microsoft.com/office/powerpoint/2010/main" val="260341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123194"/>
            <a:ext cx="8143932" cy="4250022"/>
          </a:xfrm>
        </p:spPr>
        <p:txBody>
          <a:bodyPr>
            <a:noAutofit/>
          </a:bodyPr>
          <a:lstStyle/>
          <a:p>
            <a:pPr algn="just" eaLnBrk="1" hangingPunct="1">
              <a:lnSpc>
                <a:spcPct val="90000"/>
              </a:lnSpc>
              <a:buFont typeface="Wingdings" pitchFamily="2" charset="2"/>
              <a:buChar char="Ø"/>
              <a:defRPr/>
            </a:pPr>
            <a:r>
              <a:rPr lang="tr-TR" sz="2400" b="1" dirty="0" smtClean="0">
                <a:solidFill>
                  <a:srgbClr val="C00000"/>
                </a:solidFill>
                <a:latin typeface="Times New Roman" panose="02020603050405020304" pitchFamily="18" charset="0"/>
                <a:cs typeface="Times New Roman" panose="02020603050405020304" pitchFamily="18" charset="0"/>
              </a:rPr>
              <a:t>Cari oranın</a:t>
            </a:r>
            <a:r>
              <a:rPr lang="tr-TR" sz="2400" dirty="0" smtClean="0">
                <a:solidFill>
                  <a:srgbClr val="FF0000"/>
                </a:solidFill>
                <a:latin typeface="Times New Roman" panose="02020603050405020304" pitchFamily="18" charset="0"/>
                <a:cs typeface="Times New Roman" panose="02020603050405020304" pitchFamily="18" charset="0"/>
              </a:rPr>
              <a:t> </a:t>
            </a:r>
            <a:r>
              <a:rPr lang="tr-TR" sz="2400" dirty="0" smtClean="0">
                <a:solidFill>
                  <a:schemeClr val="tx2"/>
                </a:solidFill>
                <a:latin typeface="Times New Roman" panose="02020603050405020304" pitchFamily="18" charset="0"/>
                <a:cs typeface="Times New Roman" panose="02020603050405020304" pitchFamily="18" charset="0"/>
              </a:rPr>
              <a:t>(dönen varlıklar/kısa vadeli borçlar) en az </a:t>
            </a:r>
            <a:r>
              <a:rPr lang="tr-TR" sz="2400" b="1" dirty="0" smtClean="0">
                <a:solidFill>
                  <a:srgbClr val="C00000"/>
                </a:solidFill>
                <a:latin typeface="Times New Roman" panose="02020603050405020304" pitchFamily="18" charset="0"/>
                <a:cs typeface="Times New Roman" panose="02020603050405020304" pitchFamily="18" charset="0"/>
              </a:rPr>
              <a:t>0,75</a:t>
            </a:r>
            <a:r>
              <a:rPr lang="tr-TR" sz="2400" dirty="0" smtClean="0">
                <a:latin typeface="Times New Roman" panose="02020603050405020304" pitchFamily="18" charset="0"/>
                <a:cs typeface="Times New Roman" panose="02020603050405020304" pitchFamily="18" charset="0"/>
              </a:rPr>
              <a:t> </a:t>
            </a:r>
            <a:r>
              <a:rPr lang="tr-TR" sz="2400" dirty="0" smtClean="0">
                <a:solidFill>
                  <a:schemeClr val="tx2"/>
                </a:solidFill>
                <a:latin typeface="Times New Roman" panose="02020603050405020304" pitchFamily="18" charset="0"/>
                <a:cs typeface="Times New Roman" panose="02020603050405020304" pitchFamily="18" charset="0"/>
              </a:rPr>
              <a:t>olması, </a:t>
            </a:r>
          </a:p>
          <a:p>
            <a:pPr algn="just" eaLnBrk="1" hangingPunct="1">
              <a:lnSpc>
                <a:spcPct val="90000"/>
              </a:lnSpc>
              <a:buFont typeface="Wingdings" pitchFamily="2" charset="2"/>
              <a:buChar char="Ø"/>
              <a:defRPr/>
            </a:pPr>
            <a:r>
              <a:rPr lang="tr-TR" sz="2400" b="1" dirty="0" smtClean="0">
                <a:solidFill>
                  <a:srgbClr val="C00000"/>
                </a:solidFill>
                <a:latin typeface="Times New Roman" panose="02020603050405020304" pitchFamily="18" charset="0"/>
                <a:cs typeface="Times New Roman" panose="02020603050405020304" pitchFamily="18" charset="0"/>
              </a:rPr>
              <a:t>Öz kaynak oranının</a:t>
            </a:r>
            <a:r>
              <a:rPr lang="tr-TR" sz="2400" dirty="0" smtClean="0">
                <a:solidFill>
                  <a:srgbClr val="C00000"/>
                </a:solidFill>
                <a:latin typeface="Times New Roman" panose="02020603050405020304" pitchFamily="18" charset="0"/>
                <a:cs typeface="Times New Roman" panose="02020603050405020304" pitchFamily="18" charset="0"/>
              </a:rPr>
              <a:t> </a:t>
            </a:r>
            <a:r>
              <a:rPr lang="tr-TR" sz="2400" dirty="0" smtClean="0">
                <a:solidFill>
                  <a:schemeClr val="tx2"/>
                </a:solidFill>
                <a:latin typeface="Times New Roman" panose="02020603050405020304" pitchFamily="18" charset="0"/>
                <a:cs typeface="Times New Roman" panose="02020603050405020304" pitchFamily="18" charset="0"/>
              </a:rPr>
              <a:t>(öz kaynaklar/toplam aktif) en az </a:t>
            </a:r>
            <a:r>
              <a:rPr lang="tr-TR" sz="2400" b="1" dirty="0" smtClean="0">
                <a:solidFill>
                  <a:srgbClr val="C00000"/>
                </a:solidFill>
                <a:latin typeface="Times New Roman" panose="02020603050405020304" pitchFamily="18" charset="0"/>
                <a:cs typeface="Times New Roman" panose="02020603050405020304" pitchFamily="18" charset="0"/>
              </a:rPr>
              <a:t>0,15</a:t>
            </a:r>
            <a:r>
              <a:rPr lang="tr-TR" sz="2400" dirty="0" smtClean="0">
                <a:solidFill>
                  <a:srgbClr val="C00000"/>
                </a:solidFill>
                <a:latin typeface="Times New Roman" panose="02020603050405020304" pitchFamily="18" charset="0"/>
                <a:cs typeface="Times New Roman" panose="02020603050405020304" pitchFamily="18" charset="0"/>
              </a:rPr>
              <a:t> </a:t>
            </a:r>
            <a:r>
              <a:rPr lang="tr-TR" sz="2400" dirty="0" smtClean="0">
                <a:solidFill>
                  <a:schemeClr val="tx2"/>
                </a:solidFill>
                <a:latin typeface="Times New Roman" panose="02020603050405020304" pitchFamily="18" charset="0"/>
                <a:cs typeface="Times New Roman" panose="02020603050405020304" pitchFamily="18" charset="0"/>
              </a:rPr>
              <a:t>olması, </a:t>
            </a:r>
          </a:p>
          <a:p>
            <a:pPr algn="just" eaLnBrk="1" hangingPunct="1">
              <a:lnSpc>
                <a:spcPct val="90000"/>
              </a:lnSpc>
              <a:buFont typeface="Wingdings" pitchFamily="2" charset="2"/>
              <a:buChar char="Ø"/>
              <a:defRPr/>
            </a:pPr>
            <a:r>
              <a:rPr lang="tr-TR" sz="2400" b="1" dirty="0" smtClean="0">
                <a:solidFill>
                  <a:srgbClr val="C00000"/>
                </a:solidFill>
                <a:latin typeface="Times New Roman" panose="02020603050405020304" pitchFamily="18" charset="0"/>
                <a:cs typeface="Times New Roman" panose="02020603050405020304" pitchFamily="18" charset="0"/>
              </a:rPr>
              <a:t>Kısa vadeli banka borçlarının öz kaynaklara</a:t>
            </a:r>
            <a:r>
              <a:rPr lang="tr-TR" sz="2400" dirty="0" smtClean="0">
                <a:solidFill>
                  <a:srgbClr val="FF0000"/>
                </a:solidFill>
                <a:latin typeface="Times New Roman" panose="02020603050405020304" pitchFamily="18" charset="0"/>
                <a:cs typeface="Times New Roman" panose="02020603050405020304" pitchFamily="18" charset="0"/>
              </a:rPr>
              <a:t> </a:t>
            </a:r>
            <a:r>
              <a:rPr lang="tr-TR" sz="2400" dirty="0" smtClean="0">
                <a:solidFill>
                  <a:schemeClr val="tx2"/>
                </a:solidFill>
                <a:latin typeface="Times New Roman" panose="02020603050405020304" pitchFamily="18" charset="0"/>
                <a:cs typeface="Times New Roman" panose="02020603050405020304" pitchFamily="18" charset="0"/>
              </a:rPr>
              <a:t>oranının </a:t>
            </a:r>
            <a:r>
              <a:rPr lang="tr-TR" sz="2400" b="1" dirty="0" smtClean="0">
                <a:solidFill>
                  <a:srgbClr val="C00000"/>
                </a:solidFill>
                <a:latin typeface="Times New Roman" panose="02020603050405020304" pitchFamily="18" charset="0"/>
                <a:cs typeface="Times New Roman" panose="02020603050405020304" pitchFamily="18" charset="0"/>
              </a:rPr>
              <a:t>0,50</a:t>
            </a:r>
            <a:r>
              <a:rPr lang="tr-TR" sz="2400" dirty="0" smtClean="0">
                <a:solidFill>
                  <a:srgbClr val="C00000"/>
                </a:solidFill>
                <a:latin typeface="Times New Roman" panose="02020603050405020304" pitchFamily="18" charset="0"/>
                <a:cs typeface="Times New Roman" panose="02020603050405020304" pitchFamily="18" charset="0"/>
              </a:rPr>
              <a:t>’</a:t>
            </a:r>
            <a:r>
              <a:rPr lang="tr-TR" sz="2400" dirty="0" smtClean="0">
                <a:solidFill>
                  <a:schemeClr val="tx2"/>
                </a:solidFill>
                <a:latin typeface="Times New Roman" panose="02020603050405020304" pitchFamily="18" charset="0"/>
                <a:cs typeface="Times New Roman" panose="02020603050405020304" pitchFamily="18" charset="0"/>
              </a:rPr>
              <a:t>den küçük olması gerekir. </a:t>
            </a:r>
          </a:p>
          <a:p>
            <a:pPr algn="just" eaLnBrk="1" hangingPunct="1">
              <a:lnSpc>
                <a:spcPct val="90000"/>
              </a:lnSpc>
              <a:buFont typeface="Wingdings 2" pitchFamily="18" charset="2"/>
              <a:buNone/>
              <a:defRPr/>
            </a:pPr>
            <a:endParaRPr lang="tr-TR" sz="2400" dirty="0" smtClean="0">
              <a:solidFill>
                <a:schemeClr val="tx2"/>
              </a:solidFill>
              <a:latin typeface="Times New Roman" panose="02020603050405020304" pitchFamily="18" charset="0"/>
              <a:cs typeface="Times New Roman" panose="02020603050405020304" pitchFamily="18" charset="0"/>
            </a:endParaRPr>
          </a:p>
          <a:p>
            <a:pPr algn="just" eaLnBrk="1" hangingPunct="1">
              <a:lnSpc>
                <a:spcPct val="90000"/>
              </a:lnSpc>
              <a:defRPr/>
            </a:pPr>
            <a:r>
              <a:rPr lang="tr-TR" sz="2400" b="1" dirty="0" smtClean="0">
                <a:solidFill>
                  <a:srgbClr val="C00000"/>
                </a:solidFill>
                <a:latin typeface="Times New Roman" panose="02020603050405020304" pitchFamily="18" charset="0"/>
                <a:cs typeface="Times New Roman" panose="02020603050405020304" pitchFamily="18" charset="0"/>
              </a:rPr>
              <a:t>Bir önceki yılda sağlayamayanlar</a:t>
            </a:r>
            <a:r>
              <a:rPr lang="tr-TR" sz="2400" dirty="0" smtClean="0">
                <a:solidFill>
                  <a:srgbClr val="C00000"/>
                </a:solidFill>
                <a:latin typeface="Times New Roman" panose="02020603050405020304" pitchFamily="18" charset="0"/>
                <a:cs typeface="Times New Roman" panose="02020603050405020304" pitchFamily="18" charset="0"/>
              </a:rPr>
              <a:t>, </a:t>
            </a:r>
            <a:r>
              <a:rPr lang="tr-TR" sz="2400" b="1" dirty="0" smtClean="0">
                <a:solidFill>
                  <a:srgbClr val="C00000"/>
                </a:solidFill>
                <a:latin typeface="Times New Roman" panose="02020603050405020304" pitchFamily="18" charset="0"/>
                <a:cs typeface="Times New Roman" panose="02020603050405020304" pitchFamily="18" charset="0"/>
              </a:rPr>
              <a:t>son iki yıla kadar belgelerini</a:t>
            </a:r>
            <a:r>
              <a:rPr lang="tr-TR" sz="2400" dirty="0" smtClean="0">
                <a:solidFill>
                  <a:srgbClr val="C00000"/>
                </a:solidFill>
                <a:latin typeface="Times New Roman" panose="02020603050405020304" pitchFamily="18" charset="0"/>
                <a:cs typeface="Times New Roman" panose="02020603050405020304" pitchFamily="18" charset="0"/>
              </a:rPr>
              <a:t> </a:t>
            </a:r>
            <a:r>
              <a:rPr lang="tr-TR" sz="2400" dirty="0" smtClean="0">
                <a:solidFill>
                  <a:schemeClr val="tx2"/>
                </a:solidFill>
                <a:latin typeface="Times New Roman" panose="02020603050405020304" pitchFamily="18" charset="0"/>
                <a:cs typeface="Times New Roman" panose="02020603050405020304" pitchFamily="18" charset="0"/>
              </a:rPr>
              <a:t>sunabilirler. </a:t>
            </a:r>
          </a:p>
          <a:p>
            <a:pPr algn="just" eaLnBrk="1" hangingPunct="1">
              <a:lnSpc>
                <a:spcPct val="90000"/>
              </a:lnSpc>
              <a:defRPr/>
            </a:pPr>
            <a:r>
              <a:rPr lang="tr-TR" sz="2400" dirty="0" smtClean="0">
                <a:solidFill>
                  <a:schemeClr val="tx2"/>
                </a:solidFill>
                <a:latin typeface="Times New Roman" panose="02020603050405020304" pitchFamily="18" charset="0"/>
                <a:cs typeface="Times New Roman" panose="02020603050405020304" pitchFamily="18" charset="0"/>
              </a:rPr>
              <a:t>Bu takdirde, belgeleri sunulan yılların </a:t>
            </a:r>
            <a:r>
              <a:rPr lang="tr-TR" sz="2400" dirty="0" smtClean="0">
                <a:solidFill>
                  <a:srgbClr val="C00000"/>
                </a:solidFill>
                <a:latin typeface="Times New Roman" panose="02020603050405020304" pitchFamily="18" charset="0"/>
                <a:cs typeface="Times New Roman" panose="02020603050405020304" pitchFamily="18" charset="0"/>
              </a:rPr>
              <a:t>parasal tutarlarının ortalaması üzerinden yeterlik kriterlerinin </a:t>
            </a:r>
            <a:r>
              <a:rPr lang="tr-TR" sz="2400" dirty="0" smtClean="0">
                <a:solidFill>
                  <a:schemeClr val="tx2"/>
                </a:solidFill>
                <a:latin typeface="Times New Roman" panose="02020603050405020304" pitchFamily="18" charset="0"/>
                <a:cs typeface="Times New Roman" panose="02020603050405020304" pitchFamily="18" charset="0"/>
              </a:rPr>
              <a:t>sağlanıp sağlanmadığına bakılır.</a:t>
            </a:r>
          </a:p>
          <a:p>
            <a:pPr algn="just" eaLnBrk="1" hangingPunct="1">
              <a:lnSpc>
                <a:spcPct val="90000"/>
              </a:lnSpc>
              <a:defRPr/>
            </a:pPr>
            <a:endParaRPr lang="tr-TR" sz="2400" dirty="0" smtClean="0">
              <a:solidFill>
                <a:schemeClr val="tx2"/>
              </a:solidFill>
              <a:latin typeface="Times New Roman" panose="02020603050405020304" pitchFamily="18" charset="0"/>
              <a:cs typeface="Times New Roman" panose="02020603050405020304" pitchFamily="18" charset="0"/>
            </a:endParaRPr>
          </a:p>
          <a:p>
            <a:pPr marL="0" indent="0" algn="just">
              <a:lnSpc>
                <a:spcPct val="90000"/>
              </a:lnSpc>
              <a:buNone/>
              <a:defRPr/>
            </a:pPr>
            <a:endParaRPr lang="tr-TR" sz="2400" dirty="0" smtClean="0">
              <a:latin typeface="Times New Roman" panose="02020603050405020304" pitchFamily="18" charset="0"/>
              <a:cs typeface="Times New Roman" panose="02020603050405020304" pitchFamily="18" charset="0"/>
            </a:endParaRPr>
          </a:p>
          <a:p>
            <a:pPr>
              <a:defRPr/>
            </a:pPr>
            <a:endParaRPr lang="tr-T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483" y="287848"/>
            <a:ext cx="1440160" cy="7648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yagram 1"/>
          <p:cNvGraphicFramePr/>
          <p:nvPr>
            <p:extLst>
              <p:ext uri="{D42A27DB-BD31-4B8C-83A1-F6EECF244321}">
                <p14:modId xmlns:p14="http://schemas.microsoft.com/office/powerpoint/2010/main" val="186500539"/>
              </p:ext>
            </p:extLst>
          </p:nvPr>
        </p:nvGraphicFramePr>
        <p:xfrm>
          <a:off x="1515126" y="5517232"/>
          <a:ext cx="6150260" cy="936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ayt Numarası Yer Tutucusu 5"/>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25</a:t>
            </a:fld>
            <a:endParaRPr lang="tr-TR">
              <a:solidFill>
                <a:prstClr val="black">
                  <a:tint val="75000"/>
                </a:prstClr>
              </a:solidFill>
            </a:endParaRPr>
          </a:p>
        </p:txBody>
      </p:sp>
      <p:sp>
        <p:nvSpPr>
          <p:cNvPr id="12"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Bilanço veya eşdeğer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mage result for dikkat soru Ã§Ä±kabili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28433"/>
          <a:stretch/>
        </p:blipFill>
        <p:spPr bwMode="auto">
          <a:xfrm>
            <a:off x="7840851" y="2996952"/>
            <a:ext cx="70846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61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339218"/>
            <a:ext cx="8143932" cy="4250022"/>
          </a:xfrm>
        </p:spPr>
        <p:txBody>
          <a:bodyPr>
            <a:noAutofit/>
          </a:bodyPr>
          <a:lstStyle/>
          <a:p>
            <a:pPr algn="just"/>
            <a:r>
              <a:rPr lang="tr-TR" sz="2400" dirty="0">
                <a:latin typeface="Times New Roman" panose="02020603050405020304" pitchFamily="18" charset="0"/>
                <a:cs typeface="Times New Roman" panose="02020603050405020304" pitchFamily="18" charset="0"/>
              </a:rPr>
              <a:t>İhale </a:t>
            </a:r>
            <a:r>
              <a:rPr lang="tr-TR" sz="2400" dirty="0" smtClean="0">
                <a:solidFill>
                  <a:srgbClr val="C00000"/>
                </a:solidFill>
                <a:latin typeface="Times New Roman" panose="02020603050405020304" pitchFamily="18" charset="0"/>
                <a:cs typeface="Times New Roman" panose="02020603050405020304" pitchFamily="18" charset="0"/>
              </a:rPr>
              <a:t>yılın </a:t>
            </a:r>
            <a:r>
              <a:rPr lang="tr-TR" sz="2400" dirty="0">
                <a:solidFill>
                  <a:srgbClr val="C00000"/>
                </a:solidFill>
                <a:latin typeface="Times New Roman" panose="02020603050405020304" pitchFamily="18" charset="0"/>
                <a:cs typeface="Times New Roman" panose="02020603050405020304" pitchFamily="18" charset="0"/>
              </a:rPr>
              <a:t>ilk dört ayında olan ihalelerde, </a:t>
            </a:r>
            <a:r>
              <a:rPr lang="tr-TR" sz="2400" dirty="0">
                <a:latin typeface="Times New Roman" panose="02020603050405020304" pitchFamily="18" charset="0"/>
                <a:cs typeface="Times New Roman" panose="02020603050405020304" pitchFamily="18" charset="0"/>
              </a:rPr>
              <a:t>bir önceki yıla ait yıl sonu bilançosunu veya bilançonun gerekli görülen bölümlerini ya da bunlara eşdeğer belgelerini </a:t>
            </a:r>
            <a:r>
              <a:rPr lang="tr-TR" sz="2400" dirty="0">
                <a:solidFill>
                  <a:srgbClr val="C00000"/>
                </a:solidFill>
                <a:latin typeface="Times New Roman" panose="02020603050405020304" pitchFamily="18" charset="0"/>
                <a:cs typeface="Times New Roman" panose="02020603050405020304" pitchFamily="18" charset="0"/>
              </a:rPr>
              <a:t>sunmayanlar, iki önceki yıla ait belgelerini </a:t>
            </a:r>
            <a:r>
              <a:rPr lang="tr-TR" sz="2400" dirty="0">
                <a:latin typeface="Times New Roman" panose="02020603050405020304" pitchFamily="18" charset="0"/>
                <a:cs typeface="Times New Roman" panose="02020603050405020304" pitchFamily="18" charset="0"/>
              </a:rPr>
              <a:t>sunabilirler.</a:t>
            </a:r>
            <a:r>
              <a:rPr lang="tr-TR" sz="2400" dirty="0">
                <a:latin typeface="Times New Roman"/>
              </a:rPr>
              <a:t> </a:t>
            </a:r>
          </a:p>
          <a:p>
            <a:pPr algn="just"/>
            <a:endParaRPr lang="tr-TR" sz="2400" dirty="0">
              <a:latin typeface="Times New Roman"/>
            </a:endParaRPr>
          </a:p>
          <a:p>
            <a:pPr algn="just"/>
            <a:r>
              <a:rPr lang="tr-TR" sz="2400" dirty="0">
                <a:latin typeface="Times New Roman"/>
              </a:rPr>
              <a:t>Bu belgelerde </a:t>
            </a:r>
            <a:r>
              <a:rPr lang="tr-TR" sz="2400" dirty="0">
                <a:solidFill>
                  <a:srgbClr val="C00000"/>
                </a:solidFill>
                <a:latin typeface="Times New Roman"/>
              </a:rPr>
              <a:t>yeterlik kriterini sağlayamayanlar </a:t>
            </a:r>
            <a:r>
              <a:rPr lang="tr-TR" sz="2400" dirty="0">
                <a:latin typeface="Times New Roman"/>
              </a:rPr>
              <a:t>ise </a:t>
            </a:r>
            <a:r>
              <a:rPr lang="tr-TR" sz="2400" dirty="0">
                <a:solidFill>
                  <a:srgbClr val="C00000"/>
                </a:solidFill>
                <a:latin typeface="Times New Roman"/>
              </a:rPr>
              <a:t>iki önceki </a:t>
            </a:r>
            <a:r>
              <a:rPr lang="tr-TR" sz="2400" dirty="0">
                <a:latin typeface="Times New Roman"/>
              </a:rPr>
              <a:t>yılın belgeleri </a:t>
            </a:r>
            <a:r>
              <a:rPr lang="tr-TR" sz="2400" dirty="0">
                <a:solidFill>
                  <a:srgbClr val="C00000"/>
                </a:solidFill>
                <a:latin typeface="Times New Roman"/>
              </a:rPr>
              <a:t>ile üç önceki</a:t>
            </a:r>
            <a:r>
              <a:rPr lang="tr-TR" sz="2400" dirty="0">
                <a:latin typeface="Times New Roman"/>
              </a:rPr>
              <a:t> yılın belgelerini sunabilirler. </a:t>
            </a:r>
            <a:endParaRPr lang="tr-TR" sz="2400" dirty="0" smtClean="0">
              <a:solidFill>
                <a:schemeClr val="tx2"/>
              </a:solidFill>
              <a:latin typeface="Times New Roman" panose="02020603050405020304" pitchFamily="18" charset="0"/>
              <a:cs typeface="Times New Roman" panose="02020603050405020304" pitchFamily="18" charset="0"/>
            </a:endParaRPr>
          </a:p>
          <a:p>
            <a:pPr marL="0" indent="0" algn="just">
              <a:lnSpc>
                <a:spcPct val="90000"/>
              </a:lnSpc>
              <a:buNone/>
              <a:defRPr/>
            </a:pPr>
            <a:endParaRPr lang="tr-TR" sz="2400" dirty="0" smtClean="0">
              <a:latin typeface="Times New Roman" panose="02020603050405020304" pitchFamily="18" charset="0"/>
              <a:cs typeface="Times New Roman" panose="02020603050405020304" pitchFamily="18" charset="0"/>
            </a:endParaRPr>
          </a:p>
          <a:p>
            <a:pPr>
              <a:defRPr/>
            </a:pPr>
            <a:endParaRPr lang="tr-T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483" y="2592104"/>
            <a:ext cx="1440160" cy="7648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ayt Numarası Yer Tutucusu 5"/>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26</a:t>
            </a:fld>
            <a:endParaRPr lang="tr-TR">
              <a:solidFill>
                <a:prstClr val="black">
                  <a:tint val="75000"/>
                </a:prstClr>
              </a:solidFill>
            </a:endParaRPr>
          </a:p>
        </p:txBody>
      </p:sp>
      <p:sp>
        <p:nvSpPr>
          <p:cNvPr id="11"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Bilanço veya eşdeğer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436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0551" y="1196752"/>
            <a:ext cx="7925905" cy="3312368"/>
          </a:xfrm>
          <a:solidFill>
            <a:srgbClr val="FFFF00">
              <a:alpha val="11000"/>
            </a:srgbClr>
          </a:solidFill>
          <a:ln>
            <a:solidFill>
              <a:schemeClr val="accent1"/>
            </a:solidFill>
          </a:ln>
        </p:spPr>
        <p:txBody>
          <a:bodyPr>
            <a:noAutofit/>
          </a:bodyPr>
          <a:lstStyle/>
          <a:p>
            <a:pPr algn="just">
              <a:defRPr/>
            </a:pPr>
            <a:r>
              <a:rPr lang="tr-TR" sz="2400" dirty="0">
                <a:latin typeface="Times New Roman" panose="02020603050405020304" pitchFamily="18" charset="0"/>
                <a:cs typeface="Times New Roman" panose="02020603050405020304" pitchFamily="18" charset="0"/>
              </a:rPr>
              <a:t>İ</a:t>
            </a:r>
            <a:r>
              <a:rPr lang="tr-TR" sz="2400" dirty="0" smtClean="0">
                <a:latin typeface="Times New Roman" panose="02020603050405020304" pitchFamily="18" charset="0"/>
                <a:cs typeface="Times New Roman" panose="02020603050405020304" pitchFamily="18" charset="0"/>
              </a:rPr>
              <a:t>halenin yapıldığı yıldan önceki yıla ilişkin düzenlenen;</a:t>
            </a:r>
            <a:endParaRPr lang="tr-TR" sz="2400" dirty="0" smtClean="0">
              <a:solidFill>
                <a:srgbClr val="FF0000"/>
              </a:solidFill>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tr-TR" sz="2400" dirty="0" smtClean="0">
                <a:solidFill>
                  <a:srgbClr val="C00000"/>
                </a:solidFill>
                <a:latin typeface="Times New Roman" panose="02020603050405020304" pitchFamily="18" charset="0"/>
                <a:cs typeface="Times New Roman" panose="02020603050405020304" pitchFamily="18" charset="0"/>
              </a:rPr>
              <a:t>a) </a:t>
            </a:r>
            <a:r>
              <a:rPr lang="tr-TR" sz="2400" dirty="0" smtClean="0">
                <a:latin typeface="Times New Roman" panose="02020603050405020304" pitchFamily="18" charset="0"/>
                <a:cs typeface="Times New Roman" panose="02020603050405020304" pitchFamily="18" charset="0"/>
              </a:rPr>
              <a:t>Toplam ciroyu gösteren </a:t>
            </a:r>
            <a:r>
              <a:rPr lang="tr-TR" sz="2400" dirty="0" smtClean="0">
                <a:solidFill>
                  <a:srgbClr val="C00000"/>
                </a:solidFill>
                <a:latin typeface="Times New Roman" panose="02020603050405020304" pitchFamily="18" charset="0"/>
                <a:cs typeface="Times New Roman" panose="02020603050405020304" pitchFamily="18" charset="0"/>
              </a:rPr>
              <a:t>gelir tablosu,</a:t>
            </a:r>
          </a:p>
          <a:p>
            <a:pPr algn="just">
              <a:buFont typeface="Wingdings" pitchFamily="2" charset="2"/>
              <a:buChar char="Ø"/>
              <a:defRPr/>
            </a:pPr>
            <a:r>
              <a:rPr lang="tr-TR" sz="2400" dirty="0" smtClean="0">
                <a:solidFill>
                  <a:srgbClr val="C00000"/>
                </a:solidFill>
                <a:latin typeface="Times New Roman" panose="02020603050405020304" pitchFamily="18" charset="0"/>
                <a:cs typeface="Times New Roman" panose="02020603050405020304" pitchFamily="18" charset="0"/>
              </a:rPr>
              <a:t>b) </a:t>
            </a:r>
            <a:r>
              <a:rPr lang="tr-TR" sz="2400" dirty="0" smtClean="0">
                <a:latin typeface="Times New Roman" panose="02020603050405020304" pitchFamily="18" charset="0"/>
                <a:cs typeface="Times New Roman" panose="02020603050405020304" pitchFamily="18" charset="0"/>
              </a:rPr>
              <a:t>Taahhüt  altında </a:t>
            </a:r>
            <a:r>
              <a:rPr lang="tr-TR" sz="2400" dirty="0" smtClean="0">
                <a:solidFill>
                  <a:srgbClr val="C00000"/>
                </a:solidFill>
                <a:latin typeface="Times New Roman" panose="02020603050405020304" pitchFamily="18" charset="0"/>
                <a:cs typeface="Times New Roman" panose="02020603050405020304" pitchFamily="18" charset="0"/>
              </a:rPr>
              <a:t>devam eden/bitirilen</a:t>
            </a:r>
            <a:r>
              <a:rPr lang="tr-TR" sz="2400" dirty="0" smtClean="0">
                <a:latin typeface="Times New Roman" panose="02020603050405020304" pitchFamily="18" charset="0"/>
                <a:cs typeface="Times New Roman" panose="02020603050405020304" pitchFamily="18" charset="0"/>
              </a:rPr>
              <a:t> mal satışlarına ilişkin düzenlenen </a:t>
            </a:r>
            <a:r>
              <a:rPr lang="tr-TR" sz="2400" dirty="0" smtClean="0">
                <a:solidFill>
                  <a:srgbClr val="C00000"/>
                </a:solidFill>
                <a:latin typeface="Times New Roman" panose="02020603050405020304" pitchFamily="18" charset="0"/>
                <a:cs typeface="Times New Roman" panose="02020603050405020304" pitchFamily="18" charset="0"/>
              </a:rPr>
              <a:t>faturalar, </a:t>
            </a:r>
          </a:p>
          <a:p>
            <a:pPr algn="just">
              <a:buFont typeface="Wingdings" pitchFamily="2" charset="2"/>
              <a:buNone/>
              <a:defRPr/>
            </a:pPr>
            <a:r>
              <a:rPr lang="tr-TR" sz="2400" dirty="0" smtClean="0">
                <a:latin typeface="Times New Roman" panose="02020603050405020304" pitchFamily="18" charset="0"/>
                <a:cs typeface="Times New Roman" panose="02020603050405020304" pitchFamily="18" charset="0"/>
              </a:rPr>
              <a:t>   </a:t>
            </a:r>
          </a:p>
          <a:p>
            <a:pPr algn="just">
              <a:buFont typeface="Wingdings" pitchFamily="2" charset="2"/>
              <a:buNone/>
              <a:defRPr/>
            </a:pPr>
            <a:r>
              <a:rPr lang="tr-TR" sz="2400" dirty="0" smtClean="0">
                <a:latin typeface="Times New Roman" panose="02020603050405020304" pitchFamily="18" charset="0"/>
                <a:cs typeface="Times New Roman" panose="02020603050405020304" pitchFamily="18" charset="0"/>
              </a:rPr>
              <a:t>	</a:t>
            </a:r>
            <a:r>
              <a:rPr lang="tr-TR" sz="2400" dirty="0" smtClean="0">
                <a:solidFill>
                  <a:srgbClr val="C00000"/>
                </a:solidFill>
                <a:latin typeface="Times New Roman" panose="02020603050405020304" pitchFamily="18" charset="0"/>
                <a:cs typeface="Times New Roman" panose="02020603050405020304" pitchFamily="18" charset="0"/>
              </a:rPr>
              <a:t>Her iki belgenin de </a:t>
            </a:r>
            <a:r>
              <a:rPr lang="tr-TR" sz="2400" dirty="0" smtClean="0">
                <a:latin typeface="Times New Roman" panose="02020603050405020304" pitchFamily="18" charset="0"/>
                <a:cs typeface="Times New Roman" panose="02020603050405020304" pitchFamily="18" charset="0"/>
              </a:rPr>
              <a:t>idarelerce istenilmesi </a:t>
            </a:r>
            <a:r>
              <a:rPr lang="tr-TR" sz="2400" dirty="0" smtClean="0">
                <a:solidFill>
                  <a:srgbClr val="C00000"/>
                </a:solidFill>
                <a:latin typeface="Times New Roman" panose="02020603050405020304" pitchFamily="18" charset="0"/>
                <a:cs typeface="Times New Roman" panose="02020603050405020304" pitchFamily="18" charset="0"/>
              </a:rPr>
              <a:t>zorunludur.</a:t>
            </a:r>
          </a:p>
          <a:p>
            <a:pPr algn="just">
              <a:buFont typeface="Wingdings 2" pitchFamily="18" charset="2"/>
              <a:buNone/>
              <a:defRPr/>
            </a:pPr>
            <a:r>
              <a:rPr lang="tr-TR" sz="2400" dirty="0" smtClean="0">
                <a:solidFill>
                  <a:srgbClr val="FF0000"/>
                </a:solidFill>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Aday veya isteklilerin bu belgelerden </a:t>
            </a:r>
            <a:r>
              <a:rPr lang="tr-TR" sz="2400" dirty="0" smtClean="0">
                <a:solidFill>
                  <a:srgbClr val="C00000"/>
                </a:solidFill>
                <a:latin typeface="Times New Roman" panose="02020603050405020304" pitchFamily="18" charset="0"/>
                <a:cs typeface="Times New Roman" panose="02020603050405020304" pitchFamily="18" charset="0"/>
              </a:rPr>
              <a:t>birini sunması yeterlidir.</a:t>
            </a:r>
          </a:p>
          <a:p>
            <a:pPr algn="just">
              <a:buFont typeface="Wingdings 2" pitchFamily="18" charset="2"/>
              <a:buNone/>
              <a:defRPr/>
            </a:pPr>
            <a:endParaRPr lang="tr-TR" sz="2400" b="1" dirty="0" smtClean="0">
              <a:solidFill>
                <a:srgbClr val="FF0000"/>
              </a:solidFill>
            </a:endParaRPr>
          </a:p>
          <a:p>
            <a:pPr algn="just">
              <a:buFont typeface="Wingdings 2" pitchFamily="18" charset="2"/>
              <a:buNone/>
              <a:defRPr/>
            </a:pPr>
            <a:endParaRPr lang="tr-TR" sz="24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581128"/>
            <a:ext cx="3816424" cy="1714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27</a:t>
            </a:fld>
            <a:endParaRPr lang="tr-TR">
              <a:solidFill>
                <a:prstClr val="black">
                  <a:tint val="75000"/>
                </a:prstClr>
              </a:solidFill>
            </a:endParaRPr>
          </a:p>
        </p:txBody>
      </p:sp>
      <p:sp>
        <p:nvSpPr>
          <p:cNvPr id="8"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smtClean="0">
                <a:solidFill>
                  <a:schemeClr val="tx1"/>
                </a:solidFill>
                <a:latin typeface="Times New Roman" panose="02020603050405020304" pitchFamily="18" charset="0"/>
                <a:cs typeface="Times New Roman" panose="02020603050405020304" pitchFamily="18" charset="0"/>
              </a:rPr>
              <a:t>İş Hacmini Gösteren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405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0551" y="1196752"/>
            <a:ext cx="7925905" cy="4680520"/>
          </a:xfrm>
          <a:solidFill>
            <a:srgbClr val="FFFF00">
              <a:alpha val="11000"/>
            </a:srgbClr>
          </a:solidFill>
          <a:ln>
            <a:solidFill>
              <a:schemeClr val="accent1"/>
            </a:solidFill>
          </a:ln>
        </p:spPr>
        <p:txBody>
          <a:bodyPr>
            <a:noAutofit/>
          </a:bodyPr>
          <a:lstStyle/>
          <a:p>
            <a:pPr algn="just"/>
            <a:r>
              <a:rPr lang="tr-TR" sz="2400" dirty="0">
                <a:solidFill>
                  <a:srgbClr val="C00000"/>
                </a:solidFill>
                <a:latin typeface="Times New Roman" panose="02020603050405020304" pitchFamily="18" charset="0"/>
                <a:cs typeface="Times New Roman" panose="02020603050405020304" pitchFamily="18" charset="0"/>
              </a:rPr>
              <a:t>Toplam ciro; </a:t>
            </a:r>
            <a:r>
              <a:rPr lang="tr-TR" sz="2400" dirty="0">
                <a:latin typeface="Times New Roman" panose="02020603050405020304" pitchFamily="18" charset="0"/>
                <a:cs typeface="Times New Roman" panose="02020603050405020304" pitchFamily="18" charset="0"/>
              </a:rPr>
              <a:t>gelir tablosundaki </a:t>
            </a:r>
            <a:r>
              <a:rPr lang="tr-TR" sz="2400" dirty="0">
                <a:solidFill>
                  <a:srgbClr val="C00000"/>
                </a:solidFill>
                <a:latin typeface="Times New Roman" panose="02020603050405020304" pitchFamily="18" charset="0"/>
                <a:cs typeface="Times New Roman" panose="02020603050405020304" pitchFamily="18" charset="0"/>
              </a:rPr>
              <a:t>brüt satışlar tutarından</a:t>
            </a:r>
            <a:r>
              <a:rPr lang="tr-TR" sz="2400" dirty="0">
                <a:latin typeface="Times New Roman" panose="02020603050405020304" pitchFamily="18" charset="0"/>
                <a:cs typeface="Times New Roman" panose="02020603050405020304" pitchFamily="18" charset="0"/>
              </a:rPr>
              <a:t>, satıştan iadeler, satış </a:t>
            </a:r>
            <a:r>
              <a:rPr lang="tr-TR" sz="2400" dirty="0" err="1">
                <a:latin typeface="Times New Roman" panose="02020603050405020304" pitchFamily="18" charset="0"/>
                <a:cs typeface="Times New Roman" panose="02020603050405020304" pitchFamily="18" charset="0"/>
              </a:rPr>
              <a:t>iskontoları</a:t>
            </a:r>
            <a:r>
              <a:rPr lang="tr-TR" sz="2400" dirty="0">
                <a:latin typeface="Times New Roman" panose="02020603050405020304" pitchFamily="18" charset="0"/>
                <a:cs typeface="Times New Roman" panose="02020603050405020304" pitchFamily="18" charset="0"/>
              </a:rPr>
              <a:t> ve diğer indirimlerin tutarları düşülmek suretiyle </a:t>
            </a:r>
            <a:r>
              <a:rPr lang="tr-TR" sz="2400" dirty="0" smtClean="0">
                <a:latin typeface="Times New Roman" panose="02020603050405020304" pitchFamily="18" charset="0"/>
                <a:cs typeface="Times New Roman" panose="02020603050405020304" pitchFamily="18" charset="0"/>
              </a:rPr>
              <a:t>ulaşılan </a:t>
            </a:r>
            <a:r>
              <a:rPr lang="tr-TR" sz="2400" dirty="0" smtClean="0">
                <a:solidFill>
                  <a:srgbClr val="C00000"/>
                </a:solidFill>
                <a:latin typeface="Times New Roman" panose="02020603050405020304" pitchFamily="18" charset="0"/>
                <a:cs typeface="Times New Roman" panose="02020603050405020304" pitchFamily="18" charset="0"/>
              </a:rPr>
              <a:t>net satışlar </a:t>
            </a:r>
            <a:r>
              <a:rPr lang="tr-TR" sz="2400" dirty="0" smtClean="0">
                <a:latin typeface="Times New Roman" panose="02020603050405020304" pitchFamily="18" charset="0"/>
                <a:cs typeface="Times New Roman" panose="02020603050405020304" pitchFamily="18" charset="0"/>
              </a:rPr>
              <a:t>tutarıdır.</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solidFill>
                  <a:srgbClr val="C00000"/>
                </a:solidFill>
                <a:latin typeface="Times New Roman" panose="02020603050405020304" pitchFamily="18" charset="0"/>
                <a:cs typeface="Times New Roman" panose="02020603050405020304" pitchFamily="18" charset="0"/>
              </a:rPr>
              <a:t>Taahhüt </a:t>
            </a:r>
            <a:r>
              <a:rPr lang="tr-TR" sz="2400" dirty="0">
                <a:solidFill>
                  <a:srgbClr val="C00000"/>
                </a:solidFill>
                <a:latin typeface="Times New Roman" panose="02020603050405020304" pitchFamily="18" charset="0"/>
                <a:cs typeface="Times New Roman" panose="02020603050405020304" pitchFamily="18" charset="0"/>
              </a:rPr>
              <a:t>altında devam eden mal satışlarının gerçekleştirilen kısmının veya bitirilen mal satışlarının </a:t>
            </a:r>
            <a:r>
              <a:rPr lang="tr-TR" sz="2400" dirty="0">
                <a:latin typeface="Times New Roman" panose="02020603050405020304" pitchFamily="18" charset="0"/>
                <a:cs typeface="Times New Roman" panose="02020603050405020304" pitchFamily="18" charset="0"/>
              </a:rPr>
              <a:t>parasal tutarını tevsik etmek üzere; mal satışlarıyla ilgili </a:t>
            </a:r>
            <a:r>
              <a:rPr lang="tr-TR" sz="2400" dirty="0">
                <a:solidFill>
                  <a:srgbClr val="C00000"/>
                </a:solidFill>
                <a:latin typeface="Times New Roman" panose="02020603050405020304" pitchFamily="18" charset="0"/>
                <a:cs typeface="Times New Roman" panose="02020603050405020304" pitchFamily="18" charset="0"/>
              </a:rPr>
              <a:t>fatura örnekleri </a:t>
            </a:r>
            <a:r>
              <a:rPr lang="tr-TR" sz="2400" dirty="0">
                <a:latin typeface="Times New Roman" panose="02020603050405020304" pitchFamily="18" charset="0"/>
                <a:cs typeface="Times New Roman" panose="02020603050405020304" pitchFamily="18" charset="0"/>
              </a:rPr>
              <a:t>ya da </a:t>
            </a:r>
            <a:r>
              <a:rPr lang="tr-TR" sz="2400" dirty="0">
                <a:solidFill>
                  <a:srgbClr val="C00000"/>
                </a:solidFill>
                <a:latin typeface="Times New Roman" panose="02020603050405020304" pitchFamily="18" charset="0"/>
                <a:cs typeface="Times New Roman" panose="02020603050405020304" pitchFamily="18" charset="0"/>
              </a:rPr>
              <a:t>bu örneklerin</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noter</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SM, YMM veya SMMM ya </a:t>
            </a:r>
            <a:r>
              <a:rPr lang="tr-TR" sz="2400" dirty="0">
                <a:latin typeface="Times New Roman" panose="02020603050405020304" pitchFamily="18" charset="0"/>
                <a:cs typeface="Times New Roman" panose="02020603050405020304" pitchFamily="18" charset="0"/>
              </a:rPr>
              <a:t>da vergi dairesince </a:t>
            </a:r>
            <a:r>
              <a:rPr lang="tr-TR" sz="2400" dirty="0">
                <a:solidFill>
                  <a:srgbClr val="C00000"/>
                </a:solidFill>
                <a:latin typeface="Times New Roman" panose="02020603050405020304" pitchFamily="18" charset="0"/>
                <a:cs typeface="Times New Roman" panose="02020603050405020304" pitchFamily="18" charset="0"/>
              </a:rPr>
              <a:t>onaylı suretleri sunulur. </a:t>
            </a:r>
            <a:endParaRPr lang="tr-TR" sz="2400" dirty="0">
              <a:latin typeface="Times New Roman" panose="02020603050405020304" pitchFamily="18" charset="0"/>
              <a:cs typeface="Times New Roman" panose="02020603050405020304" pitchFamily="18" charset="0"/>
            </a:endParaRPr>
          </a:p>
          <a:p>
            <a:pPr algn="just">
              <a:buFont typeface="Wingdings 2" pitchFamily="18" charset="2"/>
              <a:buNone/>
              <a:defRPr/>
            </a:pPr>
            <a:endParaRPr lang="tr-TR" sz="2400" b="1" u="sng" dirty="0" smtClean="0">
              <a:solidFill>
                <a:srgbClr val="FF0000"/>
              </a:solidFill>
              <a:latin typeface="Times New Roman" panose="02020603050405020304" pitchFamily="18" charset="0"/>
              <a:cs typeface="Times New Roman" panose="02020603050405020304" pitchFamily="18" charset="0"/>
            </a:endParaRPr>
          </a:p>
          <a:p>
            <a:pPr algn="just">
              <a:buFont typeface="Wingdings 2" pitchFamily="18" charset="2"/>
              <a:buNone/>
              <a:defRPr/>
            </a:pPr>
            <a:endParaRPr lang="tr-TR" sz="2000" b="1" dirty="0" smtClean="0">
              <a:solidFill>
                <a:srgbClr val="FF0000"/>
              </a:solidFill>
            </a:endParaRPr>
          </a:p>
          <a:p>
            <a:pPr algn="just">
              <a:buFont typeface="Wingdings 2" pitchFamily="18" charset="2"/>
              <a:buNone/>
              <a:defRPr/>
            </a:pPr>
            <a:endParaRPr lang="tr-TR" sz="2000" dirty="0" smtClean="0"/>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28</a:t>
            </a:fld>
            <a:endParaRPr lang="tr-TR">
              <a:solidFill>
                <a:prstClr val="black">
                  <a:tint val="75000"/>
                </a:prstClr>
              </a:solidFill>
            </a:endParaRPr>
          </a:p>
        </p:txBody>
      </p:sp>
      <p:sp>
        <p:nvSpPr>
          <p:cNvPr id="7"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İş Hacmini Gösteren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8513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a:spLocks noGrp="1"/>
          </p:cNvSpPr>
          <p:nvPr>
            <p:ph idx="1"/>
          </p:nvPr>
        </p:nvSpPr>
        <p:spPr>
          <a:xfrm>
            <a:off x="475456" y="1412776"/>
            <a:ext cx="8229600" cy="4525963"/>
          </a:xfrm>
        </p:spPr>
        <p:txBody>
          <a:bodyPr/>
          <a:lstStyle/>
          <a:p>
            <a:pPr algn="just">
              <a:defRPr/>
            </a:pPr>
            <a:r>
              <a:rPr lang="tr-TR" sz="2400" dirty="0" smtClean="0">
                <a:latin typeface="Times New Roman" panose="02020603050405020304" pitchFamily="18" charset="0"/>
                <a:cs typeface="Times New Roman" panose="02020603050405020304" pitchFamily="18" charset="0"/>
              </a:rPr>
              <a:t>Açık ihale usulüyle yapılan ihaleler ile Kanun’un 21/(b), (c) bentlerine göre yapılan ihalelerde, </a:t>
            </a:r>
            <a:r>
              <a:rPr lang="tr-TR" sz="2400" dirty="0" smtClean="0">
                <a:solidFill>
                  <a:srgbClr val="FF0000"/>
                </a:solidFill>
                <a:latin typeface="Times New Roman" panose="02020603050405020304" pitchFamily="18" charset="0"/>
                <a:cs typeface="Times New Roman" panose="02020603050405020304" pitchFamily="18" charset="0"/>
              </a:rPr>
              <a:t>toplam cironun teklif edilen bedelin % 25’inden, </a:t>
            </a:r>
          </a:p>
          <a:p>
            <a:pPr algn="just">
              <a:defRPr/>
            </a:pPr>
            <a:endParaRPr lang="tr-TR" sz="2400" dirty="0" smtClean="0">
              <a:solidFill>
                <a:srgbClr val="FF0000"/>
              </a:solidFill>
              <a:latin typeface="Times New Roman" panose="02020603050405020304" pitchFamily="18" charset="0"/>
              <a:cs typeface="Times New Roman" panose="02020603050405020304" pitchFamily="18" charset="0"/>
            </a:endParaRPr>
          </a:p>
          <a:p>
            <a:pPr algn="just">
              <a:defRPr/>
            </a:pPr>
            <a:r>
              <a:rPr lang="tr-TR" sz="2400" dirty="0" smtClean="0">
                <a:latin typeface="Times New Roman" panose="02020603050405020304" pitchFamily="18" charset="0"/>
                <a:cs typeface="Times New Roman" panose="02020603050405020304" pitchFamily="18" charset="0"/>
              </a:rPr>
              <a:t>Taahhüt altında devam eden </a:t>
            </a:r>
            <a:r>
              <a:rPr lang="tr-TR" sz="2400" dirty="0" smtClean="0">
                <a:solidFill>
                  <a:srgbClr val="FF0000"/>
                </a:solidFill>
                <a:latin typeface="Times New Roman" panose="02020603050405020304" pitchFamily="18" charset="0"/>
                <a:cs typeface="Times New Roman" panose="02020603050405020304" pitchFamily="18" charset="0"/>
              </a:rPr>
              <a:t>mal satışlarının </a:t>
            </a:r>
            <a:r>
              <a:rPr lang="tr-TR" sz="2400" dirty="0" smtClean="0">
                <a:latin typeface="Times New Roman" panose="02020603050405020304" pitchFamily="18" charset="0"/>
                <a:cs typeface="Times New Roman" panose="02020603050405020304" pitchFamily="18" charset="0"/>
              </a:rPr>
              <a:t>gerçekleştirilen kısmının veya bitirilen mal satışlarının parasal tutarının ise </a:t>
            </a:r>
            <a:r>
              <a:rPr lang="tr-TR" sz="2400" dirty="0" smtClean="0">
                <a:solidFill>
                  <a:srgbClr val="C00000"/>
                </a:solidFill>
                <a:latin typeface="Times New Roman" panose="02020603050405020304" pitchFamily="18" charset="0"/>
                <a:cs typeface="Times New Roman" panose="02020603050405020304" pitchFamily="18" charset="0"/>
              </a:rPr>
              <a:t>teklif edilen bedelin </a:t>
            </a:r>
            <a:r>
              <a:rPr lang="tr-TR" sz="2400" dirty="0" smtClean="0">
                <a:solidFill>
                  <a:srgbClr val="FF0000"/>
                </a:solidFill>
                <a:latin typeface="Times New Roman" panose="02020603050405020304" pitchFamily="18" charset="0"/>
                <a:cs typeface="Times New Roman" panose="02020603050405020304" pitchFamily="18" charset="0"/>
              </a:rPr>
              <a:t>% 15’inden </a:t>
            </a:r>
            <a:r>
              <a:rPr lang="tr-TR" sz="2400" dirty="0" smtClean="0">
                <a:latin typeface="Times New Roman" panose="02020603050405020304" pitchFamily="18" charset="0"/>
                <a:cs typeface="Times New Roman" panose="02020603050405020304" pitchFamily="18" charset="0"/>
              </a:rPr>
              <a:t>az olmaması gerekir. </a:t>
            </a:r>
          </a:p>
          <a:p>
            <a:pPr algn="just">
              <a:defRPr/>
            </a:pPr>
            <a:endParaRPr lang="tr-TR" sz="2400" dirty="0" smtClean="0">
              <a:latin typeface="Times New Roman" panose="02020603050405020304" pitchFamily="18" charset="0"/>
              <a:cs typeface="Times New Roman" panose="02020603050405020304" pitchFamily="18" charset="0"/>
            </a:endParaRPr>
          </a:p>
          <a:p>
            <a:pPr algn="just">
              <a:defRPr/>
            </a:pPr>
            <a:r>
              <a:rPr lang="tr-TR" sz="2400" dirty="0" smtClean="0">
                <a:latin typeface="Times New Roman" panose="02020603050405020304" pitchFamily="18" charset="0"/>
                <a:cs typeface="Times New Roman" panose="02020603050405020304" pitchFamily="18" charset="0"/>
              </a:rPr>
              <a:t>Bu kriterlerden </a:t>
            </a:r>
            <a:r>
              <a:rPr lang="tr-TR" sz="2400" dirty="0" smtClean="0">
                <a:solidFill>
                  <a:srgbClr val="FF0000"/>
                </a:solidFill>
                <a:latin typeface="Times New Roman" panose="02020603050405020304" pitchFamily="18" charset="0"/>
                <a:cs typeface="Times New Roman" panose="02020603050405020304" pitchFamily="18" charset="0"/>
              </a:rPr>
              <a:t>herhangi birini sağlayan </a:t>
            </a:r>
            <a:r>
              <a:rPr lang="tr-TR" sz="2400" dirty="0" smtClean="0">
                <a:latin typeface="Times New Roman" panose="02020603050405020304" pitchFamily="18" charset="0"/>
                <a:cs typeface="Times New Roman" panose="02020603050405020304" pitchFamily="18" charset="0"/>
              </a:rPr>
              <a:t>ve sağladığı kritere ilişkin belgeyi sunan istekli yeterli kabul edilir.</a:t>
            </a:r>
          </a:p>
          <a:p>
            <a:pPr>
              <a:defRPr/>
            </a:pPr>
            <a:endParaRPr lang="tr-TR" sz="20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20" y="3786190"/>
            <a:ext cx="1584325" cy="9382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29</a:t>
            </a:fld>
            <a:endParaRPr lang="tr-TR">
              <a:solidFill>
                <a:prstClr val="black">
                  <a:tint val="75000"/>
                </a:prstClr>
              </a:solidFill>
            </a:endParaRPr>
          </a:p>
        </p:txBody>
      </p:sp>
      <p:sp>
        <p:nvSpPr>
          <p:cNvPr id="8"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İş Hacmini Gösteren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874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8"/>
          <p:cNvSpPr>
            <a:spLocks noGrp="1" noChangeArrowheads="1"/>
          </p:cNvSpPr>
          <p:nvPr>
            <p:ph type="title"/>
          </p:nvPr>
        </p:nvSpPr>
        <p:spPr>
          <a:xfrm>
            <a:off x="72454" y="107492"/>
            <a:ext cx="9036050" cy="801228"/>
          </a:xfrm>
          <a:solidFill>
            <a:srgbClr val="00B0F0"/>
          </a:solidFill>
          <a:extLst/>
        </p:spPr>
        <p:style>
          <a:lnRef idx="0">
            <a:schemeClr val="accent1"/>
          </a:lnRef>
          <a:fillRef idx="3">
            <a:schemeClr val="accent1"/>
          </a:fillRef>
          <a:effectRef idx="3">
            <a:schemeClr val="accent1"/>
          </a:effectRef>
          <a:fontRef idx="minor">
            <a:schemeClr val="lt1"/>
          </a:fontRef>
        </p:style>
        <p:txBody>
          <a:bodyPr lIns="1044000" tIns="144000" rIns="0" bIns="0" rtlCol="0">
            <a:normAutofit/>
          </a:bodyPr>
          <a:lstStyle/>
          <a:p>
            <a:pPr eaLnBrk="1" fontAlgn="auto" hangingPunct="1">
              <a:lnSpc>
                <a:spcPct val="80000"/>
              </a:lnSpc>
              <a:spcBef>
                <a:spcPct val="20000"/>
              </a:spcBef>
              <a:spcAft>
                <a:spcPts val="0"/>
              </a:spcAft>
              <a:defRPr/>
            </a:pPr>
            <a:r>
              <a:rPr lang="tr-TR"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Tanımlar</a:t>
            </a:r>
            <a:endParaRPr lang="tr-TR"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2 İçerik Yer Tutucusu"/>
          <p:cNvSpPr>
            <a:spLocks noGrp="1"/>
          </p:cNvSpPr>
          <p:nvPr>
            <p:ph idx="1"/>
          </p:nvPr>
        </p:nvSpPr>
        <p:spPr>
          <a:xfrm>
            <a:off x="657225" y="1557338"/>
            <a:ext cx="8026400" cy="3825875"/>
          </a:xfrm>
          <a:solidFill>
            <a:schemeClr val="accent3">
              <a:lumMod val="40000"/>
              <a:lumOff val="60000"/>
            </a:schemeClr>
          </a:solidFill>
        </p:spPr>
        <p:txBody>
          <a:bodyPr rtlCol="0">
            <a:noAutofit/>
          </a:bodyPr>
          <a:lstStyle/>
          <a:p>
            <a:pPr algn="just" eaLnBrk="1" hangingPunct="1"/>
            <a:r>
              <a:rPr lang="tr-TR" altLang="tr-TR" sz="2800" b="1" dirty="0" smtClean="0">
                <a:solidFill>
                  <a:srgbClr val="800000"/>
                </a:solidFill>
                <a:latin typeface="Tahoma" panose="020B0604030504040204" pitchFamily="34" charset="0"/>
                <a:ea typeface="Tahoma" panose="020B0604030504040204" pitchFamily="34" charset="0"/>
                <a:cs typeface="Tahoma" panose="020B0604030504040204" pitchFamily="34" charset="0"/>
              </a:rPr>
              <a:t>Mal</a:t>
            </a:r>
            <a:r>
              <a:rPr lang="tr-TR" altLang="tr-TR" sz="2800" b="1" dirty="0" smtClean="0">
                <a:latin typeface="Tahoma" panose="020B0604030504040204" pitchFamily="34" charset="0"/>
                <a:ea typeface="Tahoma" panose="020B0604030504040204" pitchFamily="34" charset="0"/>
                <a:cs typeface="Tahoma" panose="020B0604030504040204" pitchFamily="34" charset="0"/>
              </a:rPr>
              <a:t> </a:t>
            </a:r>
            <a:r>
              <a:rPr lang="tr-TR" altLang="tr-TR" sz="2800" b="1" dirty="0">
                <a:latin typeface="Tahoma" panose="020B0604030504040204" pitchFamily="34" charset="0"/>
                <a:ea typeface="Tahoma" panose="020B0604030504040204" pitchFamily="34" charset="0"/>
                <a:cs typeface="Tahoma" panose="020B0604030504040204" pitchFamily="34" charset="0"/>
              </a:rPr>
              <a:t>: Satın alınan </a:t>
            </a:r>
            <a:r>
              <a:rPr lang="tr-TR" altLang="tr-TR" sz="2800" b="1" dirty="0">
                <a:solidFill>
                  <a:srgbClr val="800000"/>
                </a:solidFill>
                <a:latin typeface="Tahoma" panose="020B0604030504040204" pitchFamily="34" charset="0"/>
                <a:ea typeface="Tahoma" panose="020B0604030504040204" pitchFamily="34" charset="0"/>
                <a:cs typeface="Tahoma" panose="020B0604030504040204" pitchFamily="34" charset="0"/>
              </a:rPr>
              <a:t>her türlü ihtiyaç maddeleri</a:t>
            </a:r>
            <a:r>
              <a:rPr lang="tr-TR" altLang="tr-TR" sz="2800" b="1" dirty="0">
                <a:latin typeface="Tahoma" panose="020B0604030504040204" pitchFamily="34" charset="0"/>
                <a:ea typeface="Tahoma" panose="020B0604030504040204" pitchFamily="34" charset="0"/>
                <a:cs typeface="Tahoma" panose="020B0604030504040204" pitchFamily="34" charset="0"/>
              </a:rPr>
              <a:t> ile </a:t>
            </a:r>
            <a:r>
              <a:rPr lang="tr-TR" altLang="tr-TR" sz="2800" b="1" dirty="0">
                <a:solidFill>
                  <a:srgbClr val="800000"/>
                </a:solidFill>
                <a:latin typeface="Tahoma" panose="020B0604030504040204" pitchFamily="34" charset="0"/>
                <a:ea typeface="Tahoma" panose="020B0604030504040204" pitchFamily="34" charset="0"/>
                <a:cs typeface="Tahoma" panose="020B0604030504040204" pitchFamily="34" charset="0"/>
              </a:rPr>
              <a:t>taşınır ve taşınmaz mal ve haklar</a:t>
            </a:r>
            <a:r>
              <a:rPr lang="tr-TR" altLang="tr-TR" sz="2800" b="1" dirty="0">
                <a:latin typeface="Tahoma" panose="020B0604030504040204" pitchFamily="34" charset="0"/>
                <a:ea typeface="Tahoma" panose="020B0604030504040204" pitchFamily="34" charset="0"/>
                <a:cs typeface="Tahoma" panose="020B0604030504040204" pitchFamily="34" charset="0"/>
              </a:rPr>
              <a:t> olarak tanımlanmıştır</a:t>
            </a:r>
            <a:r>
              <a:rPr lang="tr-TR" altLang="tr-TR" sz="2800" b="1" dirty="0" smtClean="0">
                <a:latin typeface="Tahoma" panose="020B0604030504040204" pitchFamily="34" charset="0"/>
                <a:ea typeface="Tahoma" panose="020B0604030504040204" pitchFamily="34" charset="0"/>
                <a:cs typeface="Tahoma" panose="020B0604030504040204" pitchFamily="34" charset="0"/>
              </a:rPr>
              <a:t>.</a:t>
            </a:r>
          </a:p>
          <a:p>
            <a:pPr algn="just">
              <a:defRPr/>
            </a:pPr>
            <a:r>
              <a:rPr lang="tr-TR"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Kit alımı ile birlikte cihaz temini</a:t>
            </a:r>
            <a:r>
              <a:rPr lang="tr-TR" sz="2800" dirty="0" smtClean="0">
                <a:latin typeface="Tahoma" panose="020B0604030504040204" pitchFamily="34" charset="0"/>
                <a:ea typeface="Tahoma" panose="020B0604030504040204" pitchFamily="34" charset="0"/>
                <a:cs typeface="Tahoma" panose="020B0604030504040204" pitchFamily="34" charset="0"/>
              </a:rPr>
              <a:t> ile </a:t>
            </a:r>
            <a:r>
              <a:rPr lang="tr-TR"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Finansal kiralama </a:t>
            </a:r>
            <a:r>
              <a:rPr lang="tr-TR" sz="2800" dirty="0" smtClean="0">
                <a:latin typeface="Tahoma" panose="020B0604030504040204" pitchFamily="34" charset="0"/>
                <a:ea typeface="Tahoma" panose="020B0604030504040204" pitchFamily="34" charset="0"/>
                <a:cs typeface="Tahoma" panose="020B0604030504040204" pitchFamily="34" charset="0"/>
              </a:rPr>
              <a:t>alımları da </a:t>
            </a:r>
            <a:r>
              <a:rPr lang="tr-TR" sz="2800" dirty="0">
                <a:latin typeface="Tahoma" panose="020B0604030504040204" pitchFamily="34" charset="0"/>
                <a:ea typeface="Tahoma" panose="020B0604030504040204" pitchFamily="34" charset="0"/>
                <a:cs typeface="Tahoma" panose="020B0604030504040204" pitchFamily="34" charset="0"/>
              </a:rPr>
              <a:t>mal alımı ihalesi </a:t>
            </a:r>
            <a:r>
              <a:rPr lang="tr-TR" sz="2800" dirty="0" smtClean="0">
                <a:latin typeface="Tahoma" panose="020B0604030504040204" pitchFamily="34" charset="0"/>
                <a:ea typeface="Tahoma" panose="020B0604030504040204" pitchFamily="34" charset="0"/>
                <a:cs typeface="Tahoma" panose="020B0604030504040204" pitchFamily="34" charset="0"/>
              </a:rPr>
              <a:t>olarak yapılmalıdır</a:t>
            </a:r>
            <a:r>
              <a:rPr lang="tr-TR" dirty="0" smtClean="0">
                <a:latin typeface="Times New Roman" panose="02020603050405020304" pitchFamily="18" charset="0"/>
                <a:cs typeface="Times New Roman" panose="02020603050405020304" pitchFamily="18" charset="0"/>
              </a:rPr>
              <a:t>.</a:t>
            </a:r>
          </a:p>
        </p:txBody>
      </p:sp>
      <p:sp>
        <p:nvSpPr>
          <p:cNvPr id="4" name="3 Slayt Numarası Yer Tutucusu"/>
          <p:cNvSpPr>
            <a:spLocks noGrp="1"/>
          </p:cNvSpPr>
          <p:nvPr>
            <p:ph type="sldNum" sz="quarter" idx="12"/>
          </p:nvPr>
        </p:nvSpPr>
        <p:spPr/>
        <p:txBody>
          <a:bodyPr/>
          <a:lstStyle/>
          <a:p>
            <a:pPr>
              <a:defRPr/>
            </a:pPr>
            <a:fld id="{F87FEF6B-9F02-4EB0-8F43-92120A1D1D80}" type="slidenum">
              <a:rPr lang="tr-TR">
                <a:solidFill>
                  <a:prstClr val="black">
                    <a:tint val="75000"/>
                  </a:prstClr>
                </a:solidFill>
              </a:rPr>
              <a:pPr>
                <a:defRPr/>
              </a:pPr>
              <a:t>3</a:t>
            </a:fld>
            <a:endParaRPr lang="tr-TR" dirty="0">
              <a:solidFill>
                <a:prstClr val="black">
                  <a:tint val="75000"/>
                </a:prstClr>
              </a:solidFill>
            </a:endParaRPr>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059"/>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591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447800"/>
            <a:ext cx="8362978" cy="4195778"/>
          </a:xfrm>
        </p:spPr>
        <p:txBody>
          <a:bodyPr>
            <a:noAutofit/>
          </a:bodyPr>
          <a:lstStyle/>
          <a:p>
            <a:pPr algn="just">
              <a:buClr>
                <a:srgbClr val="3891A7"/>
              </a:buClr>
              <a:defRPr/>
            </a:pPr>
            <a:r>
              <a:rPr lang="tr-TR" sz="2400" dirty="0" smtClean="0">
                <a:solidFill>
                  <a:prstClr val="black"/>
                </a:solidFill>
                <a:latin typeface="Times New Roman" panose="02020603050405020304" pitchFamily="18" charset="0"/>
                <a:cs typeface="Times New Roman" panose="02020603050405020304" pitchFamily="18" charset="0"/>
              </a:rPr>
              <a:t>BİAİU  ve Kanun’un 21/ (a) (d) ve (e) bentlerine göre yapılan ihalelerde; </a:t>
            </a:r>
          </a:p>
          <a:p>
            <a:pPr algn="just">
              <a:buClr>
                <a:srgbClr val="3891A7"/>
              </a:buClr>
              <a:defRPr/>
            </a:pPr>
            <a:r>
              <a:rPr lang="tr-TR" sz="2400" dirty="0" smtClean="0">
                <a:solidFill>
                  <a:srgbClr val="C00000"/>
                </a:solidFill>
                <a:latin typeface="Times New Roman" panose="02020603050405020304" pitchFamily="18" charset="0"/>
                <a:cs typeface="Times New Roman" panose="02020603050405020304" pitchFamily="18" charset="0"/>
              </a:rPr>
              <a:t>Toplam ciro için </a:t>
            </a:r>
            <a:r>
              <a:rPr lang="tr-TR" sz="2400" dirty="0" smtClean="0">
                <a:solidFill>
                  <a:prstClr val="black"/>
                </a:solidFill>
                <a:latin typeface="Times New Roman" panose="02020603050405020304" pitchFamily="18" charset="0"/>
                <a:cs typeface="Times New Roman" panose="02020603050405020304" pitchFamily="18" charset="0"/>
              </a:rPr>
              <a:t>yaklaşık maliyetin </a:t>
            </a:r>
            <a:r>
              <a:rPr lang="tr-TR" sz="2400" dirty="0" smtClean="0">
                <a:solidFill>
                  <a:srgbClr val="C00000"/>
                </a:solidFill>
                <a:latin typeface="Times New Roman" panose="02020603050405020304" pitchFamily="18" charset="0"/>
                <a:cs typeface="Times New Roman" panose="02020603050405020304" pitchFamily="18" charset="0"/>
              </a:rPr>
              <a:t>% 25’i ile %35’i </a:t>
            </a:r>
            <a:r>
              <a:rPr lang="tr-TR" sz="2400" dirty="0" smtClean="0">
                <a:solidFill>
                  <a:prstClr val="black"/>
                </a:solidFill>
                <a:latin typeface="Times New Roman" panose="02020603050405020304" pitchFamily="18" charset="0"/>
                <a:cs typeface="Times New Roman" panose="02020603050405020304" pitchFamily="18" charset="0"/>
              </a:rPr>
              <a:t>aralığında, </a:t>
            </a:r>
          </a:p>
          <a:p>
            <a:pPr algn="just">
              <a:buClr>
                <a:srgbClr val="3891A7"/>
              </a:buClr>
              <a:defRPr/>
            </a:pPr>
            <a:endParaRPr lang="tr-TR" sz="2400" dirty="0" smtClean="0">
              <a:solidFill>
                <a:prstClr val="black"/>
              </a:solidFill>
              <a:latin typeface="Times New Roman" panose="02020603050405020304" pitchFamily="18" charset="0"/>
              <a:cs typeface="Times New Roman" panose="02020603050405020304" pitchFamily="18" charset="0"/>
            </a:endParaRPr>
          </a:p>
          <a:p>
            <a:pPr algn="just">
              <a:buClr>
                <a:srgbClr val="3891A7"/>
              </a:buClr>
              <a:defRPr/>
            </a:pPr>
            <a:r>
              <a:rPr lang="tr-TR" sz="2400" dirty="0" smtClean="0">
                <a:solidFill>
                  <a:prstClr val="black"/>
                </a:solidFill>
                <a:latin typeface="Times New Roman" panose="02020603050405020304" pitchFamily="18" charset="0"/>
                <a:cs typeface="Times New Roman" panose="02020603050405020304" pitchFamily="18" charset="0"/>
              </a:rPr>
              <a:t>Gerçekleştirilen </a:t>
            </a:r>
            <a:r>
              <a:rPr lang="tr-TR" sz="2400" dirty="0" smtClean="0">
                <a:solidFill>
                  <a:srgbClr val="C00000"/>
                </a:solidFill>
                <a:latin typeface="Times New Roman" panose="02020603050405020304" pitchFamily="18" charset="0"/>
                <a:cs typeface="Times New Roman" panose="02020603050405020304" pitchFamily="18" charset="0"/>
              </a:rPr>
              <a:t>mal satışlarının parasal tutarı </a:t>
            </a:r>
            <a:r>
              <a:rPr lang="tr-TR" sz="2400" dirty="0" smtClean="0">
                <a:solidFill>
                  <a:prstClr val="black"/>
                </a:solidFill>
                <a:latin typeface="Times New Roman" panose="02020603050405020304" pitchFamily="18" charset="0"/>
                <a:cs typeface="Times New Roman" panose="02020603050405020304" pitchFamily="18" charset="0"/>
              </a:rPr>
              <a:t>için ise;       </a:t>
            </a:r>
            <a:r>
              <a:rPr lang="tr-TR" sz="2400" dirty="0" err="1" smtClean="0">
                <a:solidFill>
                  <a:prstClr val="black"/>
                </a:solidFill>
                <a:latin typeface="Times New Roman" panose="02020603050405020304" pitchFamily="18" charset="0"/>
                <a:cs typeface="Times New Roman" panose="02020603050405020304" pitchFamily="18" charset="0"/>
              </a:rPr>
              <a:t>YM’in</a:t>
            </a:r>
            <a:r>
              <a:rPr lang="tr-TR" sz="2400" dirty="0" smtClean="0">
                <a:solidFill>
                  <a:prstClr val="black"/>
                </a:solidFill>
                <a:latin typeface="Times New Roman" panose="02020603050405020304" pitchFamily="18" charset="0"/>
                <a:cs typeface="Times New Roman" panose="02020603050405020304" pitchFamily="18" charset="0"/>
              </a:rPr>
              <a:t> </a:t>
            </a:r>
            <a:r>
              <a:rPr lang="tr-TR" sz="2400" dirty="0" smtClean="0">
                <a:solidFill>
                  <a:srgbClr val="C00000"/>
                </a:solidFill>
                <a:latin typeface="Times New Roman" panose="02020603050405020304" pitchFamily="18" charset="0"/>
                <a:cs typeface="Times New Roman" panose="02020603050405020304" pitchFamily="18" charset="0"/>
              </a:rPr>
              <a:t>% 15’i ile % 25’i </a:t>
            </a:r>
            <a:r>
              <a:rPr lang="tr-TR" sz="2400" dirty="0" smtClean="0">
                <a:solidFill>
                  <a:prstClr val="black"/>
                </a:solidFill>
                <a:latin typeface="Times New Roman" panose="02020603050405020304" pitchFamily="18" charset="0"/>
                <a:cs typeface="Times New Roman" panose="02020603050405020304" pitchFamily="18" charset="0"/>
              </a:rPr>
              <a:t>aralığında idarece belirlenecek parasal tutar asgari yeterlik kriteri olarak öngörülür. </a:t>
            </a:r>
          </a:p>
          <a:p>
            <a:pPr marL="0" indent="0" algn="just">
              <a:buClr>
                <a:srgbClr val="3891A7"/>
              </a:buClr>
              <a:buNone/>
              <a:defRPr/>
            </a:pPr>
            <a:endParaRPr lang="tr-TR" sz="2400" dirty="0" smtClean="0">
              <a:solidFill>
                <a:prstClr val="black"/>
              </a:solidFill>
              <a:latin typeface="Times New Roman" panose="02020603050405020304" pitchFamily="18" charset="0"/>
              <a:cs typeface="Times New Roman" panose="02020603050405020304" pitchFamily="18" charset="0"/>
            </a:endParaRPr>
          </a:p>
          <a:p>
            <a:pPr algn="just">
              <a:buClr>
                <a:srgbClr val="3891A7"/>
              </a:buClr>
              <a:defRPr/>
            </a:pPr>
            <a:r>
              <a:rPr lang="tr-TR" sz="2400" dirty="0" smtClean="0">
                <a:solidFill>
                  <a:prstClr val="black"/>
                </a:solidFill>
                <a:latin typeface="Times New Roman" panose="02020603050405020304" pitchFamily="18" charset="0"/>
                <a:cs typeface="Times New Roman" panose="02020603050405020304" pitchFamily="18" charset="0"/>
              </a:rPr>
              <a:t>Bu kriterlerden </a:t>
            </a:r>
            <a:r>
              <a:rPr lang="tr-TR" sz="2400" dirty="0" smtClean="0">
                <a:solidFill>
                  <a:srgbClr val="C00000"/>
                </a:solidFill>
                <a:latin typeface="Times New Roman" panose="02020603050405020304" pitchFamily="18" charset="0"/>
                <a:cs typeface="Times New Roman" panose="02020603050405020304" pitchFamily="18" charset="0"/>
              </a:rPr>
              <a:t>herhangi birini </a:t>
            </a:r>
            <a:r>
              <a:rPr lang="tr-TR" sz="2400" dirty="0" smtClean="0">
                <a:solidFill>
                  <a:prstClr val="black"/>
                </a:solidFill>
                <a:latin typeface="Times New Roman" panose="02020603050405020304" pitchFamily="18" charset="0"/>
                <a:cs typeface="Times New Roman" panose="02020603050405020304" pitchFamily="18" charset="0"/>
              </a:rPr>
              <a:t>sağlayan ve sağladığı kritere ilişkin belgeyi sunan aday veya istekli yeterli kabul edilir.</a:t>
            </a:r>
          </a:p>
          <a:p>
            <a:pPr>
              <a:defRPr/>
            </a:pPr>
            <a:endParaRPr lang="tr-TR" sz="36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19" y="3933056"/>
            <a:ext cx="1584325" cy="9382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30</a:t>
            </a:fld>
            <a:endParaRPr lang="tr-TR">
              <a:solidFill>
                <a:prstClr val="black">
                  <a:tint val="75000"/>
                </a:prstClr>
              </a:solidFill>
            </a:endParaRPr>
          </a:p>
        </p:txBody>
      </p:sp>
      <p:sp>
        <p:nvSpPr>
          <p:cNvPr id="11"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İş Hacmini Gösteren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932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447800"/>
            <a:ext cx="8362978" cy="4195778"/>
          </a:xfrm>
          <a:solidFill>
            <a:schemeClr val="bg2">
              <a:lumMod val="90000"/>
            </a:schemeClr>
          </a:solidFill>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Aday veya isteklinin </a:t>
            </a:r>
            <a:r>
              <a:rPr lang="tr-TR" sz="2400" dirty="0">
                <a:solidFill>
                  <a:srgbClr val="C00000"/>
                </a:solidFill>
                <a:latin typeface="Times New Roman" panose="02020603050405020304" pitchFamily="18" charset="0"/>
                <a:cs typeface="Times New Roman" panose="02020603050405020304" pitchFamily="18" charset="0"/>
              </a:rPr>
              <a:t>iş hacmi tutarının </a:t>
            </a:r>
            <a:r>
              <a:rPr lang="tr-TR" sz="2400" dirty="0" smtClean="0">
                <a:solidFill>
                  <a:srgbClr val="C00000"/>
                </a:solidFill>
                <a:latin typeface="Times New Roman" panose="02020603050405020304" pitchFamily="18" charset="0"/>
                <a:cs typeface="Times New Roman" panose="02020603050405020304" pitchFamily="18" charset="0"/>
              </a:rPr>
              <a:t>değerlendirilmesinde;</a:t>
            </a:r>
          </a:p>
          <a:p>
            <a:pPr marL="0" indent="0" algn="just">
              <a:buNone/>
            </a:pPr>
            <a:endParaRPr lang="tr-TR" sz="2400" dirty="0" smtClean="0">
              <a:solidFill>
                <a:srgbClr val="C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Kendi </a:t>
            </a:r>
            <a:r>
              <a:rPr lang="tr-TR" sz="2400" dirty="0">
                <a:latin typeface="Times New Roman" panose="02020603050405020304" pitchFamily="18" charset="0"/>
                <a:cs typeface="Times New Roman" panose="02020603050405020304" pitchFamily="18" charset="0"/>
              </a:rPr>
              <a:t>iş hacmi tutarı ile </a:t>
            </a:r>
            <a:r>
              <a:rPr lang="tr-TR" sz="2400" dirty="0" smtClean="0">
                <a:latin typeface="Times New Roman" panose="02020603050405020304" pitchFamily="18" charset="0"/>
                <a:cs typeface="Times New Roman" panose="02020603050405020304" pitchFamily="18" charset="0"/>
              </a:rPr>
              <a:t>birlikte, </a:t>
            </a:r>
          </a:p>
          <a:p>
            <a:pPr algn="just">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Ortak </a:t>
            </a:r>
            <a:r>
              <a:rPr lang="tr-TR" sz="2400" dirty="0">
                <a:latin typeface="Times New Roman" panose="02020603050405020304" pitchFamily="18" charset="0"/>
                <a:cs typeface="Times New Roman" panose="02020603050405020304" pitchFamily="18" charset="0"/>
              </a:rPr>
              <a:t>olduğu ortak girişime/girişimlere ait iş hacmi </a:t>
            </a:r>
            <a:r>
              <a:rPr lang="tr-TR" sz="2400" dirty="0" smtClean="0">
                <a:latin typeface="Times New Roman" panose="02020603050405020304" pitchFamily="18" charset="0"/>
                <a:cs typeface="Times New Roman" panose="02020603050405020304" pitchFamily="18" charset="0"/>
              </a:rPr>
              <a:t>tutarı da</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C00000"/>
                </a:solidFill>
                <a:latin typeface="Times New Roman" panose="02020603050405020304" pitchFamily="18" charset="0"/>
                <a:cs typeface="Times New Roman" panose="02020603050405020304" pitchFamily="18" charset="0"/>
              </a:rPr>
              <a:t>hissesi </a:t>
            </a:r>
            <a:r>
              <a:rPr lang="tr-TR" sz="2400" dirty="0">
                <a:solidFill>
                  <a:srgbClr val="C00000"/>
                </a:solidFill>
                <a:latin typeface="Times New Roman" panose="02020603050405020304" pitchFamily="18" charset="0"/>
                <a:cs typeface="Times New Roman" panose="02020603050405020304" pitchFamily="18" charset="0"/>
              </a:rPr>
              <a:t>oranında </a:t>
            </a:r>
            <a:r>
              <a:rPr lang="tr-TR" sz="2400" dirty="0">
                <a:latin typeface="Times New Roman" panose="02020603050405020304" pitchFamily="18" charset="0"/>
                <a:cs typeface="Times New Roman" panose="02020603050405020304" pitchFamily="18" charset="0"/>
              </a:rPr>
              <a:t>dikkate alınarak </a:t>
            </a:r>
            <a:r>
              <a:rPr lang="tr-TR" sz="2400" dirty="0">
                <a:solidFill>
                  <a:srgbClr val="C00000"/>
                </a:solidFill>
                <a:latin typeface="Times New Roman" panose="02020603050405020304" pitchFamily="18" charset="0"/>
                <a:cs typeface="Times New Roman" panose="02020603050405020304" pitchFamily="18" charset="0"/>
              </a:rPr>
              <a:t>toplanmak suretiyle toplam iş hacmi tutarı belirlenir. </a:t>
            </a:r>
            <a:r>
              <a:rPr lang="tr-TR" sz="2400" dirty="0">
                <a:latin typeface="Times New Roman" panose="02020603050405020304" pitchFamily="18" charset="0"/>
                <a:cs typeface="Times New Roman" panose="02020603050405020304" pitchFamily="18" charset="0"/>
              </a:rPr>
              <a:t>Bu durumda aday veya isteklinin iş hacmi tutarı kullanılan </a:t>
            </a:r>
            <a:r>
              <a:rPr lang="tr-TR" sz="2400" dirty="0">
                <a:solidFill>
                  <a:srgbClr val="C00000"/>
                </a:solidFill>
                <a:latin typeface="Times New Roman" panose="02020603050405020304" pitchFamily="18" charset="0"/>
                <a:cs typeface="Times New Roman" panose="02020603050405020304" pitchFamily="18" charset="0"/>
              </a:rPr>
              <a:t>ortak girişimdeki/girişimlerdeki hisse oranını gösteren belgelerin de teklif kapsamında sunulması gerekmektedir.</a:t>
            </a:r>
          </a:p>
          <a:p>
            <a:pPr>
              <a:defRPr/>
            </a:pPr>
            <a:endParaRPr lang="tr-TR" dirty="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132" y="1988840"/>
            <a:ext cx="123216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31</a:t>
            </a:fld>
            <a:endParaRPr lang="tr-TR">
              <a:solidFill>
                <a:prstClr val="black">
                  <a:tint val="75000"/>
                </a:prstClr>
              </a:solidFill>
            </a:endParaRPr>
          </a:p>
        </p:txBody>
      </p:sp>
      <p:sp>
        <p:nvSpPr>
          <p:cNvPr id="7"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İş Hacmini Gösteren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897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9" y="1124744"/>
            <a:ext cx="7489288" cy="3513089"/>
          </a:xfrm>
          <a:solidFill>
            <a:schemeClr val="bg2">
              <a:lumMod val="90000"/>
            </a:schemeClr>
          </a:solidFill>
        </p:spPr>
        <p:txBody>
          <a:bodyPr>
            <a:normAutofit lnSpcReduction="10000"/>
          </a:bodyPr>
          <a:lstStyle/>
          <a:p>
            <a:pPr marL="0" indent="0" algn="just">
              <a:buNone/>
              <a:defRPr/>
            </a:pPr>
            <a:r>
              <a:rPr lang="tr-TR" sz="2400" dirty="0" smtClean="0">
                <a:latin typeface="Times New Roman" panose="02020603050405020304" pitchFamily="18" charset="0"/>
                <a:cs typeface="Times New Roman" panose="02020603050405020304" pitchFamily="18" charset="0"/>
              </a:rPr>
              <a:t>İş hacmini gösteren belgelerde yer alan kriterler; </a:t>
            </a:r>
          </a:p>
          <a:p>
            <a:pPr marL="0" indent="0" algn="just">
              <a:buNone/>
              <a:defRPr/>
            </a:pPr>
            <a:endParaRPr lang="tr-TR" sz="2400" dirty="0" smtClean="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İhalenin yapıldığı yıldan </a:t>
            </a:r>
            <a:r>
              <a:rPr lang="tr-TR" sz="2400" dirty="0" smtClean="0">
                <a:solidFill>
                  <a:srgbClr val="C00000"/>
                </a:solidFill>
                <a:latin typeface="Times New Roman" panose="02020603050405020304" pitchFamily="18" charset="0"/>
                <a:cs typeface="Times New Roman" panose="02020603050405020304" pitchFamily="18" charset="0"/>
              </a:rPr>
              <a:t>önceki yıl için sağlayamayanlar, </a:t>
            </a:r>
            <a:r>
              <a:rPr lang="tr-TR" sz="2400" dirty="0" smtClean="0">
                <a:latin typeface="Times New Roman" panose="02020603050405020304" pitchFamily="18" charset="0"/>
                <a:cs typeface="Times New Roman" panose="02020603050405020304" pitchFamily="18" charset="0"/>
              </a:rPr>
              <a:t>ihalenin yapıldığı yıldan önceki </a:t>
            </a:r>
            <a:r>
              <a:rPr lang="tr-TR" sz="2400" dirty="0" smtClean="0">
                <a:solidFill>
                  <a:srgbClr val="C00000"/>
                </a:solidFill>
                <a:latin typeface="Times New Roman" panose="02020603050405020304" pitchFamily="18" charset="0"/>
                <a:cs typeface="Times New Roman" panose="02020603050405020304" pitchFamily="18" charset="0"/>
              </a:rPr>
              <a:t>son iki yıla kadarki belgelerini </a:t>
            </a:r>
            <a:r>
              <a:rPr lang="tr-TR" sz="2400" dirty="0" smtClean="0">
                <a:latin typeface="Times New Roman" panose="02020603050405020304" pitchFamily="18" charset="0"/>
                <a:cs typeface="Times New Roman" panose="02020603050405020304" pitchFamily="18" charset="0"/>
              </a:rPr>
              <a:t>sunabilirler. </a:t>
            </a:r>
          </a:p>
          <a:p>
            <a:pPr algn="jus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 Bu takdirde, belgeleri sunulan yılların </a:t>
            </a:r>
            <a:r>
              <a:rPr lang="tr-TR" sz="2400" dirty="0" smtClean="0">
                <a:solidFill>
                  <a:srgbClr val="C00000"/>
                </a:solidFill>
                <a:latin typeface="Times New Roman" panose="02020603050405020304" pitchFamily="18" charset="0"/>
                <a:cs typeface="Times New Roman" panose="02020603050405020304" pitchFamily="18" charset="0"/>
              </a:rPr>
              <a:t>parasal tutarlarının ortalaması </a:t>
            </a:r>
            <a:r>
              <a:rPr lang="tr-TR" sz="2400" dirty="0" smtClean="0">
                <a:latin typeface="Times New Roman" panose="02020603050405020304" pitchFamily="18" charset="0"/>
                <a:cs typeface="Times New Roman" panose="02020603050405020304" pitchFamily="18" charset="0"/>
              </a:rPr>
              <a:t>üzerinden yeterlik kriterlerinin sağlanıp sağlanmadığına bakılır.</a:t>
            </a:r>
          </a:p>
          <a:p>
            <a:pPr algn="jus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Güncelleme yapılır.</a:t>
            </a:r>
          </a:p>
          <a:p>
            <a:pPr algn="just">
              <a:buFont typeface="Wingdings" pitchFamily="2" charset="2"/>
              <a:buChar char="Ø"/>
              <a:defRPr/>
            </a:pPr>
            <a:endParaRPr lang="tr-TR" sz="2400" dirty="0" smtClean="0">
              <a:effectLst>
                <a:outerShdw blurRad="38100" dist="38100" dir="2700000" algn="tl">
                  <a:srgbClr val="000000">
                    <a:alpha val="43137"/>
                  </a:srgbClr>
                </a:outerShdw>
              </a:effectLst>
            </a:endParaRPr>
          </a:p>
          <a:p>
            <a:pPr marL="0" indent="0" algn="just">
              <a:buNone/>
              <a:defRPr/>
            </a:pPr>
            <a:endParaRPr lang="tr-TR" sz="2400" dirty="0" smtClean="0">
              <a:effectLst>
                <a:outerShdw blurRad="38100" dist="38100" dir="2700000" algn="tl">
                  <a:srgbClr val="000000">
                    <a:alpha val="43137"/>
                  </a:srgbClr>
                </a:outerShdw>
              </a:effectLst>
            </a:endParaRPr>
          </a:p>
        </p:txBody>
      </p:sp>
      <p:graphicFrame>
        <p:nvGraphicFramePr>
          <p:cNvPr id="8" name="Diyagram 7"/>
          <p:cNvGraphicFramePr/>
          <p:nvPr>
            <p:extLst>
              <p:ext uri="{D42A27DB-BD31-4B8C-83A1-F6EECF244321}">
                <p14:modId xmlns:p14="http://schemas.microsoft.com/office/powerpoint/2010/main" val="3663201694"/>
              </p:ext>
            </p:extLst>
          </p:nvPr>
        </p:nvGraphicFramePr>
        <p:xfrm>
          <a:off x="1515126" y="4849421"/>
          <a:ext cx="615026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32</a:t>
            </a:fld>
            <a:endParaRPr lang="tr-TR">
              <a:solidFill>
                <a:prstClr val="black">
                  <a:tint val="75000"/>
                </a:prstClr>
              </a:solidFill>
            </a:endParaRPr>
          </a:p>
        </p:txBody>
      </p:sp>
      <p:sp>
        <p:nvSpPr>
          <p:cNvPr id="10"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a:solidFill>
                  <a:schemeClr val="tx1"/>
                </a:solidFill>
                <a:latin typeface="Times New Roman" panose="02020603050405020304" pitchFamily="18" charset="0"/>
                <a:cs typeface="Times New Roman" panose="02020603050405020304" pitchFamily="18" charset="0"/>
              </a:rPr>
              <a:t>İş Hacmini Gösteren Belgeler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959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İçerik Yer Tutucusu"/>
          <p:cNvSpPr>
            <a:spLocks noGrp="1"/>
          </p:cNvSpPr>
          <p:nvPr>
            <p:ph idx="1"/>
          </p:nvPr>
        </p:nvSpPr>
        <p:spPr>
          <a:xfrm>
            <a:off x="457200" y="1052736"/>
            <a:ext cx="8229600" cy="5115222"/>
          </a:xfrm>
        </p:spPr>
        <p:txBody>
          <a:bodyPr>
            <a:noAutofit/>
          </a:bodyPr>
          <a:lstStyle/>
          <a:p>
            <a:pPr algn="just">
              <a:lnSpc>
                <a:spcPct val="120000"/>
              </a:lnSpc>
              <a:buClr>
                <a:schemeClr val="accent1"/>
              </a:buClr>
              <a:buFont typeface="Wingdings" pitchFamily="2" charset="2"/>
              <a:buChar char="Ø"/>
            </a:pPr>
            <a:r>
              <a:rPr lang="tr-TR" sz="2400" dirty="0" smtClean="0">
                <a:latin typeface="Times New Roman" panose="02020603050405020304" pitchFamily="18" charset="0"/>
                <a:cs typeface="Times New Roman" panose="02020603050405020304" pitchFamily="18" charset="0"/>
              </a:rPr>
              <a:t>Teklif vermeye </a:t>
            </a:r>
            <a:r>
              <a:rPr lang="tr-TR" sz="2400" dirty="0" smtClean="0">
                <a:solidFill>
                  <a:srgbClr val="FF0000"/>
                </a:solidFill>
                <a:latin typeface="Times New Roman" panose="02020603050405020304" pitchFamily="18" charset="0"/>
                <a:cs typeface="Times New Roman" panose="02020603050405020304" pitchFamily="18" charset="0"/>
              </a:rPr>
              <a:t>yetkili olduğuna ilişkin </a:t>
            </a:r>
            <a:r>
              <a:rPr lang="tr-TR" sz="2400" dirty="0" smtClean="0">
                <a:latin typeface="Times New Roman" panose="02020603050405020304" pitchFamily="18" charset="0"/>
                <a:cs typeface="Times New Roman" panose="02020603050405020304" pitchFamily="18" charset="0"/>
              </a:rPr>
              <a:t>belgeler,</a:t>
            </a:r>
          </a:p>
          <a:p>
            <a:pPr algn="just">
              <a:lnSpc>
                <a:spcPct val="120000"/>
              </a:lnSpc>
              <a:buClr>
                <a:schemeClr val="accent1"/>
              </a:buClr>
              <a:buFont typeface="Wingdings" pitchFamily="2" charset="2"/>
              <a:buChar char="Ø"/>
            </a:pPr>
            <a:r>
              <a:rPr lang="tr-TR" sz="2400" dirty="0" smtClean="0">
                <a:solidFill>
                  <a:srgbClr val="FF0000"/>
                </a:solidFill>
                <a:latin typeface="Times New Roman" panose="02020603050405020304" pitchFamily="18" charset="0"/>
                <a:cs typeface="Times New Roman" panose="02020603050405020304" pitchFamily="18" charset="0"/>
              </a:rPr>
              <a:t>İş deneyim </a:t>
            </a:r>
            <a:r>
              <a:rPr lang="tr-TR" sz="2400" dirty="0" smtClean="0">
                <a:latin typeface="Times New Roman" panose="02020603050405020304" pitchFamily="18" charset="0"/>
                <a:cs typeface="Times New Roman" panose="02020603050405020304" pitchFamily="18" charset="0"/>
              </a:rPr>
              <a:t>belgeleri,</a:t>
            </a:r>
          </a:p>
          <a:p>
            <a:pPr algn="just">
              <a:lnSpc>
                <a:spcPct val="120000"/>
              </a:lnSpc>
              <a:buClr>
                <a:schemeClr val="accent1"/>
              </a:buClr>
              <a:buFont typeface="Wingdings" pitchFamily="2" charset="2"/>
              <a:buChar char="Ø"/>
            </a:pPr>
            <a:r>
              <a:rPr lang="tr-TR" sz="2400" dirty="0">
                <a:solidFill>
                  <a:srgbClr val="FF0000"/>
                </a:solidFill>
                <a:latin typeface="Times New Roman" panose="02020603050405020304" pitchFamily="18" charset="0"/>
                <a:cs typeface="Times New Roman" panose="02020603050405020304" pitchFamily="18" charset="0"/>
              </a:rPr>
              <a:t>Yetkili </a:t>
            </a:r>
            <a:r>
              <a:rPr lang="tr-TR" sz="2400" dirty="0" smtClean="0">
                <a:solidFill>
                  <a:srgbClr val="FF0000"/>
                </a:solidFill>
                <a:latin typeface="Times New Roman" panose="02020603050405020304" pitchFamily="18" charset="0"/>
                <a:cs typeface="Times New Roman" panose="02020603050405020304" pitchFamily="18" charset="0"/>
              </a:rPr>
              <a:t>satıcılığı veya </a:t>
            </a:r>
            <a:r>
              <a:rPr lang="tr-TR" sz="2400" dirty="0">
                <a:solidFill>
                  <a:srgbClr val="FF0000"/>
                </a:solidFill>
                <a:latin typeface="Times New Roman" panose="02020603050405020304" pitchFamily="18" charset="0"/>
                <a:cs typeface="Times New Roman" panose="02020603050405020304" pitchFamily="18" charset="0"/>
              </a:rPr>
              <a:t>imalatçılığı </a:t>
            </a:r>
            <a:r>
              <a:rPr lang="tr-TR" sz="2400" dirty="0">
                <a:latin typeface="Times New Roman" panose="02020603050405020304" pitchFamily="18" charset="0"/>
                <a:cs typeface="Times New Roman" panose="02020603050405020304" pitchFamily="18" charset="0"/>
              </a:rPr>
              <a:t>gösteren belgeler</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algn="just">
              <a:lnSpc>
                <a:spcPct val="120000"/>
              </a:lnSpc>
              <a:buClr>
                <a:schemeClr val="accent1"/>
              </a:buClr>
              <a:buFont typeface="Wingdings" pitchFamily="2" charset="2"/>
              <a:buChar char="Ø"/>
            </a:pPr>
            <a:r>
              <a:rPr lang="tr-TR" sz="2400" dirty="0">
                <a:latin typeface="Times New Roman" panose="02020603050405020304" pitchFamily="18" charset="0"/>
                <a:cs typeface="Times New Roman" panose="02020603050405020304" pitchFamily="18" charset="0"/>
              </a:rPr>
              <a:t>Satış sonrası </a:t>
            </a:r>
            <a:r>
              <a:rPr lang="tr-TR" sz="2400" dirty="0">
                <a:solidFill>
                  <a:srgbClr val="FF0000"/>
                </a:solidFill>
                <a:latin typeface="Times New Roman" panose="02020603050405020304" pitchFamily="18" charset="0"/>
                <a:cs typeface="Times New Roman" panose="02020603050405020304" pitchFamily="18" charset="0"/>
              </a:rPr>
              <a:t>servis, bakım ve onarım hizmetleri ile yedek parça </a:t>
            </a:r>
            <a:r>
              <a:rPr lang="tr-TR" sz="2400" dirty="0" smtClean="0">
                <a:latin typeface="Times New Roman" panose="02020603050405020304" pitchFamily="18" charset="0"/>
                <a:cs typeface="Times New Roman" panose="02020603050405020304" pitchFamily="18" charset="0"/>
              </a:rPr>
              <a:t>sağlanmasına dair belgeler,</a:t>
            </a:r>
            <a:endParaRPr lang="tr-TR" sz="2400" dirty="0">
              <a:latin typeface="Times New Roman" panose="02020603050405020304" pitchFamily="18" charset="0"/>
              <a:cs typeface="Times New Roman" panose="02020603050405020304" pitchFamily="18" charset="0"/>
            </a:endParaRPr>
          </a:p>
          <a:p>
            <a:pPr algn="just">
              <a:lnSpc>
                <a:spcPct val="120000"/>
              </a:lnSpc>
              <a:buClr>
                <a:schemeClr val="accent1"/>
              </a:buClr>
              <a:buFont typeface="Wingdings" pitchFamily="2" charset="2"/>
              <a:buChar char="Ø"/>
            </a:pPr>
            <a:r>
              <a:rPr lang="tr-TR" sz="2400" dirty="0" smtClean="0">
                <a:latin typeface="Times New Roman" panose="02020603050405020304" pitchFamily="18" charset="0"/>
                <a:cs typeface="Times New Roman" panose="02020603050405020304" pitchFamily="18" charset="0"/>
              </a:rPr>
              <a:t>Makine</a:t>
            </a:r>
            <a:r>
              <a:rPr lang="tr-TR" sz="2400" dirty="0">
                <a:latin typeface="Times New Roman" panose="02020603050405020304" pitchFamily="18" charset="0"/>
                <a:cs typeface="Times New Roman" panose="02020603050405020304" pitchFamily="18" charset="0"/>
              </a:rPr>
              <a:t>, teçhizat ve diğer ekipmana ilişkin belgeler, </a:t>
            </a:r>
            <a:r>
              <a:rPr lang="tr-TR" sz="2400" dirty="0">
                <a:solidFill>
                  <a:srgbClr val="FF0000"/>
                </a:solidFill>
                <a:latin typeface="Times New Roman" panose="02020603050405020304" pitchFamily="18" charset="0"/>
                <a:cs typeface="Times New Roman" panose="02020603050405020304" pitchFamily="18" charset="0"/>
              </a:rPr>
              <a:t>imalat belgeleri ve kapasite </a:t>
            </a:r>
            <a:r>
              <a:rPr lang="tr-TR" sz="2400" dirty="0" smtClean="0">
                <a:solidFill>
                  <a:srgbClr val="FF0000"/>
                </a:solidFill>
                <a:latin typeface="Times New Roman" panose="02020603050405020304" pitchFamily="18" charset="0"/>
                <a:cs typeface="Times New Roman" panose="02020603050405020304" pitchFamily="18" charset="0"/>
              </a:rPr>
              <a:t>raporu,</a:t>
            </a:r>
            <a:r>
              <a:rPr lang="tr-TR" sz="2400" dirty="0">
                <a:solidFill>
                  <a:srgbClr val="FF0000"/>
                </a:solidFill>
                <a:latin typeface="Times New Roman" panose="02020603050405020304" pitchFamily="18" charset="0"/>
                <a:cs typeface="Times New Roman" panose="02020603050405020304" pitchFamily="18" charset="0"/>
              </a:rPr>
              <a:t>	        </a:t>
            </a:r>
          </a:p>
          <a:p>
            <a:pPr algn="just">
              <a:lnSpc>
                <a:spcPct val="120000"/>
              </a:lnSpc>
              <a:buClr>
                <a:schemeClr val="accent1"/>
              </a:buClr>
              <a:buFont typeface="Wingdings" pitchFamily="2" charset="2"/>
              <a:buChar char="Ø"/>
            </a:pPr>
            <a:r>
              <a:rPr lang="tr-TR" sz="2400" dirty="0">
                <a:solidFill>
                  <a:srgbClr val="FF0000"/>
                </a:solidFill>
                <a:latin typeface="Times New Roman" panose="02020603050405020304" pitchFamily="18" charset="0"/>
                <a:cs typeface="Times New Roman" panose="02020603050405020304" pitchFamily="18" charset="0"/>
              </a:rPr>
              <a:t>Organizasyon yapısı </a:t>
            </a:r>
            <a:r>
              <a:rPr lang="tr-TR" sz="2400" dirty="0">
                <a:latin typeface="Times New Roman" panose="02020603050405020304" pitchFamily="18" charset="0"/>
                <a:cs typeface="Times New Roman" panose="02020603050405020304" pitchFamily="18" charset="0"/>
              </a:rPr>
              <a:t>ile kalite kontrolden sorumlu teknik kuruluşlara ilişkin </a:t>
            </a:r>
            <a:r>
              <a:rPr lang="tr-TR" sz="2400" dirty="0" smtClean="0">
                <a:latin typeface="Times New Roman" panose="02020603050405020304" pitchFamily="18" charset="0"/>
                <a:cs typeface="Times New Roman" panose="02020603050405020304" pitchFamily="18" charset="0"/>
              </a:rPr>
              <a:t>belgeler,</a:t>
            </a:r>
            <a:endParaRPr lang="tr-TR" sz="2400" dirty="0">
              <a:latin typeface="Times New Roman" panose="02020603050405020304" pitchFamily="18" charset="0"/>
              <a:cs typeface="Times New Roman" panose="02020603050405020304" pitchFamily="18" charset="0"/>
            </a:endParaRPr>
          </a:p>
          <a:p>
            <a:pPr algn="just">
              <a:lnSpc>
                <a:spcPct val="120000"/>
              </a:lnSpc>
              <a:buClr>
                <a:schemeClr val="accent1"/>
              </a:buClr>
              <a:buFont typeface="Wingdings" pitchFamily="2" charset="2"/>
              <a:buChar char="Ø"/>
            </a:pPr>
            <a:r>
              <a:rPr lang="tr-TR" sz="2400" dirty="0">
                <a:solidFill>
                  <a:srgbClr val="FF0000"/>
                </a:solidFill>
                <a:latin typeface="Times New Roman" panose="02020603050405020304" pitchFamily="18" charset="0"/>
                <a:cs typeface="Times New Roman" panose="02020603050405020304" pitchFamily="18" charset="0"/>
              </a:rPr>
              <a:t>Kalite ve standart ile ürünlerin piyasaya arzına </a:t>
            </a:r>
            <a:r>
              <a:rPr lang="tr-TR" sz="2400" dirty="0">
                <a:latin typeface="Times New Roman" panose="02020603050405020304" pitchFamily="18" charset="0"/>
                <a:cs typeface="Times New Roman" panose="02020603050405020304" pitchFamily="18" charset="0"/>
              </a:rPr>
              <a:t>ilişkin </a:t>
            </a:r>
            <a:r>
              <a:rPr lang="tr-TR" sz="2400" dirty="0" smtClean="0">
                <a:latin typeface="Times New Roman" panose="02020603050405020304" pitchFamily="18" charset="0"/>
                <a:cs typeface="Times New Roman" panose="02020603050405020304" pitchFamily="18" charset="0"/>
              </a:rPr>
              <a:t>belgeler,</a:t>
            </a:r>
            <a:endParaRPr lang="tr-TR" sz="2400" dirty="0">
              <a:latin typeface="Times New Roman" panose="02020603050405020304" pitchFamily="18" charset="0"/>
              <a:cs typeface="Times New Roman" panose="02020603050405020304" pitchFamily="18" charset="0"/>
            </a:endParaRPr>
          </a:p>
          <a:p>
            <a:pPr algn="just">
              <a:lnSpc>
                <a:spcPct val="120000"/>
              </a:lnSpc>
              <a:buClr>
                <a:schemeClr val="accent1"/>
              </a:buClr>
              <a:buFont typeface="Wingdings" pitchFamily="2" charset="2"/>
              <a:buChar char="Ø"/>
            </a:pPr>
            <a:r>
              <a:rPr lang="tr-TR" sz="2400" dirty="0" smtClean="0">
                <a:latin typeface="Times New Roman" panose="02020603050405020304" pitchFamily="18" charset="0"/>
                <a:cs typeface="Times New Roman" panose="02020603050405020304" pitchFamily="18" charset="0"/>
              </a:rPr>
              <a:t>Malların </a:t>
            </a:r>
            <a:r>
              <a:rPr lang="tr-TR" sz="2400" dirty="0">
                <a:solidFill>
                  <a:srgbClr val="FF0000"/>
                </a:solidFill>
                <a:latin typeface="Times New Roman" panose="02020603050405020304" pitchFamily="18" charset="0"/>
                <a:cs typeface="Times New Roman" panose="02020603050405020304" pitchFamily="18" charset="0"/>
              </a:rPr>
              <a:t>numuneleri, katalogları, fotoğrafları ile teknik şartnameye cevapları ve açıklamaları </a:t>
            </a:r>
            <a:r>
              <a:rPr lang="tr-TR" sz="2400" dirty="0">
                <a:latin typeface="Times New Roman" panose="02020603050405020304" pitchFamily="18" charset="0"/>
                <a:cs typeface="Times New Roman" panose="02020603050405020304" pitchFamily="18" charset="0"/>
              </a:rPr>
              <a:t>içeren </a:t>
            </a:r>
            <a:r>
              <a:rPr lang="tr-TR" sz="2400" dirty="0" smtClean="0">
                <a:latin typeface="Times New Roman" panose="02020603050405020304" pitchFamily="18" charset="0"/>
                <a:cs typeface="Times New Roman" panose="02020603050405020304" pitchFamily="18" charset="0"/>
              </a:rPr>
              <a:t>doküman</a:t>
            </a:r>
            <a:r>
              <a:rPr lang="tr-TR" sz="2400" dirty="0">
                <a:latin typeface="Times New Roman" panose="02020603050405020304" pitchFamily="18" charset="0"/>
                <a:cs typeface="Times New Roman" panose="02020603050405020304" pitchFamily="18" charset="0"/>
              </a:rPr>
              <a:t>.</a:t>
            </a:r>
          </a:p>
          <a:p>
            <a:pPr marL="0" indent="0" algn="just">
              <a:buClr>
                <a:schemeClr val="accent1"/>
              </a:buClr>
              <a:buNone/>
            </a:pPr>
            <a:r>
              <a:rPr lang="tr-TR" sz="2400" dirty="0">
                <a:latin typeface="Times New Roman" panose="02020603050405020304" pitchFamily="18" charset="0"/>
                <a:cs typeface="Times New Roman" panose="02020603050405020304" pitchFamily="18" charset="0"/>
              </a:rPr>
              <a:t>            </a:t>
            </a: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33</a:t>
            </a:fld>
            <a:endParaRPr lang="tr-TR">
              <a:solidFill>
                <a:prstClr val="black">
                  <a:tint val="75000"/>
                </a:prstClr>
              </a:solidFill>
            </a:endParaRPr>
          </a:p>
        </p:txBody>
      </p:sp>
      <p:sp>
        <p:nvSpPr>
          <p:cNvPr id="8" name="1 Başlık"/>
          <p:cNvSpPr txBox="1">
            <a:spLocks/>
          </p:cNvSpPr>
          <p:nvPr/>
        </p:nvSpPr>
        <p:spPr>
          <a:xfrm>
            <a:off x="347089" y="188640"/>
            <a:ext cx="8568953" cy="79208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dirty="0" smtClean="0">
                <a:solidFill>
                  <a:schemeClr val="tx1"/>
                </a:solidFill>
                <a:latin typeface="Times New Roman" panose="02020603050405020304" pitchFamily="18" charset="0"/>
                <a:cs typeface="Times New Roman" panose="02020603050405020304" pitchFamily="18" charset="0"/>
              </a:rPr>
              <a:t>Mesleki ve Teknik Yeterlik Belgeleri</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997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additive="base">
                                        <p:cTn id="43"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699">
                                            <p:txEl>
                                              <p:pRg st="7" end="7"/>
                                            </p:txEl>
                                          </p:spTgt>
                                        </p:tgtEl>
                                        <p:attrNameLst>
                                          <p:attrName>style.visibility</p:attrName>
                                        </p:attrNameLst>
                                      </p:cBhvr>
                                      <p:to>
                                        <p:strVal val="visible"/>
                                      </p:to>
                                    </p:set>
                                    <p:anim calcmode="lin" valueType="num">
                                      <p:cBhvr additive="base">
                                        <p:cTn id="4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699">
                                            <p:txEl>
                                              <p:pRg st="8" end="8"/>
                                            </p:txEl>
                                          </p:spTgt>
                                        </p:tgtEl>
                                        <p:attrNameLst>
                                          <p:attrName>style.visibility</p:attrName>
                                        </p:attrNameLst>
                                      </p:cBhvr>
                                      <p:to>
                                        <p:strVal val="visible"/>
                                      </p:to>
                                    </p:set>
                                    <p:anim calcmode="lin" valueType="num">
                                      <p:cBhvr additive="base">
                                        <p:cTn id="55"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362015" y="160574"/>
            <a:ext cx="8424936" cy="64807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b="1" dirty="0" smtClean="0">
                <a:solidFill>
                  <a:schemeClr val="tx1"/>
                </a:solidFill>
                <a:latin typeface="Times New Roman" panose="02020603050405020304" pitchFamily="18" charset="0"/>
                <a:cs typeface="Times New Roman" panose="02020603050405020304" pitchFamily="18" charset="0"/>
              </a:rPr>
              <a:t>Özel İmalat Süreci Belgeleri</a:t>
            </a:r>
            <a:endParaRPr lang="tr-TR" sz="2400" dirty="0">
              <a:solidFill>
                <a:schemeClr val="tx1"/>
              </a:solidFill>
              <a:latin typeface="Times New Roman" panose="02020603050405020304" pitchFamily="18" charset="0"/>
              <a:cs typeface="Times New Roman" panose="02020603050405020304" pitchFamily="18" charset="0"/>
            </a:endParaRPr>
          </a:p>
        </p:txBody>
      </p:sp>
      <p:sp>
        <p:nvSpPr>
          <p:cNvPr id="7" name="2 İçerik Yer Tutucusu"/>
          <p:cNvSpPr txBox="1">
            <a:spLocks/>
          </p:cNvSpPr>
          <p:nvPr/>
        </p:nvSpPr>
        <p:spPr>
          <a:xfrm>
            <a:off x="470799" y="1412776"/>
            <a:ext cx="8229600" cy="4824536"/>
          </a:xfrm>
          <a:prstGeom prst="rect">
            <a:avLst/>
          </a:prstGeom>
          <a:solidFill>
            <a:schemeClr val="bg2">
              <a:lumMod val="90000"/>
              <a:alpha val="46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tr-TR" sz="2400" dirty="0" smtClean="0">
                <a:solidFill>
                  <a:srgbClr val="C00000"/>
                </a:solidFill>
                <a:latin typeface="Times New Roman" panose="02020603050405020304" pitchFamily="18" charset="0"/>
                <a:cs typeface="Times New Roman" panose="02020603050405020304" pitchFamily="18" charset="0"/>
              </a:rPr>
              <a:t>Sadece özel imalat süreci gerektiren mal alımı ihalelerinde;</a:t>
            </a:r>
          </a:p>
          <a:p>
            <a:pPr marL="0" indent="0">
              <a:lnSpc>
                <a:spcPct val="90000"/>
              </a:lnSpc>
              <a:buNone/>
              <a:defRPr/>
            </a:pPr>
            <a:endParaRPr lang="tr-TR" sz="2400" dirty="0">
              <a:solidFill>
                <a:srgbClr val="C00000"/>
              </a:solidFill>
              <a:latin typeface="Times New Roman" panose="02020603050405020304" pitchFamily="18" charset="0"/>
              <a:cs typeface="Times New Roman" panose="02020603050405020304" pitchFamily="18" charset="0"/>
            </a:endParaRPr>
          </a:p>
          <a:p>
            <a:pPr>
              <a:lnSpc>
                <a:spcPct val="90000"/>
              </a:lnSpc>
              <a:defRPr/>
            </a:pPr>
            <a:r>
              <a:rPr lang="tr-TR" sz="2400" dirty="0" smtClean="0">
                <a:solidFill>
                  <a:prstClr val="black"/>
                </a:solidFill>
                <a:latin typeface="Times New Roman" panose="02020603050405020304" pitchFamily="18" charset="0"/>
                <a:cs typeface="Times New Roman" panose="02020603050405020304" pitchFamily="18" charset="0"/>
              </a:rPr>
              <a:t>Makine teçhizat ve ekipman belgeleri (*)</a:t>
            </a:r>
            <a:endParaRPr lang="tr-TR" sz="2000" dirty="0">
              <a:solidFill>
                <a:prstClr val="black"/>
              </a:solidFill>
              <a:latin typeface="Times New Roman" panose="02020603050405020304" pitchFamily="18" charset="0"/>
              <a:cs typeface="Times New Roman" panose="02020603050405020304" pitchFamily="18" charset="0"/>
            </a:endParaRPr>
          </a:p>
          <a:p>
            <a:pPr>
              <a:lnSpc>
                <a:spcPct val="90000"/>
              </a:lnSpc>
              <a:defRPr/>
            </a:pPr>
            <a:r>
              <a:rPr lang="tr-TR" sz="2400" dirty="0" smtClean="0">
                <a:solidFill>
                  <a:prstClr val="black"/>
                </a:solidFill>
                <a:latin typeface="Times New Roman" panose="02020603050405020304" pitchFamily="18" charset="0"/>
                <a:cs typeface="Times New Roman" panose="02020603050405020304" pitchFamily="18" charset="0"/>
              </a:rPr>
              <a:t>Kapasite raporu </a:t>
            </a:r>
          </a:p>
          <a:p>
            <a:pPr>
              <a:lnSpc>
                <a:spcPct val="90000"/>
              </a:lnSpc>
              <a:defRPr/>
            </a:pPr>
            <a:r>
              <a:rPr lang="tr-TR" sz="2400" dirty="0" smtClean="0">
                <a:solidFill>
                  <a:prstClr val="black"/>
                </a:solidFill>
                <a:latin typeface="Times New Roman" panose="02020603050405020304" pitchFamily="18" charset="0"/>
                <a:cs typeface="Times New Roman" panose="02020603050405020304" pitchFamily="18" charset="0"/>
              </a:rPr>
              <a:t>Kalite yönetim sistem belgesi </a:t>
            </a:r>
          </a:p>
          <a:p>
            <a:pPr>
              <a:lnSpc>
                <a:spcPct val="90000"/>
              </a:lnSpc>
              <a:defRPr/>
            </a:pPr>
            <a:r>
              <a:rPr lang="tr-TR" sz="2400" dirty="0" smtClean="0">
                <a:solidFill>
                  <a:prstClr val="black"/>
                </a:solidFill>
                <a:latin typeface="Times New Roman" panose="02020603050405020304" pitchFamily="18" charset="0"/>
                <a:cs typeface="Times New Roman" panose="02020603050405020304" pitchFamily="18" charset="0"/>
              </a:rPr>
              <a:t>Çevre yönetim sistem  belgesi</a:t>
            </a:r>
          </a:p>
          <a:p>
            <a:pPr>
              <a:lnSpc>
                <a:spcPct val="90000"/>
              </a:lnSpc>
              <a:defRPr/>
            </a:pPr>
            <a:r>
              <a:rPr lang="tr-TR" sz="2400" dirty="0" smtClean="0">
                <a:solidFill>
                  <a:prstClr val="black"/>
                </a:solidFill>
                <a:latin typeface="Times New Roman" panose="02020603050405020304" pitchFamily="18" charset="0"/>
                <a:cs typeface="Times New Roman" panose="02020603050405020304" pitchFamily="18" charset="0"/>
              </a:rPr>
              <a:t>İmalat yeterlik belgesi </a:t>
            </a:r>
          </a:p>
          <a:p>
            <a:pPr>
              <a:lnSpc>
                <a:spcPct val="90000"/>
              </a:lnSpc>
              <a:defRPr/>
            </a:pPr>
            <a:r>
              <a:rPr lang="tr-TR" sz="2400" dirty="0" smtClean="0">
                <a:solidFill>
                  <a:prstClr val="black"/>
                </a:solidFill>
                <a:latin typeface="Times New Roman" panose="02020603050405020304" pitchFamily="18" charset="0"/>
                <a:cs typeface="Times New Roman" panose="02020603050405020304" pitchFamily="18" charset="0"/>
              </a:rPr>
              <a:t>Hizmet yeri yeterlik belgesi  </a:t>
            </a:r>
          </a:p>
          <a:p>
            <a:pPr marL="457200" lvl="1" indent="0">
              <a:lnSpc>
                <a:spcPct val="90000"/>
              </a:lnSpc>
              <a:buNone/>
              <a:defRPr/>
            </a:pPr>
            <a:r>
              <a:rPr lang="tr-TR" sz="2400" dirty="0" smtClean="0">
                <a:solidFill>
                  <a:srgbClr val="C00000"/>
                </a:solidFill>
                <a:latin typeface="Times New Roman" panose="02020603050405020304" pitchFamily="18" charset="0"/>
                <a:cs typeface="Times New Roman" panose="02020603050405020304" pitchFamily="18" charset="0"/>
              </a:rPr>
              <a:t>Yeterlik kriteri olarak istenebilir.  </a:t>
            </a:r>
            <a:r>
              <a:rPr lang="tr-TR" sz="2400" dirty="0" smtClean="0">
                <a:latin typeface="Times New Roman" panose="02020603050405020304" pitchFamily="18" charset="0"/>
                <a:cs typeface="Times New Roman" panose="02020603050405020304" pitchFamily="18" charset="0"/>
              </a:rPr>
              <a:t>(T:54/2/e) </a:t>
            </a:r>
          </a:p>
          <a:p>
            <a:pPr marL="800100" lvl="1" indent="-342900">
              <a:lnSpc>
                <a:spcPct val="90000"/>
              </a:lnSpc>
              <a:buFont typeface="Wingdings" pitchFamily="2" charset="2"/>
              <a:buChar char="§"/>
              <a:defRPr/>
            </a:pPr>
            <a:endParaRPr lang="tr-TR" sz="2400" dirty="0" smtClean="0">
              <a:solidFill>
                <a:prstClr val="black"/>
              </a:solidFill>
              <a:effectLst>
                <a:outerShdw blurRad="38100" dist="38100" dir="2700000" algn="tl">
                  <a:srgbClr val="C0C0C0"/>
                </a:outerShdw>
              </a:effectLst>
              <a:latin typeface="Calibri"/>
            </a:endParaRP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34</a:t>
            </a:fld>
            <a:endParaRPr lang="tr-TR">
              <a:solidFill>
                <a:prstClr val="black">
                  <a:tint val="75000"/>
                </a:prstClr>
              </a:solidFill>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7" y="80628"/>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493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a:lnSpc>
                <a:spcPct val="90000"/>
              </a:lnSpc>
              <a:buNone/>
              <a:defRPr/>
            </a:pPr>
            <a:endParaRPr lang="tr-TR" sz="2000" dirty="0" smtClean="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Mesleki Faaliyetini Sürdürdüğünü Gösteren Belgeler</a:t>
            </a:r>
          </a:p>
          <a:p>
            <a:pPr lvl="1"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Ticaret odası                           </a:t>
            </a:r>
          </a:p>
          <a:p>
            <a:pPr lvl="1"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Sanayi odası </a:t>
            </a:r>
          </a:p>
          <a:p>
            <a:pPr lvl="1"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Esnaf ve sanatkar odası             SÖZLEŞME AŞAMASINDA</a:t>
            </a:r>
          </a:p>
          <a:p>
            <a:pPr lvl="1" algn="just">
              <a:lnSpc>
                <a:spcPct val="90000"/>
              </a:lnSpc>
              <a:buFont typeface="Wingdings" pitchFamily="2" charset="2"/>
              <a:buChar char="Ø"/>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Meslek odası</a:t>
            </a:r>
          </a:p>
          <a:p>
            <a:pPr lvl="1" algn="just">
              <a:lnSpc>
                <a:spcPct val="90000"/>
              </a:lnSpc>
              <a:buFont typeface="Wingdings" pitchFamily="2" charset="2"/>
              <a:buChar char="Ø"/>
              <a:defRPr/>
            </a:pP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İlgili mevzuat gereğince özel bir izin, ruhsat veya faaliyet belgesi alınması zorunlu ise bu belgeler</a:t>
            </a:r>
          </a:p>
          <a:p>
            <a:pPr lvl="1" algn="just">
              <a:lnSpc>
                <a:spcPct val="90000"/>
              </a:lnSpc>
              <a:buFont typeface="Wingdings" pitchFamily="2" charset="2"/>
              <a:buChar char="Ø"/>
              <a:defRPr/>
            </a:pPr>
            <a:endParaRPr lang="tr-TR"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90000"/>
              </a:lnSpc>
              <a:buFont typeface="Wingdings" pitchFamily="2" charset="2"/>
              <a:buChar char="Ø"/>
              <a:defRPr/>
            </a:pPr>
            <a:r>
              <a:rPr lang="tr-TR" sz="2000" dirty="0">
                <a:latin typeface="Times New Roman" panose="02020603050405020304" pitchFamily="18" charset="0"/>
                <a:ea typeface="Tahoma" panose="020B0604030504040204" pitchFamily="34" charset="0"/>
                <a:cs typeface="Times New Roman" panose="02020603050405020304" pitchFamily="18" charset="0"/>
              </a:rPr>
              <a:t>Teklif vermeye yetkili olduğunu gösteren belgeler</a:t>
            </a:r>
          </a:p>
          <a:p>
            <a:pPr lvl="1" algn="just">
              <a:lnSpc>
                <a:spcPct val="90000"/>
              </a:lnSpc>
              <a:buFont typeface="Wingdings" pitchFamily="2" charset="2"/>
              <a:buChar char="Ø"/>
              <a:defRPr/>
            </a:pP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Tüzel </a:t>
            </a:r>
            <a:r>
              <a:rPr lang="tr-TR" sz="2000" i="1" dirty="0">
                <a:latin typeface="Times New Roman" panose="02020603050405020304" pitchFamily="18" charset="0"/>
                <a:ea typeface="Tahoma" panose="020B0604030504040204" pitchFamily="34" charset="0"/>
                <a:cs typeface="Times New Roman" panose="02020603050405020304" pitchFamily="18" charset="0"/>
              </a:rPr>
              <a:t>kişiliğin ortakları, üyeleri veya kurucuları ile tüzel kişiliğin yönetimindeki görevlileri belirten son durumu gösterir Ticaret Sicil </a:t>
            </a: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Gazetesi/Gazeteleri, diğer belgeler, </a:t>
            </a:r>
            <a:r>
              <a:rPr lang="tr-TR" sz="2000" i="1" dirty="0">
                <a:latin typeface="Times New Roman" panose="02020603050405020304" pitchFamily="18" charset="0"/>
                <a:ea typeface="Tahoma" panose="020B0604030504040204" pitchFamily="34" charset="0"/>
                <a:cs typeface="Times New Roman" panose="02020603050405020304" pitchFamily="18" charset="0"/>
              </a:rPr>
              <a:t>imza sirküleri</a:t>
            </a:r>
            <a:r>
              <a:rPr lang="tr-TR" sz="2000" dirty="0">
                <a:latin typeface="Times New Roman" panose="02020603050405020304" pitchFamily="18" charset="0"/>
                <a:ea typeface="Tahoma" panose="020B0604030504040204" pitchFamily="34" charset="0"/>
                <a:cs typeface="Times New Roman" panose="02020603050405020304" pitchFamily="18" charset="0"/>
              </a:rPr>
              <a:t> </a:t>
            </a:r>
          </a:p>
          <a:p>
            <a:pPr lvl="1" algn="just">
              <a:lnSpc>
                <a:spcPct val="90000"/>
              </a:lnSpc>
              <a:buFont typeface="Wingdings" pitchFamily="2" charset="2"/>
              <a:buChar char="Ø"/>
              <a:defRPr/>
            </a:pP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İmza beyannamesi</a:t>
            </a:r>
          </a:p>
          <a:p>
            <a:pPr lvl="1" algn="just">
              <a:lnSpc>
                <a:spcPct val="90000"/>
              </a:lnSpc>
              <a:buFont typeface="Wingdings" pitchFamily="2" charset="2"/>
              <a:buChar char="Ø"/>
              <a:defRPr/>
            </a:pPr>
            <a:r>
              <a:rPr lang="tr-TR" sz="2000" i="1" dirty="0" smtClean="0">
                <a:latin typeface="Times New Roman" panose="02020603050405020304" pitchFamily="18" charset="0"/>
                <a:ea typeface="Tahoma" panose="020B0604030504040204" pitchFamily="34" charset="0"/>
                <a:cs typeface="Times New Roman" panose="02020603050405020304" pitchFamily="18" charset="0"/>
              </a:rPr>
              <a:t>Vekaletname</a:t>
            </a:r>
            <a:endParaRPr lang="tr-TR" sz="2000"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Content Placeholder 2"/>
          <p:cNvSpPr txBox="1">
            <a:spLocks/>
          </p:cNvSpPr>
          <p:nvPr/>
        </p:nvSpPr>
        <p:spPr>
          <a:xfrm>
            <a:off x="467544" y="171027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tr-TR" sz="1800" dirty="0">
              <a:latin typeface="Tahoma" panose="020B0604030504040204" pitchFamily="34" charset="0"/>
              <a:ea typeface="Tahoma" panose="020B0604030504040204" pitchFamily="34" charset="0"/>
              <a:cs typeface="Tahoma" panose="020B0604030504040204" pitchFamily="34" charset="0"/>
            </a:endParaRPr>
          </a:p>
        </p:txBody>
      </p:sp>
      <p:sp>
        <p:nvSpPr>
          <p:cNvPr id="5" name="Sağ Ayraç 4"/>
          <p:cNvSpPr/>
          <p:nvPr/>
        </p:nvSpPr>
        <p:spPr>
          <a:xfrm>
            <a:off x="3995936" y="2276872"/>
            <a:ext cx="299464"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1 Başlık"/>
          <p:cNvSpPr txBox="1">
            <a:spLocks/>
          </p:cNvSpPr>
          <p:nvPr/>
        </p:nvSpPr>
        <p:spPr>
          <a:xfrm>
            <a:off x="347089" y="188640"/>
            <a:ext cx="8568953" cy="1224136"/>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b="1" dirty="0" err="1">
                <a:solidFill>
                  <a:schemeClr val="tx1"/>
                </a:solidFill>
                <a:latin typeface="Times New Roman" panose="02020603050405020304" pitchFamily="18" charset="0"/>
                <a:cs typeface="Times New Roman" panose="02020603050405020304" pitchFamily="18" charset="0"/>
              </a:rPr>
              <a:t>Mes</a:t>
            </a:r>
            <a:r>
              <a:rPr lang="tr-TR" sz="3600" b="1" dirty="0">
                <a:solidFill>
                  <a:schemeClr val="tx1"/>
                </a:solidFill>
                <a:latin typeface="Times New Roman" panose="02020603050405020304" pitchFamily="18" charset="0"/>
                <a:cs typeface="Times New Roman" panose="02020603050405020304" pitchFamily="18" charset="0"/>
              </a:rPr>
              <a:t>. Faal. </a:t>
            </a:r>
            <a:r>
              <a:rPr lang="tr-TR" sz="3600" b="1" dirty="0" err="1">
                <a:solidFill>
                  <a:schemeClr val="tx1"/>
                </a:solidFill>
                <a:latin typeface="Times New Roman" panose="02020603050405020304" pitchFamily="18" charset="0"/>
                <a:cs typeface="Times New Roman" panose="02020603050405020304" pitchFamily="18" charset="0"/>
              </a:rPr>
              <a:t>Sürd</a:t>
            </a:r>
            <a:r>
              <a:rPr lang="tr-TR" sz="3600" b="1" dirty="0">
                <a:solidFill>
                  <a:schemeClr val="tx1"/>
                </a:solidFill>
                <a:latin typeface="Times New Roman" panose="02020603050405020304" pitchFamily="18" charset="0"/>
                <a:cs typeface="Times New Roman" panose="02020603050405020304" pitchFamily="18" charset="0"/>
              </a:rPr>
              <a:t>. Ve Teklif Ver. Yet. </a:t>
            </a:r>
            <a:endParaRPr lang="tr-TR" sz="3600" b="1" dirty="0" smtClean="0">
              <a:solidFill>
                <a:schemeClr val="tx1"/>
              </a:solidFill>
              <a:latin typeface="Times New Roman" panose="02020603050405020304" pitchFamily="18" charset="0"/>
              <a:cs typeface="Times New Roman" panose="02020603050405020304" pitchFamily="18" charset="0"/>
            </a:endParaRPr>
          </a:p>
          <a:p>
            <a:r>
              <a:rPr lang="tr-TR" sz="3600" b="1" dirty="0" err="1" smtClean="0">
                <a:solidFill>
                  <a:schemeClr val="tx1"/>
                </a:solidFill>
                <a:latin typeface="Times New Roman" panose="02020603050405020304" pitchFamily="18" charset="0"/>
                <a:cs typeface="Times New Roman" panose="02020603050405020304" pitchFamily="18" charset="0"/>
              </a:rPr>
              <a:t>Old</a:t>
            </a:r>
            <a:r>
              <a:rPr lang="tr-TR" sz="3600" b="1" dirty="0" smtClean="0">
                <a:solidFill>
                  <a:schemeClr val="tx1"/>
                </a:solidFill>
                <a:latin typeface="Times New Roman" panose="02020603050405020304" pitchFamily="18" charset="0"/>
                <a:cs typeface="Times New Roman" panose="02020603050405020304" pitchFamily="18" charset="0"/>
              </a:rPr>
              <a:t>. </a:t>
            </a:r>
            <a:r>
              <a:rPr lang="tr-TR" sz="3600" b="1" dirty="0" err="1" smtClean="0">
                <a:solidFill>
                  <a:schemeClr val="tx1"/>
                </a:solidFill>
                <a:latin typeface="Times New Roman" panose="02020603050405020304" pitchFamily="18" charset="0"/>
                <a:cs typeface="Times New Roman" panose="02020603050405020304" pitchFamily="18" charset="0"/>
              </a:rPr>
              <a:t>Göst</a:t>
            </a:r>
            <a:r>
              <a:rPr lang="tr-TR" sz="3600" b="1" dirty="0">
                <a:solidFill>
                  <a:schemeClr val="tx1"/>
                </a:solidFill>
                <a:latin typeface="Times New Roman" panose="02020603050405020304" pitchFamily="18" charset="0"/>
                <a:cs typeface="Times New Roman" panose="02020603050405020304" pitchFamily="18" charset="0"/>
              </a:rPr>
              <a:t>. Belgeler</a:t>
            </a:r>
            <a:br>
              <a:rPr lang="tr-TR" sz="3600" b="1" dirty="0">
                <a:solidFill>
                  <a:schemeClr val="tx1"/>
                </a:solidFill>
                <a:latin typeface="Times New Roman" panose="02020603050405020304" pitchFamily="18" charset="0"/>
                <a:cs typeface="Times New Roman" panose="02020603050405020304" pitchFamily="18" charset="0"/>
              </a:rPr>
            </a:br>
            <a:endParaRPr lang="tr-TR" sz="1100" dirty="0">
              <a:solidFill>
                <a:schemeClr val="tx1"/>
              </a:solidFill>
              <a:latin typeface="Times New Roman" panose="02020603050405020304" pitchFamily="18" charset="0"/>
              <a:cs typeface="Times New Roman" panose="02020603050405020304" pitchFamily="18" charset="0"/>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464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mage result for dikkat soru Ã§Ä±kabili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433"/>
          <a:stretch/>
        </p:blipFill>
        <p:spPr bwMode="auto">
          <a:xfrm>
            <a:off x="7740352" y="2600908"/>
            <a:ext cx="70846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82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7544" y="171027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tr-TR" sz="18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3"/>
          <p:cNvSpPr txBox="1">
            <a:spLocks noChangeArrowheads="1"/>
          </p:cNvSpPr>
          <p:nvPr/>
        </p:nvSpPr>
        <p:spPr>
          <a:xfrm>
            <a:off x="428596" y="1357298"/>
            <a:ext cx="8072467" cy="451962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Arial" pitchFamily="34" charset="0"/>
              <a:buNone/>
              <a:defRPr/>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İş deneyimini gösteren belgeler;</a:t>
            </a:r>
          </a:p>
          <a:p>
            <a:pPr marL="0" indent="0" algn="just">
              <a:lnSpc>
                <a:spcPct val="90000"/>
              </a:lnSpc>
              <a:buFont typeface="Arial" pitchFamily="34" charset="0"/>
              <a:buNone/>
              <a:defRPr/>
            </a:pPr>
            <a:endParaRPr lang="tr-TR" sz="2400" dirty="0" smtClean="0">
              <a:latin typeface="Times New Roman" panose="02020603050405020304" pitchFamily="18" charset="0"/>
              <a:ea typeface="Tahoma" panose="020B0604030504040204" pitchFamily="34" charset="0"/>
              <a:cs typeface="Times New Roman" panose="02020603050405020304" pitchFamily="18" charset="0"/>
            </a:endParaRPr>
          </a:p>
          <a:p>
            <a:pPr algn="just">
              <a:buFont typeface="Wingdings" panose="05000000000000000000" pitchFamily="2" charset="2"/>
              <a:buChar char="Ø"/>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Teknolojik</a:t>
            </a:r>
            <a:r>
              <a:rPr lang="tr-TR" sz="2400" dirty="0">
                <a:latin typeface="Times New Roman" panose="02020603050405020304" pitchFamily="18" charset="0"/>
                <a:ea typeface="Tahoma" panose="020B0604030504040204" pitchFamily="34" charset="0"/>
                <a:cs typeface="Times New Roman" panose="02020603050405020304" pitchFamily="18" charset="0"/>
              </a:rPr>
              <a:t> ürün deneyim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belgesi veya</a:t>
            </a:r>
          </a:p>
          <a:p>
            <a:pPr algn="just">
              <a:buFont typeface="Wingdings" panose="05000000000000000000" pitchFamily="2" charset="2"/>
              <a:buChar char="Ø"/>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Bedel </a:t>
            </a:r>
            <a:r>
              <a:rPr lang="tr-TR" sz="2400" dirty="0">
                <a:latin typeface="Times New Roman" panose="02020603050405020304" pitchFamily="18" charset="0"/>
                <a:ea typeface="Tahoma" panose="020B0604030504040204" pitchFamily="34" charset="0"/>
                <a:cs typeface="Times New Roman" panose="02020603050405020304" pitchFamily="18" charset="0"/>
              </a:rPr>
              <a:t>içeren tek bir sözleşmeye dayalı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olarak; </a:t>
            </a:r>
          </a:p>
          <a:p>
            <a:pPr lvl="1" algn="just">
              <a:buFont typeface="Wingdings" panose="05000000000000000000" pitchFamily="2" charset="2"/>
              <a:buChar char="Ø"/>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İş </a:t>
            </a:r>
            <a:r>
              <a:rPr lang="tr-TR" sz="2400" dirty="0">
                <a:latin typeface="Times New Roman" panose="02020603050405020304" pitchFamily="18" charset="0"/>
                <a:ea typeface="Tahoma" panose="020B0604030504040204" pitchFamily="34" charset="0"/>
                <a:cs typeface="Times New Roman" panose="02020603050405020304" pitchFamily="18" charset="0"/>
              </a:rPr>
              <a:t>deneyim belgesi düzenlemeye yetkili olan her türlü kurum ve kuruluşa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gerçekleştirilen işlerde düzenlenen iş bitirme </a:t>
            </a:r>
            <a:r>
              <a:rPr lang="tr-TR" sz="2400" dirty="0">
                <a:latin typeface="Times New Roman" panose="02020603050405020304" pitchFamily="18" charset="0"/>
                <a:ea typeface="Tahoma" panose="020B0604030504040204" pitchFamily="34" charset="0"/>
                <a:cs typeface="Times New Roman" panose="02020603050405020304" pitchFamily="18" charset="0"/>
              </a:rPr>
              <a:t>belgesi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ya da</a:t>
            </a:r>
            <a:endParaRPr lang="tr-TR" sz="2400" dirty="0">
              <a:latin typeface="Times New Roman" panose="02020603050405020304" pitchFamily="18" charset="0"/>
              <a:ea typeface="Tahoma" panose="020B0604030504040204" pitchFamily="34" charset="0"/>
              <a:cs typeface="Times New Roman" panose="02020603050405020304" pitchFamily="18" charset="0"/>
            </a:endParaRPr>
          </a:p>
          <a:p>
            <a:pPr lvl="1" algn="just">
              <a:buFont typeface="Wingdings" panose="05000000000000000000" pitchFamily="2" charset="2"/>
              <a:buChar char="Ø"/>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Gerçek </a:t>
            </a:r>
            <a:r>
              <a:rPr lang="tr-TR" sz="2400" dirty="0">
                <a:latin typeface="Times New Roman" panose="02020603050405020304" pitchFamily="18" charset="0"/>
                <a:ea typeface="Tahoma" panose="020B0604030504040204" pitchFamily="34" charset="0"/>
                <a:cs typeface="Times New Roman" panose="02020603050405020304" pitchFamily="18" charset="0"/>
              </a:rPr>
              <a:t>kişilere veya iş deneyim belgesi düzenlemeye yetkili olmayan her türlü kurum ve kuruluşa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gerçekleştirilen işlerde;</a:t>
            </a:r>
          </a:p>
          <a:p>
            <a:pPr lvl="1" algn="just">
              <a:buFont typeface="Wingdings" panose="05000000000000000000" pitchFamily="2" charset="2"/>
              <a:buChar char="Ø"/>
            </a:pPr>
            <a:r>
              <a:rPr lang="tr-TR" sz="2400" u="sng" dirty="0" smtClean="0">
                <a:latin typeface="Times New Roman" panose="02020603050405020304" pitchFamily="18" charset="0"/>
                <a:ea typeface="Tahoma" panose="020B0604030504040204" pitchFamily="34" charset="0"/>
                <a:cs typeface="Times New Roman" panose="02020603050405020304" pitchFamily="18" charset="0"/>
              </a:rPr>
              <a:t> Sözleşme + Fatura örnekleri</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 veya onaylı suretleridir.</a:t>
            </a:r>
            <a:endParaRPr lang="tr-TR"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1 Başlık"/>
          <p:cNvSpPr txBox="1">
            <a:spLocks/>
          </p:cNvSpPr>
          <p:nvPr/>
        </p:nvSpPr>
        <p:spPr>
          <a:xfrm>
            <a:off x="362015" y="160574"/>
            <a:ext cx="8424936" cy="64807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b="1" dirty="0" smtClean="0">
                <a:solidFill>
                  <a:schemeClr val="tx1"/>
                </a:solidFill>
                <a:latin typeface="Times New Roman" panose="02020603050405020304" pitchFamily="18" charset="0"/>
                <a:cs typeface="Times New Roman" panose="02020603050405020304" pitchFamily="18" charset="0"/>
              </a:rPr>
              <a:t>İş Deneyimini Gösteren Belgeler</a:t>
            </a:r>
            <a:endParaRPr lang="tr-TR" sz="2400" dirty="0">
              <a:solidFill>
                <a:schemeClr val="tx1"/>
              </a:solidFill>
              <a:latin typeface="Times New Roman" panose="02020603050405020304" pitchFamily="18" charset="0"/>
              <a:cs typeface="Times New Roman" panose="02020603050405020304" pitchFamily="18" charset="0"/>
            </a:endParaRPr>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7" y="80628"/>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050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anim calcmode="lin" valueType="num">
                                      <p:cBhvr>
                                        <p:cTn id="2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1000"/>
                                        <p:tgtEl>
                                          <p:spTgt spid="8">
                                            <p:txEl>
                                              <p:pRg st="6" end="6"/>
                                            </p:txEl>
                                          </p:spTgt>
                                        </p:tgtEl>
                                      </p:cBhvr>
                                    </p:animEffect>
                                    <p:anim calcmode="lin" valueType="num">
                                      <p:cBhvr>
                                        <p:cTn id="4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lnSpc>
                <a:spcPct val="90000"/>
              </a:lnSpc>
              <a:buNone/>
              <a:defRPr/>
            </a:pPr>
            <a:r>
              <a:rPr lang="tr-TR" sz="2000" b="1" i="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endParaRPr lang="tr-TR" sz="2000" b="1" i="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txBox="1">
            <a:spLocks/>
          </p:cNvSpPr>
          <p:nvPr/>
        </p:nvSpPr>
        <p:spPr>
          <a:xfrm>
            <a:off x="467544" y="171027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tr-TR" sz="18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3"/>
          <p:cNvSpPr txBox="1">
            <a:spLocks noChangeArrowheads="1"/>
          </p:cNvSpPr>
          <p:nvPr/>
        </p:nvSpPr>
        <p:spPr>
          <a:xfrm>
            <a:off x="428596" y="1501661"/>
            <a:ext cx="8072467" cy="451962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r>
              <a:rPr lang="tr-TR"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İş deneyim tutarının;</a:t>
            </a:r>
          </a:p>
          <a:p>
            <a:pPr algn="just">
              <a:spcAft>
                <a:spcPts val="600"/>
              </a:spcAft>
              <a:buNone/>
              <a:defRPr/>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a) Açık ihale usulü ile </a:t>
            </a:r>
            <a:r>
              <a:rPr lang="tr-TR" sz="2400" dirty="0">
                <a:latin typeface="Times New Roman" panose="02020603050405020304" pitchFamily="18" charset="0"/>
                <a:ea typeface="Tahoma" panose="020B0604030504040204" pitchFamily="34" charset="0"/>
                <a:cs typeface="Times New Roman" panose="02020603050405020304" pitchFamily="18" charset="0"/>
              </a:rPr>
              <a:t>Kanunun 21/(b</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 ve (</a:t>
            </a:r>
            <a:r>
              <a:rPr lang="tr-TR" sz="2400" dirty="0">
                <a:latin typeface="Times New Roman" panose="02020603050405020304" pitchFamily="18" charset="0"/>
                <a:ea typeface="Tahoma" panose="020B0604030504040204" pitchFamily="34" charset="0"/>
                <a:cs typeface="Times New Roman" panose="02020603050405020304" pitchFamily="18" charset="0"/>
              </a:rPr>
              <a:t>c)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bentlerine göre yapılan ihalelerde; </a:t>
            </a:r>
            <a:r>
              <a:rPr lang="tr-TR" sz="2400" b="1" u="sng" dirty="0" smtClean="0">
                <a:solidFill>
                  <a:srgbClr val="00B05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teklif edilen bedelin </a:t>
            </a:r>
            <a:r>
              <a:rPr lang="tr-TR" sz="2400"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10’i ile % 40’ı arasında</a:t>
            </a:r>
          </a:p>
          <a:p>
            <a:pPr marL="0" indent="0" algn="just">
              <a:spcAft>
                <a:spcPts val="600"/>
              </a:spcAft>
              <a:buFont typeface="Arial" pitchFamily="34" charset="0"/>
              <a:buNone/>
              <a:defRPr/>
            </a:pPr>
            <a:r>
              <a:rPr lang="tr-TR" sz="2400" i="1" u="sng"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idarece belirlenecek orandan az olmaması,</a:t>
            </a:r>
          </a:p>
          <a:p>
            <a:pPr algn="just">
              <a:spcAft>
                <a:spcPts val="600"/>
              </a:spcAft>
              <a:buFont typeface="Arial" pitchFamily="34" charset="0"/>
              <a:buNone/>
              <a:defRPr/>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b) BİAİU ile Kanunun 21 inci maddesinin (a), (d) ve (e) bentlerine göre pazarlık usulü yapılan ihalelerde iş deneyim belgesindeki yeterlik kriteri; </a:t>
            </a:r>
            <a:r>
              <a:rPr lang="tr-TR" sz="2400" b="1" u="sng" dirty="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yaklaşık maliyetin </a:t>
            </a:r>
            <a:r>
              <a:rPr lang="tr-TR" sz="2400"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10’i ile % 40’ı arasında</a:t>
            </a:r>
          </a:p>
          <a:p>
            <a:pPr algn="just">
              <a:lnSpc>
                <a:spcPct val="90000"/>
              </a:lnSpc>
              <a:buFont typeface="Arial" pitchFamily="34" charset="0"/>
              <a:buNone/>
              <a:defRPr/>
            </a:pPr>
            <a:r>
              <a:rPr lang="tr-TR" sz="2400" i="1" u="sng"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idarece belirlenecek tutardan az olmaması</a:t>
            </a:r>
          </a:p>
          <a:p>
            <a:pPr algn="just">
              <a:lnSpc>
                <a:spcPct val="90000"/>
              </a:lnSpc>
              <a:buFont typeface="Arial" pitchFamily="34" charset="0"/>
              <a:buNone/>
              <a:defRPr/>
            </a:pPr>
            <a:endParaRPr lang="tr-TR" sz="24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a:lnSpc>
                <a:spcPct val="90000"/>
              </a:lnSpc>
              <a:buFont typeface="Arial" pitchFamily="34" charset="0"/>
              <a:buNone/>
              <a:defRPr/>
            </a:pPr>
            <a:r>
              <a:rPr lang="tr-TR"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İş deneyimini gösteren belgeler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ile </a:t>
            </a:r>
            <a:r>
              <a:rPr lang="tr-TR"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teknolojik ürün deneyim belgesi</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nden birinin sunulması yeterlidir.</a:t>
            </a:r>
          </a:p>
        </p:txBody>
      </p:sp>
      <p:sp>
        <p:nvSpPr>
          <p:cNvPr id="10" name="1 Başlık"/>
          <p:cNvSpPr txBox="1">
            <a:spLocks/>
          </p:cNvSpPr>
          <p:nvPr/>
        </p:nvSpPr>
        <p:spPr>
          <a:xfrm>
            <a:off x="362015" y="160574"/>
            <a:ext cx="8424936" cy="64807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b="1" dirty="0" smtClean="0">
                <a:solidFill>
                  <a:schemeClr val="tx1"/>
                </a:solidFill>
                <a:latin typeface="Times New Roman" panose="02020603050405020304" pitchFamily="18" charset="0"/>
                <a:cs typeface="Times New Roman" panose="02020603050405020304" pitchFamily="18" charset="0"/>
              </a:rPr>
              <a:t>İş Deneyimini Gösteren Belgeler</a:t>
            </a:r>
            <a:endParaRPr lang="tr-TR" sz="2400" dirty="0">
              <a:solidFill>
                <a:schemeClr val="tx1"/>
              </a:solidFill>
              <a:latin typeface="Times New Roman" panose="02020603050405020304" pitchFamily="18" charset="0"/>
              <a:cs typeface="Times New Roman" panose="02020603050405020304" pitchFamily="18" charset="0"/>
            </a:endParaRPr>
          </a:p>
        </p:txBody>
      </p:sp>
      <p:pic>
        <p:nvPicPr>
          <p:cNvPr id="1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57" y="80628"/>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428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58165" y="991884"/>
            <a:ext cx="7819232" cy="4200787"/>
          </a:xfrm>
          <a:solidFill>
            <a:schemeClr val="accent3">
              <a:lumMod val="20000"/>
              <a:lumOff val="80000"/>
            </a:schemeClr>
          </a:solidFill>
          <a:ln>
            <a:solidFill>
              <a:schemeClr val="accent1"/>
            </a:solidFill>
          </a:ln>
        </p:spPr>
        <p:txBody>
          <a:bodyPr>
            <a:noAutofit/>
          </a:bodyPr>
          <a:lstStyle/>
          <a:p>
            <a:pPr marL="0" indent="0" algn="just">
              <a:spcAft>
                <a:spcPts val="600"/>
              </a:spcAft>
              <a:buNone/>
              <a:defRPr/>
            </a:pPr>
            <a:r>
              <a:rPr lang="tr-TR" sz="20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İŞ ORTAKLIĞINDA;</a:t>
            </a:r>
          </a:p>
          <a:p>
            <a:pPr algn="just">
              <a:spcAft>
                <a:spcPts val="600"/>
              </a:spcAft>
              <a:defRPr/>
            </a:pPr>
            <a:r>
              <a:rPr lang="tr-TR" sz="2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Pilot ortak, </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iş deneyim tutarının </a:t>
            </a:r>
            <a:r>
              <a:rPr lang="tr-TR" sz="2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en az % 20’sini </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sağlaması ve pilot ortağın iş deneyiminin </a:t>
            </a:r>
            <a:r>
              <a:rPr lang="tr-TR" sz="2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diğer ortakların iş deneyimden fazla olması </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gerekir. </a:t>
            </a:r>
          </a:p>
          <a:p>
            <a:pPr algn="just">
              <a:spcAft>
                <a:spcPts val="600"/>
              </a:spcAft>
              <a:defRPr/>
            </a:pPr>
            <a:r>
              <a:rPr lang="tr-TR" sz="2000" b="1" u="sng"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Kalan miktar</a:t>
            </a:r>
            <a:r>
              <a:rPr lang="tr-TR" sz="2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diğer ortaklarca </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karşılanır.</a:t>
            </a:r>
            <a:r>
              <a:rPr lang="tr-TR" sz="2000" u="sng" dirty="0" smtClean="0">
                <a:latin typeface="Times New Roman" panose="02020603050405020304" pitchFamily="18" charset="0"/>
                <a:ea typeface="Tahoma" panose="020B0604030504040204" pitchFamily="34" charset="0"/>
                <a:cs typeface="Times New Roman" panose="02020603050405020304" pitchFamily="18" charset="0"/>
              </a:rPr>
              <a:t>  </a:t>
            </a:r>
          </a:p>
          <a:p>
            <a:pPr algn="just">
              <a:spcAft>
                <a:spcPts val="600"/>
              </a:spcAft>
              <a:defRPr/>
            </a:pPr>
            <a:r>
              <a:rPr lang="tr-TR" sz="2000" u="sng" dirty="0" smtClean="0">
                <a:latin typeface="Times New Roman" panose="02020603050405020304" pitchFamily="18" charset="0"/>
                <a:ea typeface="Tahoma" panose="020B0604030504040204" pitchFamily="34" charset="0"/>
                <a:cs typeface="Times New Roman" panose="02020603050405020304" pitchFamily="18" charset="0"/>
              </a:rPr>
              <a:t>Pilot ortak iş deneyim tutarının tamamını sağlarsa </a:t>
            </a:r>
            <a:r>
              <a:rPr lang="tr-TR" sz="2000" u="sng"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diğer ortaklar iş deneyim belgesi sunmayabilir. </a:t>
            </a:r>
          </a:p>
          <a:p>
            <a:pPr algn="just">
              <a:spcAft>
                <a:spcPts val="600"/>
              </a:spcAft>
              <a:defRPr/>
            </a:pPr>
            <a:r>
              <a:rPr lang="tr-TR"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a:t>
            </a:r>
            <a:r>
              <a:rPr lang="tr-TR" sz="2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eknolojik </a:t>
            </a:r>
            <a:r>
              <a:rPr lang="tr-TR"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ürün deneyim belgesinin </a:t>
            </a:r>
            <a:r>
              <a:rPr lang="tr-TR" sz="2000" dirty="0">
                <a:latin typeface="Times New Roman" panose="02020603050405020304" pitchFamily="18" charset="0"/>
                <a:ea typeface="Tahoma" panose="020B0604030504040204" pitchFamily="34" charset="0"/>
                <a:cs typeface="Times New Roman" panose="02020603050405020304" pitchFamily="18" charset="0"/>
              </a:rPr>
              <a:t>sunulabilmesi için </a:t>
            </a:r>
            <a:r>
              <a:rPr lang="tr-TR"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belgenin düzenlendiği malın teklif edilmesi </a:t>
            </a:r>
            <a:r>
              <a:rPr lang="tr-TR" sz="2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zorunludur.</a:t>
            </a:r>
          </a:p>
          <a:p>
            <a:pPr algn="just">
              <a:spcAft>
                <a:spcPts val="600"/>
              </a:spcAft>
              <a:defRPr/>
            </a:pPr>
            <a:r>
              <a:rPr lang="tr-TR" sz="2000" dirty="0" smtClean="0">
                <a:latin typeface="Times New Roman" panose="02020603050405020304" pitchFamily="18" charset="0"/>
                <a:ea typeface="Tahoma" panose="020B0604030504040204" pitchFamily="34" charset="0"/>
                <a:cs typeface="Times New Roman" panose="02020603050405020304" pitchFamily="18" charset="0"/>
              </a:rPr>
              <a:t>İsteklilerin </a:t>
            </a:r>
            <a:r>
              <a:rPr lang="tr-TR"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teknolojik ürün deneyim belgesini sunması halinde, </a:t>
            </a:r>
            <a:r>
              <a:rPr lang="tr-TR" sz="2000" dirty="0">
                <a:latin typeface="Times New Roman" panose="02020603050405020304" pitchFamily="18" charset="0"/>
                <a:ea typeface="Tahoma" panose="020B0604030504040204" pitchFamily="34" charset="0"/>
                <a:cs typeface="Times New Roman" panose="02020603050405020304" pitchFamily="18" charset="0"/>
              </a:rPr>
              <a:t>iş deneyimine ilişkin </a:t>
            </a:r>
            <a:r>
              <a:rPr lang="tr-TR"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yeterlik kriterini sağladığı </a:t>
            </a:r>
            <a:r>
              <a:rPr lang="tr-TR" sz="2000" dirty="0">
                <a:latin typeface="Times New Roman" panose="02020603050405020304" pitchFamily="18" charset="0"/>
                <a:ea typeface="Tahoma" panose="020B0604030504040204" pitchFamily="34" charset="0"/>
                <a:cs typeface="Times New Roman" panose="02020603050405020304" pitchFamily="18" charset="0"/>
              </a:rPr>
              <a:t>kabul edilir. </a:t>
            </a:r>
            <a:endParaRPr lang="tr-TR" sz="2000" dirty="0" smtClean="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Dikdörtgen 4"/>
          <p:cNvSpPr/>
          <p:nvPr/>
        </p:nvSpPr>
        <p:spPr>
          <a:xfrm>
            <a:off x="669304" y="5192671"/>
            <a:ext cx="7768427" cy="1154162"/>
          </a:xfrm>
          <a:prstGeom prst="rect">
            <a:avLst/>
          </a:prstGeom>
          <a:solidFill>
            <a:schemeClr val="bg2">
              <a:lumMod val="90000"/>
            </a:schemeClr>
          </a:solidFill>
          <a:ln>
            <a:solidFill>
              <a:schemeClr val="accent1"/>
            </a:solidFill>
          </a:ln>
        </p:spPr>
        <p:txBody>
          <a:bodyPr wrap="square">
            <a:spAutoFit/>
          </a:bodyPr>
          <a:lstStyle/>
          <a:p>
            <a:pPr lvl="0" algn="just" fontAlgn="auto">
              <a:spcBef>
                <a:spcPct val="20000"/>
              </a:spcBef>
              <a:spcAft>
                <a:spcPts val="600"/>
              </a:spcAft>
              <a:defRPr/>
            </a:pPr>
            <a:r>
              <a:rPr lang="tr-TR" sz="20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KONSORSİYUMLARDA; </a:t>
            </a:r>
          </a:p>
          <a:p>
            <a:pPr marL="342900" lvl="0" indent="-342900" algn="just" fontAlgn="auto">
              <a:spcBef>
                <a:spcPct val="20000"/>
              </a:spcBef>
              <a:spcAft>
                <a:spcPts val="600"/>
              </a:spcAft>
              <a:buFont typeface="Arial" pitchFamily="34" charset="0"/>
              <a:buChar char="•"/>
              <a:defRPr/>
            </a:pPr>
            <a:r>
              <a:rPr lang="tr-TR" sz="20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Her konsorsiyum </a:t>
            </a:r>
            <a:r>
              <a:rPr lang="tr-TR" sz="20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ortağının, </a:t>
            </a:r>
            <a:r>
              <a:rPr lang="tr-TR" sz="20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teklif </a:t>
            </a:r>
            <a:r>
              <a:rPr lang="tr-TR" sz="20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verdiği </a:t>
            </a:r>
            <a:r>
              <a:rPr lang="tr-TR"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kısım için istenilen asgari iş deneyim tutarının tamamını </a:t>
            </a:r>
            <a:r>
              <a:rPr lang="tr-TR" sz="20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sağlaması </a:t>
            </a:r>
            <a:r>
              <a:rPr lang="tr-TR" sz="20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zorunludur.</a:t>
            </a:r>
            <a:endParaRPr lang="tr-TR" sz="20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38</a:t>
            </a:fld>
            <a:endParaRPr lang="tr-TR"/>
          </a:p>
        </p:txBody>
      </p:sp>
      <p:sp>
        <p:nvSpPr>
          <p:cNvPr id="8" name="1 Başlık"/>
          <p:cNvSpPr txBox="1">
            <a:spLocks/>
          </p:cNvSpPr>
          <p:nvPr/>
        </p:nvSpPr>
        <p:spPr>
          <a:xfrm>
            <a:off x="362015" y="160574"/>
            <a:ext cx="8424936" cy="64807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b="1" dirty="0" smtClean="0">
                <a:solidFill>
                  <a:schemeClr val="tx1"/>
                </a:solidFill>
                <a:latin typeface="Times New Roman" panose="02020603050405020304" pitchFamily="18" charset="0"/>
                <a:cs typeface="Times New Roman" panose="02020603050405020304" pitchFamily="18" charset="0"/>
              </a:rPr>
              <a:t>İş Deneyimini Gösteren Belgeler</a:t>
            </a:r>
            <a:endParaRPr lang="tr-TR" sz="2400" dirty="0">
              <a:solidFill>
                <a:schemeClr val="tx1"/>
              </a:solidFill>
              <a:latin typeface="Times New Roman" panose="02020603050405020304" pitchFamily="18" charset="0"/>
              <a:cs typeface="Times New Roman" panose="02020603050405020304" pitchFamily="18" charset="0"/>
            </a:endParaRP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7" y="80628"/>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result for dikkat soru Ã§Ä±kabili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433"/>
          <a:stretch/>
        </p:blipFill>
        <p:spPr bwMode="auto">
          <a:xfrm>
            <a:off x="8184018" y="2060848"/>
            <a:ext cx="70846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099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 calcmode="lin" valueType="num">
                                      <p:cBhvr additive="base">
                                        <p:cTn id="4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noviteknoloji.com.tr/wp-content/uploads/2017/06/TUR-NoviM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00000">
            <a:off x="1141893" y="476672"/>
            <a:ext cx="5715000" cy="785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765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inansal kiral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32607"/>
            <a:ext cx="5571356" cy="292182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699792" y="1700808"/>
            <a:ext cx="3439788" cy="584775"/>
          </a:xfrm>
          <a:prstGeom prst="rect">
            <a:avLst/>
          </a:prstGeom>
        </p:spPr>
        <p:txBody>
          <a:bodyPr wrap="none">
            <a:spAutoFit/>
          </a:bodyPr>
          <a:lstStyle/>
          <a:p>
            <a:r>
              <a:rPr lang="tr-TR" sz="3200" dirty="0">
                <a:solidFill>
                  <a:srgbClr val="C00000"/>
                </a:solidFill>
                <a:latin typeface="Tahoma" panose="020B0604030504040204" pitchFamily="34" charset="0"/>
                <a:ea typeface="Tahoma" panose="020B0604030504040204" pitchFamily="34" charset="0"/>
                <a:cs typeface="Tahoma" panose="020B0604030504040204" pitchFamily="34" charset="0"/>
              </a:rPr>
              <a:t>Finansal kiralama </a:t>
            </a:r>
          </a:p>
        </p:txBody>
      </p:sp>
    </p:spTree>
    <p:extLst>
      <p:ext uri="{BB962C8B-B14F-4D97-AF65-F5344CB8AC3E}">
        <p14:creationId xmlns:p14="http://schemas.microsoft.com/office/powerpoint/2010/main" val="338499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980728"/>
            <a:ext cx="8280920" cy="4896544"/>
          </a:xfrm>
          <a:ln>
            <a:solidFill>
              <a:schemeClr val="accent1"/>
            </a:solidFill>
          </a:ln>
        </p:spPr>
        <p:txBody>
          <a:bodyPr>
            <a:noAutofit/>
          </a:bodyPr>
          <a:lstStyle/>
          <a:p>
            <a:pPr marL="0" indent="0" algn="just">
              <a:spcAft>
                <a:spcPts val="600"/>
              </a:spcAft>
              <a:buNone/>
              <a:tabLst>
                <a:tab pos="358775" algn="l"/>
              </a:tabLst>
              <a:defRPr/>
            </a:pPr>
            <a:r>
              <a:rPr lang="tr-TR" sz="2000" dirty="0" smtClean="0">
                <a:latin typeface="Times New Roman" panose="02020603050405020304" pitchFamily="18" charset="0"/>
                <a:cs typeface="Times New Roman" panose="02020603050405020304" pitchFamily="18" charset="0"/>
              </a:rPr>
              <a:t>İş deneyim belgelerinin istenildiği ihalelerde; </a:t>
            </a:r>
          </a:p>
          <a:p>
            <a:pPr algn="just">
              <a:spcAft>
                <a:spcPts val="600"/>
              </a:spcAft>
              <a:buNone/>
              <a:tabLst>
                <a:tab pos="358775" algn="l"/>
              </a:tabLst>
              <a:defRPr/>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a- İlk ilan veya davet tarihinden geriye doğru </a:t>
            </a:r>
            <a:r>
              <a:rPr lang="tr-TR" sz="2000" dirty="0" smtClean="0">
                <a:solidFill>
                  <a:srgbClr val="C00000"/>
                </a:solidFill>
                <a:latin typeface="Times New Roman" panose="02020603050405020304" pitchFamily="18" charset="0"/>
                <a:cs typeface="Times New Roman" panose="02020603050405020304" pitchFamily="18" charset="0"/>
              </a:rPr>
              <a:t>son </a:t>
            </a:r>
            <a:r>
              <a:rPr lang="tr-TR" sz="2000" dirty="0">
                <a:solidFill>
                  <a:srgbClr val="C00000"/>
                </a:solidFill>
                <a:latin typeface="Times New Roman" panose="02020603050405020304" pitchFamily="18" charset="0"/>
                <a:cs typeface="Times New Roman" panose="02020603050405020304" pitchFamily="18" charset="0"/>
              </a:rPr>
              <a:t>5 yıl içinde kesin kabul işlemleri tamamlanan, </a:t>
            </a:r>
          </a:p>
          <a:p>
            <a:pPr algn="just">
              <a:spcAft>
                <a:spcPts val="600"/>
              </a:spcAft>
              <a:buNone/>
              <a:tabLst>
                <a:tab pos="358775" algn="l"/>
              </a:tabLst>
              <a:defRPr/>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b- </a:t>
            </a:r>
            <a:r>
              <a:rPr lang="tr-TR" sz="2000" dirty="0">
                <a:latin typeface="Times New Roman" panose="02020603050405020304" pitchFamily="18" charset="0"/>
                <a:cs typeface="Times New Roman" panose="02020603050405020304" pitchFamily="18" charset="0"/>
              </a:rPr>
              <a:t>Devredilen işlerde ilk sözleşme bedelinin </a:t>
            </a:r>
            <a:r>
              <a:rPr lang="tr-TR" sz="2000" dirty="0">
                <a:solidFill>
                  <a:srgbClr val="C00000"/>
                </a:solidFill>
                <a:latin typeface="Times New Roman" panose="02020603050405020304" pitchFamily="18" charset="0"/>
                <a:cs typeface="Times New Roman" panose="02020603050405020304" pitchFamily="18" charset="0"/>
              </a:rPr>
              <a:t>en az % 80’inin tamamlaması şartıyla,</a:t>
            </a:r>
            <a:r>
              <a:rPr lang="tr-TR" sz="2000" dirty="0">
                <a:latin typeface="Times New Roman" panose="02020603050405020304" pitchFamily="18" charset="0"/>
                <a:cs typeface="Times New Roman" panose="02020603050405020304" pitchFamily="18" charset="0"/>
              </a:rPr>
              <a:t> ilk ilan veya davet tarihinden geriye doğru </a:t>
            </a:r>
            <a:r>
              <a:rPr lang="tr-TR" sz="2000" dirty="0">
                <a:solidFill>
                  <a:srgbClr val="C00000"/>
                </a:solidFill>
                <a:latin typeface="Times New Roman" panose="02020603050405020304" pitchFamily="18" charset="0"/>
                <a:cs typeface="Times New Roman" panose="02020603050405020304" pitchFamily="18" charset="0"/>
              </a:rPr>
              <a:t>son 5 yıl içinde kesin kabul işlemleri tamamlanan,</a:t>
            </a:r>
            <a:r>
              <a:rPr lang="tr-TR" sz="2000" dirty="0">
                <a:solidFill>
                  <a:srgbClr val="FF0000"/>
                </a:solidFill>
                <a:latin typeface="Times New Roman" panose="02020603050405020304" pitchFamily="18" charset="0"/>
                <a:cs typeface="Times New Roman" panose="02020603050405020304" pitchFamily="18" charset="0"/>
              </a:rPr>
              <a:t> </a:t>
            </a:r>
          </a:p>
          <a:p>
            <a:pPr algn="just">
              <a:spcAft>
                <a:spcPts val="600"/>
              </a:spcAft>
              <a:buNone/>
              <a:tabLst>
                <a:tab pos="358775" algn="l"/>
              </a:tabLst>
              <a:defRPr/>
            </a:pP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mal alımlarıyla ilgili iş deneyimini gösteren belgelerin istenilmesi zorunludur</a:t>
            </a:r>
            <a:r>
              <a:rPr lang="tr-TR" sz="2000" dirty="0" smtClean="0">
                <a:latin typeface="Times New Roman" panose="02020603050405020304" pitchFamily="18" charset="0"/>
                <a:cs typeface="Times New Roman" panose="02020603050405020304" pitchFamily="18" charset="0"/>
              </a:rPr>
              <a:t>.</a:t>
            </a:r>
          </a:p>
          <a:p>
            <a:pPr algn="just"/>
            <a:r>
              <a:rPr lang="tr-TR" sz="2000" dirty="0" smtClean="0">
                <a:latin typeface="Times New Roman" panose="02020603050405020304" pitchFamily="18" charset="0"/>
                <a:cs typeface="Times New Roman" panose="02020603050405020304" pitchFamily="18" charset="0"/>
              </a:rPr>
              <a:t>Birden </a:t>
            </a:r>
            <a:r>
              <a:rPr lang="tr-TR" sz="2000" dirty="0">
                <a:latin typeface="Times New Roman" panose="02020603050405020304" pitchFamily="18" charset="0"/>
                <a:cs typeface="Times New Roman" panose="02020603050405020304" pitchFamily="18" charset="0"/>
              </a:rPr>
              <a:t>çok iş deneyimini gösteren belgeler ve belgelerdeki tutarlar </a:t>
            </a:r>
            <a:r>
              <a:rPr lang="tr-TR" sz="2000" dirty="0">
                <a:solidFill>
                  <a:srgbClr val="FF0000"/>
                </a:solidFill>
                <a:latin typeface="Times New Roman" panose="02020603050405020304" pitchFamily="18" charset="0"/>
                <a:cs typeface="Times New Roman" panose="02020603050405020304" pitchFamily="18" charset="0"/>
              </a:rPr>
              <a:t>toplanamaz. </a:t>
            </a:r>
            <a:endParaRPr lang="tr-TR" sz="2000" dirty="0" smtClean="0">
              <a:solidFill>
                <a:srgbClr val="FF0000"/>
              </a:solidFill>
              <a:latin typeface="Times New Roman" panose="02020603050405020304" pitchFamily="18" charset="0"/>
              <a:cs typeface="Times New Roman" panose="02020603050405020304" pitchFamily="18" charset="0"/>
            </a:endParaRPr>
          </a:p>
          <a:p>
            <a:pPr algn="just"/>
            <a:r>
              <a:rPr lang="tr-TR" sz="2000" u="sng" dirty="0" smtClean="0">
                <a:solidFill>
                  <a:srgbClr val="FF0000"/>
                </a:solidFill>
                <a:latin typeface="Times New Roman" panose="02020603050405020304" pitchFamily="18" charset="0"/>
                <a:cs typeface="Times New Roman" panose="02020603050405020304" pitchFamily="18" charset="0"/>
              </a:rPr>
              <a:t>Alt yüklenicilere </a:t>
            </a:r>
            <a:r>
              <a:rPr lang="tr-TR" sz="2000" dirty="0" smtClean="0">
                <a:latin typeface="Times New Roman" panose="02020603050405020304" pitchFamily="18" charset="0"/>
                <a:cs typeface="Times New Roman" panose="02020603050405020304" pitchFamily="18" charset="0"/>
              </a:rPr>
              <a:t>iş bitirme belgeleri düzenlenemez.</a:t>
            </a:r>
            <a:endParaRPr lang="tr-TR" sz="2000" dirty="0">
              <a:latin typeface="Times New Roman" panose="02020603050405020304" pitchFamily="18" charset="0"/>
              <a:cs typeface="Times New Roman" panose="02020603050405020304" pitchFamily="18" charset="0"/>
            </a:endParaRPr>
          </a:p>
          <a:p>
            <a:pPr algn="just">
              <a:spcAft>
                <a:spcPts val="600"/>
              </a:spcAft>
              <a:buNone/>
              <a:tabLst>
                <a:tab pos="358775" algn="l"/>
              </a:tabLst>
              <a:defRPr/>
            </a:pPr>
            <a:endParaRPr lang="tr-TR" sz="2800" dirty="0"/>
          </a:p>
          <a:p>
            <a:endParaRPr lang="tr-TR" dirty="0"/>
          </a:p>
        </p:txBody>
      </p:sp>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40</a:t>
            </a:fld>
            <a:endParaRPr lang="tr-TR"/>
          </a:p>
        </p:txBody>
      </p:sp>
      <p:sp>
        <p:nvSpPr>
          <p:cNvPr id="6" name="1 Başlık"/>
          <p:cNvSpPr txBox="1">
            <a:spLocks/>
          </p:cNvSpPr>
          <p:nvPr/>
        </p:nvSpPr>
        <p:spPr>
          <a:xfrm>
            <a:off x="362015" y="160574"/>
            <a:ext cx="8424936" cy="64807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700" b="1" dirty="0" smtClean="0">
                <a:solidFill>
                  <a:schemeClr val="tx1"/>
                </a:solidFill>
                <a:latin typeface="Times New Roman" panose="02020603050405020304" pitchFamily="18" charset="0"/>
                <a:cs typeface="Times New Roman" panose="02020603050405020304" pitchFamily="18" charset="0"/>
              </a:rPr>
              <a:t>İş Deneyimini Gösteren Belgeler</a:t>
            </a:r>
            <a:endParaRPr lang="tr-TR" sz="2400" dirty="0">
              <a:solidFill>
                <a:schemeClr val="tx1"/>
              </a:solidFill>
              <a:latin typeface="Times New Roman" panose="02020603050405020304" pitchFamily="18" charset="0"/>
              <a:cs typeface="Times New Roman" panose="02020603050405020304" pitchFamily="18"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7" y="80628"/>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dikkat soru Ã§Ä±kabili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433"/>
          <a:stretch/>
        </p:blipFill>
        <p:spPr bwMode="auto">
          <a:xfrm>
            <a:off x="6228184" y="4725144"/>
            <a:ext cx="70846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68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noGrp="1"/>
          </p:cNvSpPr>
          <p:nvPr>
            <p:ph idx="1"/>
          </p:nvPr>
        </p:nvSpPr>
        <p:spPr>
          <a:xfrm>
            <a:off x="434535" y="1268760"/>
            <a:ext cx="8229600" cy="4752528"/>
          </a:xfrm>
          <a:prstGeom prst="rect">
            <a:avLst/>
          </a:prstGeom>
          <a:solidFill>
            <a:schemeClr val="bg2">
              <a:lumMod val="90000"/>
              <a:alpha val="74000"/>
            </a:schemeClr>
          </a:solidFill>
        </p:spPr>
        <p:txBody>
          <a:bodyPr vert="horz" lIns="91440" tIns="45720" rIns="91440" bIns="45720" rtlCol="0">
            <a:normAutofit/>
          </a:bodyPr>
          <a:lstStyle/>
          <a:p>
            <a:pPr marL="0" indent="0" fontAlgn="auto">
              <a:lnSpc>
                <a:spcPct val="90000"/>
              </a:lnSpc>
              <a:spcBef>
                <a:spcPct val="20000"/>
              </a:spcBef>
              <a:spcAft>
                <a:spcPts val="0"/>
              </a:spcAft>
              <a:buNone/>
              <a:defRPr/>
            </a:pPr>
            <a:r>
              <a:rPr lang="tr-TR" sz="2400" dirty="0" smtClean="0">
                <a:solidFill>
                  <a:srgbClr val="FF0000"/>
                </a:solidFill>
                <a:latin typeface="Calibri"/>
              </a:rPr>
              <a:t> </a:t>
            </a:r>
          </a:p>
          <a:p>
            <a:pPr marL="342900" indent="-342900" fontAlgn="auto">
              <a:lnSpc>
                <a:spcPct val="90000"/>
              </a:lnSpc>
              <a:spcBef>
                <a:spcPct val="20000"/>
              </a:spcBef>
              <a:spcAft>
                <a:spcPts val="0"/>
              </a:spcAft>
              <a:buFont typeface="Wingdings" pitchFamily="2" charset="2"/>
              <a:buChar char="v"/>
              <a:defRPr/>
            </a:pPr>
            <a:r>
              <a:rPr lang="tr-TR" sz="2400" dirty="0" smtClean="0">
                <a:solidFill>
                  <a:srgbClr val="C00000"/>
                </a:solidFill>
                <a:latin typeface="Times New Roman" panose="02020603050405020304" pitchFamily="18" charset="0"/>
                <a:cs typeface="Times New Roman" panose="02020603050405020304" pitchFamily="18" charset="0"/>
              </a:rPr>
              <a:t>Özel imalat süreci gerektiren mal alımı ihalelerinde;</a:t>
            </a:r>
          </a:p>
          <a:p>
            <a:pPr marL="800100" lvl="1" indent="-342900" fontAlgn="auto">
              <a:lnSpc>
                <a:spcPct val="90000"/>
              </a:lnSpc>
              <a:spcBef>
                <a:spcPct val="20000"/>
              </a:spcBef>
              <a:spcAft>
                <a:spcPts val="0"/>
              </a:spcAft>
              <a:buFont typeface="Wingdings" pitchFamily="2" charset="2"/>
              <a:buChar char="§"/>
              <a:defRPr/>
            </a:pPr>
            <a:r>
              <a:rPr lang="tr-TR" sz="2400" dirty="0" smtClean="0">
                <a:solidFill>
                  <a:srgbClr val="C00000"/>
                </a:solidFill>
                <a:latin typeface="Times New Roman" panose="02020603050405020304" pitchFamily="18" charset="0"/>
                <a:cs typeface="Times New Roman" panose="02020603050405020304" pitchFamily="18" charset="0"/>
              </a:rPr>
              <a:t>İş deneyim belgesinin </a:t>
            </a:r>
            <a:r>
              <a:rPr lang="tr-TR" sz="2400" dirty="0" smtClean="0">
                <a:solidFill>
                  <a:prstClr val="black"/>
                </a:solidFill>
                <a:latin typeface="Times New Roman" panose="02020603050405020304" pitchFamily="18" charset="0"/>
                <a:cs typeface="Times New Roman" panose="02020603050405020304" pitchFamily="18" charset="0"/>
              </a:rPr>
              <a:t>istenilmesi durumunda </a:t>
            </a:r>
          </a:p>
          <a:p>
            <a:pPr marL="800100" lvl="1" indent="-342900" fontAlgn="auto">
              <a:lnSpc>
                <a:spcPct val="90000"/>
              </a:lnSpc>
              <a:spcBef>
                <a:spcPct val="20000"/>
              </a:spcBef>
              <a:spcAft>
                <a:spcPts val="0"/>
              </a:spcAft>
              <a:buFont typeface="Wingdings" pitchFamily="2" charset="2"/>
              <a:buChar char="§"/>
              <a:defRPr/>
            </a:pPr>
            <a:r>
              <a:rPr lang="tr-TR" sz="2400" dirty="0" smtClean="0">
                <a:solidFill>
                  <a:srgbClr val="C00000"/>
                </a:solidFill>
                <a:latin typeface="Times New Roman" panose="02020603050405020304" pitchFamily="18" charset="0"/>
                <a:cs typeface="Times New Roman" panose="02020603050405020304" pitchFamily="18" charset="0"/>
              </a:rPr>
              <a:t>Kapasite raporunun </a:t>
            </a:r>
            <a:r>
              <a:rPr lang="tr-TR" sz="2400" dirty="0" smtClean="0">
                <a:solidFill>
                  <a:prstClr val="black"/>
                </a:solidFill>
                <a:latin typeface="Times New Roman" panose="02020603050405020304" pitchFamily="18" charset="0"/>
                <a:cs typeface="Times New Roman" panose="02020603050405020304" pitchFamily="18" charset="0"/>
              </a:rPr>
              <a:t>da istenilmesi </a:t>
            </a:r>
            <a:r>
              <a:rPr lang="tr-TR" sz="2400" dirty="0" smtClean="0">
                <a:solidFill>
                  <a:srgbClr val="C00000"/>
                </a:solidFill>
                <a:latin typeface="Times New Roman" panose="02020603050405020304" pitchFamily="18" charset="0"/>
                <a:cs typeface="Times New Roman" panose="02020603050405020304" pitchFamily="18" charset="0"/>
              </a:rPr>
              <a:t>zorunludur. İsteklilerin bunlardan birini sunması yeterlidir.</a:t>
            </a:r>
            <a:endParaRPr lang="tr-TR" sz="24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r>
              <a:rPr lang="tr-TR" sz="2400" dirty="0">
                <a:solidFill>
                  <a:srgbClr val="C00000"/>
                </a:solidFill>
                <a:latin typeface="Times New Roman" panose="02020603050405020304" pitchFamily="18" charset="0"/>
                <a:cs typeface="Times New Roman" panose="02020603050405020304" pitchFamily="18" charset="0"/>
              </a:rPr>
              <a:t>İ</a:t>
            </a:r>
            <a:r>
              <a:rPr lang="tr-TR" sz="2400" dirty="0" smtClean="0">
                <a:solidFill>
                  <a:srgbClr val="C00000"/>
                </a:solidFill>
                <a:latin typeface="Times New Roman" panose="02020603050405020304" pitchFamily="18" charset="0"/>
                <a:cs typeface="Times New Roman" panose="02020603050405020304" pitchFamily="18" charset="0"/>
              </a:rPr>
              <a:t>ş ortaklığının </a:t>
            </a:r>
            <a:r>
              <a:rPr lang="tr-TR" sz="2400" dirty="0">
                <a:latin typeface="Times New Roman" panose="02020603050405020304" pitchFamily="18" charset="0"/>
                <a:cs typeface="Times New Roman" panose="02020603050405020304" pitchFamily="18" charset="0"/>
              </a:rPr>
              <a:t>üyelerinin tamamının iş deneyimini gösteren belge veya kapasite raporu sunması </a:t>
            </a:r>
            <a:r>
              <a:rPr lang="tr-TR" sz="2400" dirty="0" smtClean="0">
                <a:latin typeface="Times New Roman" panose="02020603050405020304" pitchFamily="18" charset="0"/>
                <a:cs typeface="Times New Roman" panose="02020603050405020304" pitchFamily="18" charset="0"/>
              </a:rPr>
              <a:t>zorunludur.</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solidFill>
                  <a:srgbClr val="C00000"/>
                </a:solidFill>
                <a:latin typeface="Times New Roman"/>
              </a:rPr>
              <a:t>Konsorsiyum </a:t>
            </a:r>
            <a:r>
              <a:rPr lang="tr-TR" sz="2400" dirty="0" smtClean="0">
                <a:latin typeface="Times New Roman"/>
              </a:rPr>
              <a:t>ortaklarından </a:t>
            </a:r>
            <a:r>
              <a:rPr lang="tr-TR" sz="2400" dirty="0">
                <a:latin typeface="Times New Roman"/>
              </a:rPr>
              <a:t>her biri teklif verdiği kısım için istenilen yeterlik kriterini sağlamak zorundadır.</a:t>
            </a:r>
          </a:p>
          <a:p>
            <a:pPr marL="0" indent="0" algn="just" fontAlgn="auto">
              <a:lnSpc>
                <a:spcPct val="90000"/>
              </a:lnSpc>
              <a:spcBef>
                <a:spcPct val="20000"/>
              </a:spcBef>
              <a:spcAft>
                <a:spcPts val="0"/>
              </a:spcAft>
              <a:buNone/>
              <a:defRPr/>
            </a:pPr>
            <a:endParaRPr lang="tr-TR" sz="2400" dirty="0" smtClean="0">
              <a:solidFill>
                <a:prstClr val="black"/>
              </a:solidFill>
              <a:effectLst>
                <a:outerShdw blurRad="38100" dist="38100" dir="2700000" algn="tl">
                  <a:srgbClr val="C0C0C0"/>
                </a:outerShdw>
              </a:effectLst>
              <a:latin typeface="Calibri"/>
            </a:endParaRPr>
          </a:p>
        </p:txBody>
      </p:sp>
      <p:sp>
        <p:nvSpPr>
          <p:cNvPr id="6" name="1 Başlık"/>
          <p:cNvSpPr txBox="1">
            <a:spLocks/>
          </p:cNvSpPr>
          <p:nvPr/>
        </p:nvSpPr>
        <p:spPr>
          <a:xfrm>
            <a:off x="362015" y="160574"/>
            <a:ext cx="8424936" cy="64807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800" b="1" dirty="0" smtClean="0">
                <a:solidFill>
                  <a:schemeClr val="tx1"/>
                </a:solidFill>
                <a:latin typeface="Times New Roman" panose="02020603050405020304" pitchFamily="18" charset="0"/>
                <a:cs typeface="Times New Roman" panose="02020603050405020304" pitchFamily="18" charset="0"/>
              </a:rPr>
              <a:t>     </a:t>
            </a:r>
            <a:r>
              <a:rPr lang="tr-TR" sz="3700" b="1" dirty="0" smtClean="0">
                <a:solidFill>
                  <a:schemeClr val="tx1"/>
                </a:solidFill>
                <a:latin typeface="Times New Roman" panose="02020603050405020304" pitchFamily="18" charset="0"/>
                <a:cs typeface="Times New Roman" panose="02020603050405020304" pitchFamily="18" charset="0"/>
              </a:rPr>
              <a:t>Özel İmalat Sürecinde İş Deneyim</a:t>
            </a:r>
            <a:endParaRPr lang="tr-TR" sz="33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4075EAC3-9EEC-4A20-9AF0-4D4C63D2EF2A}" type="slidenum">
              <a:rPr lang="tr-TR" smtClean="0">
                <a:solidFill>
                  <a:prstClr val="black">
                    <a:tint val="75000"/>
                  </a:prstClr>
                </a:solidFill>
              </a:rPr>
              <a:pPr>
                <a:defRPr/>
              </a:pPr>
              <a:t>41</a:t>
            </a:fld>
            <a:endParaRPr lang="tr-TR">
              <a:solidFill>
                <a:prstClr val="black">
                  <a:tint val="75000"/>
                </a:prstClr>
              </a:solidFill>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7" y="80628"/>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910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8800" y="1052736"/>
            <a:ext cx="8280920" cy="5544616"/>
          </a:xfrm>
          <a:ln>
            <a:solidFill>
              <a:schemeClr val="accent1"/>
            </a:solidFill>
          </a:ln>
        </p:spPr>
        <p:txBody>
          <a:bodyPr>
            <a:noAutofit/>
          </a:bodyPr>
          <a:lstStyle/>
          <a:p>
            <a:pPr marL="457200" indent="-457200" algn="just">
              <a:buAutoNum type="alphaLcParenR"/>
            </a:pPr>
            <a:r>
              <a:rPr lang="tr-TR" sz="2400" dirty="0" smtClean="0">
                <a:latin typeface="Times New Roman" panose="02020603050405020304" pitchFamily="18" charset="0"/>
                <a:cs typeface="Times New Roman" panose="02020603050405020304" pitchFamily="18" charset="0"/>
              </a:rPr>
              <a:t>İmalatçı </a:t>
            </a:r>
            <a:r>
              <a:rPr lang="tr-TR" sz="2400" dirty="0">
                <a:latin typeface="Times New Roman" panose="02020603050405020304" pitchFamily="18" charset="0"/>
                <a:cs typeface="Times New Roman" panose="02020603050405020304" pitchFamily="18" charset="0"/>
              </a:rPr>
              <a:t>olduğunu gösteren belge veya </a:t>
            </a:r>
            <a:r>
              <a:rPr lang="tr-TR" sz="2400" dirty="0" smtClean="0">
                <a:latin typeface="Times New Roman" panose="02020603050405020304" pitchFamily="18" charset="0"/>
                <a:cs typeface="Times New Roman" panose="02020603050405020304" pitchFamily="18" charset="0"/>
              </a:rPr>
              <a:t>belgeler,</a:t>
            </a:r>
          </a:p>
          <a:p>
            <a:pPr marL="857250" lvl="1" indent="-457200" algn="just"/>
            <a:r>
              <a:rPr lang="tr-TR" sz="2400" dirty="0" smtClean="0">
                <a:latin typeface="Times New Roman" panose="02020603050405020304" pitchFamily="18" charset="0"/>
                <a:cs typeface="Times New Roman" panose="02020603050405020304" pitchFamily="18" charset="0"/>
              </a:rPr>
              <a:t>Yerli malı belgesi</a:t>
            </a:r>
          </a:p>
          <a:p>
            <a:pPr marL="857250" lvl="1" indent="-457200" algn="just"/>
            <a:r>
              <a:rPr lang="tr-TR" sz="2400" dirty="0" smtClean="0">
                <a:latin typeface="Times New Roman" panose="02020603050405020304" pitchFamily="18" charset="0"/>
                <a:cs typeface="Times New Roman" panose="02020603050405020304" pitchFamily="18" charset="0"/>
              </a:rPr>
              <a:t>Sanayi sicil belgesi,</a:t>
            </a:r>
          </a:p>
          <a:p>
            <a:pPr marL="857250" lvl="1" indent="-457200" algn="just"/>
            <a:r>
              <a:rPr lang="tr-TR" sz="2400" dirty="0" smtClean="0">
                <a:latin typeface="Times New Roman" panose="02020603050405020304" pitchFamily="18" charset="0"/>
                <a:cs typeface="Times New Roman" panose="02020603050405020304" pitchFamily="18" charset="0"/>
              </a:rPr>
              <a:t>İmalat yeterlik belgesi</a:t>
            </a:r>
          </a:p>
          <a:p>
            <a:pPr marL="857250" lvl="1" indent="-457200" algn="just"/>
            <a:r>
              <a:rPr lang="tr-TR" sz="2400" dirty="0" smtClean="0">
                <a:latin typeface="Times New Roman" panose="02020603050405020304" pitchFamily="18" charset="0"/>
                <a:cs typeface="Times New Roman" panose="02020603050405020304" pitchFamily="18" charset="0"/>
              </a:rPr>
              <a:t>Kapasite raporu </a:t>
            </a:r>
          </a:p>
          <a:p>
            <a:pPr marL="857250" lvl="1" indent="-457200" algn="just"/>
            <a:r>
              <a:rPr lang="tr-TR" sz="2400" dirty="0" smtClean="0">
                <a:latin typeface="Times New Roman" panose="02020603050405020304" pitchFamily="18" charset="0"/>
                <a:cs typeface="Times New Roman" panose="02020603050405020304" pitchFamily="18" charset="0"/>
              </a:rPr>
              <a:t>Teknolojik ürün deneyim belgesi vb. </a:t>
            </a:r>
          </a:p>
          <a:p>
            <a:pPr marL="457200" indent="-457200" algn="just">
              <a:buAutoNum type="alphaLcParenR"/>
            </a:pPr>
            <a:r>
              <a:rPr lang="tr-TR" sz="2400" dirty="0" smtClean="0">
                <a:latin typeface="Times New Roman" panose="02020603050405020304" pitchFamily="18" charset="0"/>
                <a:cs typeface="Times New Roman" panose="02020603050405020304" pitchFamily="18" charset="0"/>
              </a:rPr>
              <a:t>Yetkili satıcı ya da yetkili temsilci olduğunu gösteren belge veya belgeler,</a:t>
            </a:r>
          </a:p>
          <a:p>
            <a:pPr marL="457200" indent="-457200" algn="just">
              <a:buAutoNum type="alphaLcParenR"/>
            </a:pPr>
            <a:r>
              <a:rPr lang="tr-TR" sz="2400" dirty="0" smtClean="0">
                <a:latin typeface="Times New Roman" panose="02020603050405020304" pitchFamily="18" charset="0"/>
                <a:cs typeface="Times New Roman" panose="02020603050405020304" pitchFamily="18" charset="0"/>
              </a:rPr>
              <a:t>Aday </a:t>
            </a:r>
            <a:r>
              <a:rPr lang="tr-TR" sz="2400" dirty="0">
                <a:latin typeface="Times New Roman" panose="02020603050405020304" pitchFamily="18" charset="0"/>
                <a:cs typeface="Times New Roman" panose="02020603050405020304" pitchFamily="18" charset="0"/>
              </a:rPr>
              <a:t>veya istekli Türkiye’de </a:t>
            </a:r>
            <a:r>
              <a:rPr lang="tr-TR" sz="2400" dirty="0">
                <a:solidFill>
                  <a:srgbClr val="C00000"/>
                </a:solidFill>
                <a:latin typeface="Times New Roman" panose="02020603050405020304" pitchFamily="18" charset="0"/>
                <a:cs typeface="Times New Roman" panose="02020603050405020304" pitchFamily="18" charset="0"/>
              </a:rPr>
              <a:t>serbest bölgelerde faaliyet gösteriyor </a:t>
            </a:r>
            <a:r>
              <a:rPr lang="tr-TR" sz="2400" dirty="0">
                <a:latin typeface="Times New Roman" panose="02020603050405020304" pitchFamily="18" charset="0"/>
                <a:cs typeface="Times New Roman" panose="02020603050405020304" pitchFamily="18" charset="0"/>
              </a:rPr>
              <a:t>ise </a:t>
            </a:r>
            <a:r>
              <a:rPr lang="tr-TR" sz="2400" dirty="0">
                <a:solidFill>
                  <a:srgbClr val="C00000"/>
                </a:solidFill>
                <a:latin typeface="Times New Roman" panose="02020603050405020304" pitchFamily="18" charset="0"/>
                <a:cs typeface="Times New Roman" panose="02020603050405020304" pitchFamily="18" charset="0"/>
              </a:rPr>
              <a:t>yukarıdaki belgelerden biriyle birlikte </a:t>
            </a:r>
            <a:r>
              <a:rPr lang="tr-TR" sz="2400" dirty="0">
                <a:latin typeface="Times New Roman" panose="02020603050405020304" pitchFamily="18" charset="0"/>
                <a:cs typeface="Times New Roman" panose="02020603050405020304" pitchFamily="18" charset="0"/>
              </a:rPr>
              <a:t>sunduğu serbest bölge faaliyet </a:t>
            </a:r>
            <a:r>
              <a:rPr lang="tr-TR" sz="2400" dirty="0" smtClean="0">
                <a:latin typeface="Times New Roman" panose="02020603050405020304" pitchFamily="18" charset="0"/>
                <a:cs typeface="Times New Roman" panose="02020603050405020304" pitchFamily="18" charset="0"/>
              </a:rPr>
              <a:t>belgesi istenmesi </a:t>
            </a:r>
            <a:r>
              <a:rPr lang="tr-TR" sz="2400" dirty="0">
                <a:latin typeface="Times New Roman" panose="02020603050405020304" pitchFamily="18" charset="0"/>
                <a:cs typeface="Times New Roman" panose="02020603050405020304" pitchFamily="18" charset="0"/>
              </a:rPr>
              <a:t>zorunludur. </a:t>
            </a:r>
          </a:p>
          <a:p>
            <a:pPr marL="0" indent="0" algn="just">
              <a:buNone/>
            </a:pPr>
            <a:r>
              <a:rPr lang="tr-TR" sz="2400" dirty="0" smtClean="0">
                <a:solidFill>
                  <a:srgbClr val="C00000"/>
                </a:solidFill>
                <a:latin typeface="Times New Roman" panose="02020603050405020304" pitchFamily="18" charset="0"/>
                <a:cs typeface="Times New Roman" panose="02020603050405020304" pitchFamily="18" charset="0"/>
              </a:rPr>
              <a:t>İş </a:t>
            </a:r>
            <a:r>
              <a:rPr lang="tr-TR" sz="2400" dirty="0">
                <a:solidFill>
                  <a:srgbClr val="C00000"/>
                </a:solidFill>
                <a:latin typeface="Times New Roman" panose="02020603050405020304" pitchFamily="18" charset="0"/>
                <a:cs typeface="Times New Roman" panose="02020603050405020304" pitchFamily="18" charset="0"/>
              </a:rPr>
              <a:t>ortaklığında ortaklardan birinin</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anılan </a:t>
            </a:r>
            <a:r>
              <a:rPr lang="tr-TR" sz="2400" dirty="0" smtClean="0">
                <a:solidFill>
                  <a:srgbClr val="C00000"/>
                </a:solidFill>
                <a:latin typeface="Times New Roman" panose="02020603050405020304" pitchFamily="18" charset="0"/>
                <a:cs typeface="Times New Roman" panose="02020603050405020304" pitchFamily="18" charset="0"/>
              </a:rPr>
              <a:t>belgelerden </a:t>
            </a:r>
            <a:r>
              <a:rPr lang="tr-TR" sz="2400" dirty="0">
                <a:solidFill>
                  <a:srgbClr val="C00000"/>
                </a:solidFill>
                <a:latin typeface="Times New Roman" panose="02020603050405020304" pitchFamily="18" charset="0"/>
                <a:cs typeface="Times New Roman" panose="02020603050405020304" pitchFamily="18" charset="0"/>
              </a:rPr>
              <a:t>birini sunması yeterlidir.</a:t>
            </a:r>
          </a:p>
          <a:p>
            <a:pPr algn="just"/>
            <a:endParaRPr lang="tr-TR" sz="2400" dirty="0" smtClean="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42</a:t>
            </a:fld>
            <a:endParaRPr lang="tr-TR"/>
          </a:p>
        </p:txBody>
      </p:sp>
      <p:sp>
        <p:nvSpPr>
          <p:cNvPr id="7" name="1 Başlık"/>
          <p:cNvSpPr txBox="1">
            <a:spLocks/>
          </p:cNvSpPr>
          <p:nvPr/>
        </p:nvSpPr>
        <p:spPr>
          <a:xfrm>
            <a:off x="362015" y="160574"/>
            <a:ext cx="8424936" cy="89216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b="1" dirty="0">
                <a:solidFill>
                  <a:schemeClr val="tx1"/>
                </a:solidFill>
                <a:latin typeface="Times New Roman" panose="02020603050405020304" pitchFamily="18" charset="0"/>
                <a:cs typeface="Times New Roman" panose="02020603050405020304" pitchFamily="18" charset="0"/>
              </a:rPr>
              <a:t>Yetkili Satıcılığı veya İmalatçılığı </a:t>
            </a:r>
            <a:endParaRPr lang="tr-TR" sz="3200" b="1" dirty="0" smtClean="0">
              <a:solidFill>
                <a:schemeClr val="tx1"/>
              </a:solidFill>
              <a:latin typeface="Times New Roman" panose="02020603050405020304" pitchFamily="18" charset="0"/>
              <a:cs typeface="Times New Roman" panose="02020603050405020304" pitchFamily="18" charset="0"/>
            </a:endParaRPr>
          </a:p>
          <a:p>
            <a:r>
              <a:rPr lang="tr-TR" sz="3200" b="1" dirty="0" smtClean="0">
                <a:solidFill>
                  <a:schemeClr val="tx1"/>
                </a:solidFill>
                <a:latin typeface="Times New Roman" panose="02020603050405020304" pitchFamily="18" charset="0"/>
                <a:cs typeface="Times New Roman" panose="02020603050405020304" pitchFamily="18" charset="0"/>
              </a:rPr>
              <a:t>Gösteren </a:t>
            </a:r>
            <a:r>
              <a:rPr lang="tr-TR" sz="3200" b="1" dirty="0">
                <a:solidFill>
                  <a:schemeClr val="tx1"/>
                </a:solidFill>
                <a:latin typeface="Times New Roman" panose="02020603050405020304" pitchFamily="18" charset="0"/>
                <a:cs typeface="Times New Roman" panose="02020603050405020304" pitchFamily="18" charset="0"/>
              </a:rPr>
              <a:t>Belgeler</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7" y="80628"/>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result for dikkat soru Ã§Ä±kabili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433"/>
          <a:stretch/>
        </p:blipFill>
        <p:spPr bwMode="auto">
          <a:xfrm>
            <a:off x="4475609" y="1700808"/>
            <a:ext cx="70846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80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1653" y="1772816"/>
            <a:ext cx="8280920" cy="4176464"/>
          </a:xfrm>
          <a:ln>
            <a:solidFill>
              <a:schemeClr val="accent1"/>
            </a:solidFill>
          </a:ln>
        </p:spPr>
        <p:txBody>
          <a:bodyPr>
            <a:noAutofit/>
          </a:bodyPr>
          <a:lstStyle/>
          <a:p>
            <a:pPr algn="just">
              <a:buFont typeface="Wingdings" pitchFamily="2" charset="2"/>
              <a:buChar char="Ø"/>
            </a:pPr>
            <a:r>
              <a:rPr lang="tr-TR" sz="2400" dirty="0" smtClean="0">
                <a:latin typeface="Times New Roman" panose="02020603050405020304" pitchFamily="18" charset="0"/>
                <a:cs typeface="Times New Roman" panose="02020603050405020304" pitchFamily="18" charset="0"/>
              </a:rPr>
              <a:t>Satış </a:t>
            </a:r>
            <a:r>
              <a:rPr lang="tr-TR" sz="2400" dirty="0">
                <a:latin typeface="Times New Roman" panose="02020603050405020304" pitchFamily="18" charset="0"/>
                <a:cs typeface="Times New Roman" panose="02020603050405020304" pitchFamily="18" charset="0"/>
              </a:rPr>
              <a:t>sonrası servis, bakım ve onarım hizmetleri ihaleye katılımda </a:t>
            </a:r>
            <a:r>
              <a:rPr lang="tr-TR" sz="2400" dirty="0">
                <a:solidFill>
                  <a:srgbClr val="C00000"/>
                </a:solidFill>
                <a:latin typeface="Times New Roman" panose="02020603050405020304" pitchFamily="18" charset="0"/>
                <a:cs typeface="Times New Roman" panose="02020603050405020304" pitchFamily="18" charset="0"/>
              </a:rPr>
              <a:t>yeterlik kriteri olarak aranabilir. </a:t>
            </a:r>
            <a:endParaRPr lang="tr-TR" sz="2400" dirty="0" smtClean="0">
              <a:solidFill>
                <a:srgbClr val="C00000"/>
              </a:solidFill>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400" dirty="0" smtClean="0">
                <a:solidFill>
                  <a:srgbClr val="C00000"/>
                </a:solidFill>
                <a:latin typeface="Times New Roman" panose="02020603050405020304" pitchFamily="18" charset="0"/>
                <a:cs typeface="Times New Roman" panose="02020603050405020304" pitchFamily="18" charset="0"/>
              </a:rPr>
              <a:t>Satış Sonrası hizmetleri Yeterlik Belgesi</a:t>
            </a:r>
          </a:p>
          <a:p>
            <a:pPr algn="just">
              <a:buFont typeface="Wingdings" pitchFamily="2" charset="2"/>
              <a:buChar char="Ø"/>
            </a:pPr>
            <a:r>
              <a:rPr lang="tr-TR" sz="2400" dirty="0" smtClean="0">
                <a:solidFill>
                  <a:srgbClr val="C00000"/>
                </a:solidFill>
                <a:latin typeface="Times New Roman" panose="02020603050405020304" pitchFamily="18" charset="0"/>
                <a:cs typeface="Times New Roman" panose="02020603050405020304" pitchFamily="18" charset="0"/>
              </a:rPr>
              <a:t>İş ortaklıklarında, herhangi bir ortağı sunması yeterlidir.</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400" dirty="0" smtClean="0">
                <a:latin typeface="Times New Roman" panose="02020603050405020304" pitchFamily="18" charset="0"/>
                <a:cs typeface="Times New Roman" panose="02020603050405020304" pitchFamily="18" charset="0"/>
              </a:rPr>
              <a:t>Ancak</a:t>
            </a:r>
            <a:r>
              <a:rPr lang="tr-TR" sz="2400" dirty="0">
                <a:latin typeface="Times New Roman" panose="02020603050405020304" pitchFamily="18" charset="0"/>
                <a:cs typeface="Times New Roman" panose="02020603050405020304" pitchFamily="18" charset="0"/>
              </a:rPr>
              <a:t>, satış sonrası malın </a:t>
            </a:r>
            <a:r>
              <a:rPr lang="tr-TR" sz="2400" dirty="0">
                <a:solidFill>
                  <a:srgbClr val="C00000"/>
                </a:solidFill>
                <a:latin typeface="Times New Roman" panose="02020603050405020304" pitchFamily="18" charset="0"/>
                <a:cs typeface="Times New Roman" panose="02020603050405020304" pitchFamily="18" charset="0"/>
              </a:rPr>
              <a:t>yedek parçasının sağlanması </a:t>
            </a:r>
            <a:r>
              <a:rPr lang="tr-TR" sz="2400" dirty="0">
                <a:latin typeface="Times New Roman" panose="02020603050405020304" pitchFamily="18" charset="0"/>
                <a:cs typeface="Times New Roman" panose="02020603050405020304" pitchFamily="18" charset="0"/>
              </a:rPr>
              <a:t>ihaleye katılımda </a:t>
            </a:r>
            <a:r>
              <a:rPr lang="tr-TR" sz="2400" dirty="0">
                <a:solidFill>
                  <a:srgbClr val="C00000"/>
                </a:solidFill>
                <a:latin typeface="Times New Roman" panose="02020603050405020304" pitchFamily="18" charset="0"/>
                <a:cs typeface="Times New Roman" panose="02020603050405020304" pitchFamily="18" charset="0"/>
              </a:rPr>
              <a:t>yeterlik kriteri olarak düzenlenemez. </a:t>
            </a:r>
            <a:endParaRPr lang="tr-TR" sz="2400" dirty="0" smtClean="0">
              <a:solidFill>
                <a:srgbClr val="C00000"/>
              </a:solidFill>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400" dirty="0" smtClean="0">
                <a:latin typeface="Times New Roman" panose="02020603050405020304" pitchFamily="18" charset="0"/>
                <a:cs typeface="Times New Roman" panose="02020603050405020304" pitchFamily="18" charset="0"/>
              </a:rPr>
              <a:t>Teknik şartname</a:t>
            </a:r>
            <a:r>
              <a:rPr lang="tr-TR" sz="2400" dirty="0" smtClean="0">
                <a:solidFill>
                  <a:srgbClr val="C00000"/>
                </a:solidFill>
                <a:latin typeface="Times New Roman" panose="02020603050405020304" pitchFamily="18" charset="0"/>
                <a:cs typeface="Times New Roman" panose="02020603050405020304" pitchFamily="18" charset="0"/>
              </a:rPr>
              <a:t> </a:t>
            </a:r>
            <a:r>
              <a:rPr lang="tr-TR" sz="2400" dirty="0">
                <a:solidFill>
                  <a:srgbClr val="C00000"/>
                </a:solidFill>
                <a:latin typeface="Times New Roman" panose="02020603050405020304" pitchFamily="18" charset="0"/>
                <a:cs typeface="Times New Roman" panose="02020603050405020304" pitchFamily="18" charset="0"/>
              </a:rPr>
              <a:t>ve/veya sözleşme </a:t>
            </a:r>
            <a:r>
              <a:rPr lang="tr-TR" sz="2400" dirty="0">
                <a:latin typeface="Times New Roman" panose="02020603050405020304" pitchFamily="18" charset="0"/>
                <a:cs typeface="Times New Roman" panose="02020603050405020304" pitchFamily="18" charset="0"/>
              </a:rPr>
              <a:t>tasarısında düzenlenir. </a:t>
            </a:r>
          </a:p>
          <a:p>
            <a:pPr algn="just"/>
            <a:endParaRPr lang="tr-TR" sz="2000" dirty="0" smtClean="0">
              <a:solidFill>
                <a:srgbClr val="FF0000"/>
              </a:solidFill>
            </a:endParaRPr>
          </a:p>
        </p:txBody>
      </p:sp>
      <p:sp>
        <p:nvSpPr>
          <p:cNvPr id="6" name="1 Başlık"/>
          <p:cNvSpPr txBox="1">
            <a:spLocks/>
          </p:cNvSpPr>
          <p:nvPr/>
        </p:nvSpPr>
        <p:spPr>
          <a:xfrm>
            <a:off x="179512" y="119088"/>
            <a:ext cx="8817829" cy="1437704"/>
          </a:xfrm>
          <a:prstGeom prst="rect">
            <a:avLst/>
          </a:prstGeom>
          <a:solidFill>
            <a:srgbClr val="00B0F0"/>
          </a:solidFill>
          <a:ln>
            <a:solidFill>
              <a:srgbClr val="00B0F0"/>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b="1" dirty="0" smtClean="0">
                <a:solidFill>
                  <a:schemeClr val="tx1"/>
                </a:solidFill>
                <a:latin typeface="Times New Roman" panose="02020603050405020304" pitchFamily="18" charset="0"/>
                <a:cs typeface="Times New Roman" panose="02020603050405020304" pitchFamily="18" charset="0"/>
              </a:rPr>
              <a:t>       Satış </a:t>
            </a:r>
            <a:r>
              <a:rPr lang="tr-TR" sz="3200" b="1" dirty="0">
                <a:solidFill>
                  <a:schemeClr val="tx1"/>
                </a:solidFill>
                <a:latin typeface="Times New Roman" panose="02020603050405020304" pitchFamily="18" charset="0"/>
                <a:cs typeface="Times New Roman" panose="02020603050405020304" pitchFamily="18" charset="0"/>
              </a:rPr>
              <a:t>sonrası servis, bakım ve onarım hizmetleri ile yedek parça sağlanmasına dair </a:t>
            </a:r>
            <a:r>
              <a:rPr lang="tr-TR" sz="3200" b="1" dirty="0" smtClean="0">
                <a:solidFill>
                  <a:schemeClr val="tx1"/>
                </a:solidFill>
                <a:latin typeface="Times New Roman" panose="02020603050405020304" pitchFamily="18" charset="0"/>
                <a:cs typeface="Times New Roman" panose="02020603050405020304" pitchFamily="18" charset="0"/>
              </a:rPr>
              <a:t>belgeler</a:t>
            </a:r>
            <a:endParaRPr lang="tr-TR" sz="3200" b="1" dirty="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43</a:t>
            </a:fld>
            <a:endParaRPr lang="tr-T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8040"/>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731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8800" y="1772816"/>
            <a:ext cx="8280920" cy="4680520"/>
          </a:xfrm>
          <a:solidFill>
            <a:schemeClr val="bg2">
              <a:lumMod val="90000"/>
            </a:schemeClr>
          </a:solidFill>
          <a:ln>
            <a:solidFill>
              <a:schemeClr val="accent1"/>
            </a:solidFill>
          </a:ln>
        </p:spPr>
        <p:txBody>
          <a:bodyPr>
            <a:noAutofit/>
          </a:bodyPr>
          <a:lstStyle/>
          <a:p>
            <a:pPr algn="just">
              <a:buFont typeface="Wingdings" pitchFamily="2" charset="2"/>
              <a:buChar char="Ø"/>
            </a:pPr>
            <a:r>
              <a:rPr lang="tr-TR" dirty="0" smtClean="0">
                <a:solidFill>
                  <a:srgbClr val="C00000"/>
                </a:solidFill>
                <a:latin typeface="Times New Roman" panose="02020603050405020304" pitchFamily="18" charset="0"/>
                <a:cs typeface="Times New Roman" panose="02020603050405020304" pitchFamily="18" charset="0"/>
              </a:rPr>
              <a:t>Sadece özel </a:t>
            </a:r>
            <a:r>
              <a:rPr lang="tr-TR" dirty="0">
                <a:solidFill>
                  <a:srgbClr val="C00000"/>
                </a:solidFill>
                <a:latin typeface="Times New Roman" panose="02020603050405020304" pitchFamily="18" charset="0"/>
                <a:cs typeface="Times New Roman" panose="02020603050405020304" pitchFamily="18" charset="0"/>
              </a:rPr>
              <a:t>imalat </a:t>
            </a:r>
            <a:r>
              <a:rPr lang="tr-TR" dirty="0">
                <a:latin typeface="Times New Roman" panose="02020603050405020304" pitchFamily="18" charset="0"/>
                <a:cs typeface="Times New Roman" panose="02020603050405020304" pitchFamily="18" charset="0"/>
              </a:rPr>
              <a:t>süreci gerektiren mal alımı ihalelerinde; </a:t>
            </a:r>
            <a:endParaRPr lang="tr-TR" dirty="0" smtClean="0">
              <a:latin typeface="Times New Roman" panose="02020603050405020304" pitchFamily="18" charset="0"/>
              <a:cs typeface="Times New Roman" panose="02020603050405020304" pitchFamily="18" charset="0"/>
            </a:endParaRPr>
          </a:p>
          <a:p>
            <a:pPr lvl="1" algn="just">
              <a:buFont typeface="Wingdings" pitchFamily="2" charset="2"/>
              <a:buChar char="Ø"/>
            </a:pPr>
            <a:r>
              <a:rPr lang="tr-TR" dirty="0" smtClean="0">
                <a:latin typeface="Times New Roman" panose="02020603050405020304" pitchFamily="18" charset="0"/>
                <a:cs typeface="Times New Roman" panose="02020603050405020304" pitchFamily="18" charset="0"/>
              </a:rPr>
              <a:t>üretimin </a:t>
            </a:r>
            <a:r>
              <a:rPr lang="tr-TR" dirty="0">
                <a:latin typeface="Times New Roman" panose="02020603050405020304" pitchFamily="18" charset="0"/>
                <a:cs typeface="Times New Roman" panose="02020603050405020304" pitchFamily="18" charset="0"/>
              </a:rPr>
              <a:t>gerçekleştirilebilmesi için gerekli olan </a:t>
            </a:r>
            <a:r>
              <a:rPr lang="tr-TR" dirty="0">
                <a:solidFill>
                  <a:srgbClr val="C00000"/>
                </a:solidFill>
                <a:latin typeface="Times New Roman" panose="02020603050405020304" pitchFamily="18" charset="0"/>
                <a:cs typeface="Times New Roman" panose="02020603050405020304" pitchFamily="18" charset="0"/>
              </a:rPr>
              <a:t>makine, teçhizat ve diğer ekipman</a:t>
            </a:r>
            <a:r>
              <a:rPr lang="tr-TR" dirty="0">
                <a:latin typeface="Times New Roman" panose="02020603050405020304" pitchFamily="18" charset="0"/>
                <a:cs typeface="Times New Roman" panose="02020603050405020304" pitchFamily="18" charset="0"/>
              </a:rPr>
              <a:t> ile </a:t>
            </a:r>
            <a:endParaRPr lang="tr-TR" dirty="0" smtClean="0">
              <a:latin typeface="Times New Roman" panose="02020603050405020304" pitchFamily="18" charset="0"/>
              <a:cs typeface="Times New Roman" panose="02020603050405020304" pitchFamily="18" charset="0"/>
            </a:endParaRPr>
          </a:p>
          <a:p>
            <a:pPr lvl="1" algn="just">
              <a:buFont typeface="Wingdings" pitchFamily="2" charset="2"/>
              <a:buChar char="Ø"/>
            </a:pPr>
            <a:r>
              <a:rPr lang="tr-TR" dirty="0" smtClean="0">
                <a:solidFill>
                  <a:srgbClr val="C00000"/>
                </a:solidFill>
                <a:latin typeface="Times New Roman" panose="02020603050405020304" pitchFamily="18" charset="0"/>
                <a:cs typeface="Times New Roman" panose="02020603050405020304" pitchFamily="18" charset="0"/>
              </a:rPr>
              <a:t>üretim </a:t>
            </a:r>
            <a:r>
              <a:rPr lang="tr-TR" dirty="0">
                <a:solidFill>
                  <a:srgbClr val="C00000"/>
                </a:solidFill>
                <a:latin typeface="Times New Roman" panose="02020603050405020304" pitchFamily="18" charset="0"/>
                <a:cs typeface="Times New Roman" panose="02020603050405020304" pitchFamily="18" charset="0"/>
              </a:rPr>
              <a:t>kapasite miktarı</a:t>
            </a:r>
            <a:r>
              <a:rPr lang="tr-TR"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pPr lvl="1" algn="just">
              <a:buFont typeface="Wingdings" pitchFamily="2" charset="2"/>
              <a:buChar char="Ø"/>
            </a:pPr>
            <a:r>
              <a:rPr lang="tr-TR" dirty="0" smtClean="0">
                <a:solidFill>
                  <a:srgbClr val="C00000"/>
                </a:solidFill>
                <a:latin typeface="Times New Roman" panose="02020603050405020304" pitchFamily="18" charset="0"/>
                <a:cs typeface="Times New Roman" panose="02020603050405020304" pitchFamily="18" charset="0"/>
              </a:rPr>
              <a:t>imalat </a:t>
            </a:r>
            <a:r>
              <a:rPr lang="tr-TR" dirty="0">
                <a:solidFill>
                  <a:srgbClr val="C00000"/>
                </a:solidFill>
                <a:latin typeface="Times New Roman" panose="02020603050405020304" pitchFamily="18" charset="0"/>
                <a:cs typeface="Times New Roman" panose="02020603050405020304" pitchFamily="18" charset="0"/>
              </a:rPr>
              <a:t>yeterlik belgesi</a:t>
            </a:r>
            <a:r>
              <a:rPr lang="tr-TR" dirty="0">
                <a:latin typeface="Times New Roman" panose="02020603050405020304" pitchFamily="18" charset="0"/>
                <a:cs typeface="Times New Roman" panose="02020603050405020304" pitchFamily="18" charset="0"/>
              </a:rPr>
              <a:t> ve </a:t>
            </a:r>
            <a:r>
              <a:rPr lang="tr-TR" dirty="0">
                <a:solidFill>
                  <a:srgbClr val="C00000"/>
                </a:solidFill>
                <a:latin typeface="Times New Roman" panose="02020603050405020304" pitchFamily="18" charset="0"/>
                <a:cs typeface="Times New Roman" panose="02020603050405020304" pitchFamily="18" charset="0"/>
              </a:rPr>
              <a:t>hizmet yeterlilik belgesi </a:t>
            </a:r>
            <a:r>
              <a:rPr lang="tr-TR" dirty="0">
                <a:latin typeface="Times New Roman" panose="02020603050405020304" pitchFamily="18" charset="0"/>
                <a:cs typeface="Times New Roman" panose="02020603050405020304" pitchFamily="18" charset="0"/>
              </a:rPr>
              <a:t>ihaleye katılımda </a:t>
            </a:r>
            <a:r>
              <a:rPr lang="tr-TR" dirty="0">
                <a:solidFill>
                  <a:srgbClr val="C00000"/>
                </a:solidFill>
                <a:latin typeface="Times New Roman" panose="02020603050405020304" pitchFamily="18" charset="0"/>
                <a:cs typeface="Times New Roman" panose="02020603050405020304" pitchFamily="18" charset="0"/>
              </a:rPr>
              <a:t>yeterlik kriteri olarak düzenlenebilir</a:t>
            </a:r>
            <a:r>
              <a:rPr lang="tr-TR" dirty="0" smtClean="0">
                <a:solidFill>
                  <a:srgbClr val="C00000"/>
                </a:solidFill>
                <a:latin typeface="Times New Roman" panose="02020603050405020304" pitchFamily="18" charset="0"/>
                <a:cs typeface="Times New Roman" panose="02020603050405020304" pitchFamily="18" charset="0"/>
              </a:rPr>
              <a:t>.</a:t>
            </a:r>
          </a:p>
          <a:p>
            <a:pPr marL="0" indent="0" algn="just">
              <a:buNone/>
            </a:pPr>
            <a:endParaRPr lang="tr-TR" dirty="0" smtClean="0">
              <a:latin typeface="Times New Roman" panose="02020603050405020304" pitchFamily="18" charset="0"/>
              <a:cs typeface="Times New Roman" panose="02020603050405020304" pitchFamily="18" charset="0"/>
            </a:endParaRPr>
          </a:p>
          <a:p>
            <a:pPr algn="just">
              <a:buFont typeface="Wingdings" pitchFamily="2" charset="2"/>
              <a:buChar char="Ø"/>
            </a:pPr>
            <a:endParaRPr lang="tr-TR" dirty="0" smtClean="0">
              <a:latin typeface="Times New Roman" panose="02020603050405020304" pitchFamily="18" charset="0"/>
              <a:cs typeface="Times New Roman" panose="02020603050405020304" pitchFamily="18" charset="0"/>
            </a:endParaRPr>
          </a:p>
          <a:p>
            <a:pPr algn="just">
              <a:buFont typeface="Wingdings" pitchFamily="2" charset="2"/>
              <a:buChar char="Ø"/>
            </a:pPr>
            <a:endParaRPr lang="tr-TR" dirty="0">
              <a:latin typeface="Times New Roman" panose="02020603050405020304" pitchFamily="18" charset="0"/>
              <a:cs typeface="Times New Roman" panose="02020603050405020304" pitchFamily="18" charset="0"/>
            </a:endParaRPr>
          </a:p>
          <a:p>
            <a:pPr marL="0" indent="0" algn="just">
              <a:buNone/>
            </a:pPr>
            <a:endParaRPr lang="tr-TR" sz="2400" dirty="0" smtClean="0">
              <a:solidFill>
                <a:srgbClr val="FF0000"/>
              </a:solidFill>
            </a:endParaRPr>
          </a:p>
        </p:txBody>
      </p:sp>
      <p:sp>
        <p:nvSpPr>
          <p:cNvPr id="6" name="1 Başlık"/>
          <p:cNvSpPr txBox="1">
            <a:spLocks/>
          </p:cNvSpPr>
          <p:nvPr/>
        </p:nvSpPr>
        <p:spPr>
          <a:xfrm>
            <a:off x="179512" y="119088"/>
            <a:ext cx="8817829" cy="158172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b="1" dirty="0">
                <a:solidFill>
                  <a:schemeClr val="tx1"/>
                </a:solidFill>
                <a:latin typeface="Times New Roman" panose="02020603050405020304" pitchFamily="18" charset="0"/>
                <a:cs typeface="Times New Roman" panose="02020603050405020304" pitchFamily="18" charset="0"/>
              </a:rPr>
              <a:t>Makine, teçhizat ve diğer ekipmana </a:t>
            </a:r>
            <a:endParaRPr lang="tr-TR" sz="3600" b="1" dirty="0" smtClean="0">
              <a:solidFill>
                <a:schemeClr val="tx1"/>
              </a:solidFill>
              <a:latin typeface="Times New Roman" panose="02020603050405020304" pitchFamily="18" charset="0"/>
              <a:cs typeface="Times New Roman" panose="02020603050405020304" pitchFamily="18" charset="0"/>
            </a:endParaRPr>
          </a:p>
          <a:p>
            <a:r>
              <a:rPr lang="tr-TR" sz="3600" b="1" dirty="0" smtClean="0">
                <a:solidFill>
                  <a:schemeClr val="tx1"/>
                </a:solidFill>
                <a:latin typeface="Times New Roman" panose="02020603050405020304" pitchFamily="18" charset="0"/>
                <a:cs typeface="Times New Roman" panose="02020603050405020304" pitchFamily="18" charset="0"/>
              </a:rPr>
              <a:t>ilişkin </a:t>
            </a:r>
            <a:r>
              <a:rPr lang="tr-TR" sz="3600" b="1" dirty="0">
                <a:solidFill>
                  <a:schemeClr val="tx1"/>
                </a:solidFill>
                <a:latin typeface="Times New Roman" panose="02020603050405020304" pitchFamily="18" charset="0"/>
                <a:cs typeface="Times New Roman" panose="02020603050405020304" pitchFamily="18" charset="0"/>
              </a:rPr>
              <a:t>belgeler, imalat belgeleri ve </a:t>
            </a:r>
            <a:endParaRPr lang="tr-TR" sz="3600" b="1" dirty="0" smtClean="0">
              <a:solidFill>
                <a:schemeClr val="tx1"/>
              </a:solidFill>
              <a:latin typeface="Times New Roman" panose="02020603050405020304" pitchFamily="18" charset="0"/>
              <a:cs typeface="Times New Roman" panose="02020603050405020304" pitchFamily="18" charset="0"/>
            </a:endParaRPr>
          </a:p>
          <a:p>
            <a:r>
              <a:rPr lang="tr-TR" sz="3600" b="1" dirty="0" smtClean="0">
                <a:solidFill>
                  <a:schemeClr val="tx1"/>
                </a:solidFill>
                <a:latin typeface="Times New Roman" panose="02020603050405020304" pitchFamily="18" charset="0"/>
                <a:cs typeface="Times New Roman" panose="02020603050405020304" pitchFamily="18" charset="0"/>
              </a:rPr>
              <a:t>kapasite raporu-</a:t>
            </a:r>
            <a:r>
              <a:rPr lang="tr-TR" sz="3600" b="1" dirty="0" smtClean="0">
                <a:solidFill>
                  <a:schemeClr val="tx1"/>
                </a:solidFill>
              </a:rPr>
              <a:t>1</a:t>
            </a:r>
            <a:endParaRPr lang="tr-TR" sz="2800" dirty="0"/>
          </a:p>
        </p:txBody>
      </p:sp>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44</a:t>
            </a:fld>
            <a:endParaRPr lang="tr-T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74" y="3327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272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8800" y="1916832"/>
            <a:ext cx="8280920" cy="4680520"/>
          </a:xfrm>
          <a:solidFill>
            <a:schemeClr val="bg2">
              <a:lumMod val="90000"/>
            </a:schemeClr>
          </a:solidFill>
          <a:ln>
            <a:solidFill>
              <a:schemeClr val="accent1"/>
            </a:solidFill>
          </a:ln>
        </p:spPr>
        <p:txBody>
          <a:bodyPr>
            <a:noAutofit/>
          </a:bodyPr>
          <a:lstStyle/>
          <a:p>
            <a:pPr marL="0" indent="0" algn="just">
              <a:buNone/>
            </a:pPr>
            <a:r>
              <a:rPr lang="tr-TR" sz="2000" dirty="0" smtClean="0">
                <a:solidFill>
                  <a:srgbClr val="C00000"/>
                </a:solidFill>
                <a:latin typeface="Times New Roman" panose="02020603050405020304" pitchFamily="18" charset="0"/>
                <a:cs typeface="Times New Roman" panose="02020603050405020304" pitchFamily="18" charset="0"/>
              </a:rPr>
              <a:t>Kendi </a:t>
            </a:r>
            <a:r>
              <a:rPr lang="tr-TR" sz="2000" dirty="0">
                <a:solidFill>
                  <a:srgbClr val="C00000"/>
                </a:solidFill>
                <a:latin typeface="Times New Roman" panose="02020603050405020304" pitchFamily="18" charset="0"/>
                <a:cs typeface="Times New Roman" panose="02020603050405020304" pitchFamily="18" charset="0"/>
              </a:rPr>
              <a:t>malı </a:t>
            </a:r>
            <a:r>
              <a:rPr lang="tr-TR" sz="2000" dirty="0">
                <a:latin typeface="Times New Roman" panose="02020603050405020304" pitchFamily="18" charset="0"/>
                <a:cs typeface="Times New Roman" panose="02020603050405020304" pitchFamily="18" charset="0"/>
              </a:rPr>
              <a:t>olan makine, teçhizat ve diğer ekipman; </a:t>
            </a:r>
            <a:endParaRPr lang="tr-TR" sz="20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a:solidFill>
                  <a:srgbClr val="C00000"/>
                </a:solidFill>
                <a:latin typeface="Times New Roman" panose="02020603050405020304" pitchFamily="18" charset="0"/>
                <a:cs typeface="Times New Roman" panose="02020603050405020304" pitchFamily="18" charset="0"/>
              </a:rPr>
              <a:t>R</a:t>
            </a:r>
            <a:r>
              <a:rPr lang="tr-TR" sz="2000" dirty="0" smtClean="0">
                <a:solidFill>
                  <a:srgbClr val="C00000"/>
                </a:solidFill>
                <a:latin typeface="Times New Roman" panose="02020603050405020304" pitchFamily="18" charset="0"/>
                <a:cs typeface="Times New Roman" panose="02020603050405020304" pitchFamily="18" charset="0"/>
              </a:rPr>
              <a:t>uhsat</a:t>
            </a:r>
            <a:r>
              <a:rPr lang="tr-TR" sz="2000" dirty="0">
                <a:solidFill>
                  <a:srgbClr val="C00000"/>
                </a:solidFill>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a:t>
            </a:r>
            <a:endParaRPr lang="tr-TR" sz="20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smtClean="0">
                <a:solidFill>
                  <a:srgbClr val="C00000"/>
                </a:solidFill>
                <a:latin typeface="Times New Roman" panose="02020603050405020304" pitchFamily="18" charset="0"/>
                <a:cs typeface="Times New Roman" panose="02020603050405020304" pitchFamily="18" charset="0"/>
              </a:rPr>
              <a:t>demirbaş</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veya </a:t>
            </a:r>
            <a:r>
              <a:rPr lang="tr-TR" sz="2000" dirty="0">
                <a:solidFill>
                  <a:srgbClr val="C00000"/>
                </a:solidFill>
                <a:latin typeface="Times New Roman" panose="02020603050405020304" pitchFamily="18" charset="0"/>
                <a:cs typeface="Times New Roman" panose="02020603050405020304" pitchFamily="18" charset="0"/>
              </a:rPr>
              <a:t>amortisman defterinde kayıtlı olduğuna </a:t>
            </a:r>
            <a:r>
              <a:rPr lang="tr-TR" sz="2000" dirty="0" smtClean="0">
                <a:solidFill>
                  <a:srgbClr val="C00000"/>
                </a:solidFill>
                <a:latin typeface="Times New Roman" panose="02020603050405020304" pitchFamily="18" charset="0"/>
                <a:cs typeface="Times New Roman" panose="02020603050405020304" pitchFamily="18" charset="0"/>
              </a:rPr>
              <a:t>dair</a:t>
            </a:r>
          </a:p>
          <a:p>
            <a:pPr lvl="1" algn="just">
              <a:buFont typeface="Wingdings" pitchFamily="2" charset="2"/>
              <a:buChar char="Ø"/>
            </a:pPr>
            <a:r>
              <a:rPr lang="tr-TR" sz="2000" dirty="0" smtClean="0">
                <a:solidFill>
                  <a:srgbClr val="C00000"/>
                </a:solidFill>
                <a:latin typeface="Times New Roman" panose="02020603050405020304" pitchFamily="18" charset="0"/>
                <a:cs typeface="Times New Roman" panose="02020603050405020304" pitchFamily="18" charset="0"/>
              </a:rPr>
              <a:t>noter </a:t>
            </a:r>
            <a:r>
              <a:rPr lang="tr-TR" sz="2000" dirty="0">
                <a:solidFill>
                  <a:srgbClr val="C00000"/>
                </a:solidFill>
                <a:latin typeface="Times New Roman" panose="02020603050405020304" pitchFamily="18" charset="0"/>
                <a:cs typeface="Times New Roman" panose="02020603050405020304" pitchFamily="18" charset="0"/>
              </a:rPr>
              <a:t>tespit tutanağı </a:t>
            </a:r>
            <a:r>
              <a:rPr lang="tr-TR" sz="2000" dirty="0">
                <a:latin typeface="Times New Roman" panose="02020603050405020304" pitchFamily="18" charset="0"/>
                <a:cs typeface="Times New Roman" panose="02020603050405020304" pitchFamily="18" charset="0"/>
              </a:rPr>
              <a:t>ya da </a:t>
            </a:r>
            <a:endParaRPr lang="tr-TR" sz="2000" dirty="0" smtClean="0">
              <a:latin typeface="Times New Roman" panose="02020603050405020304" pitchFamily="18" charset="0"/>
              <a:cs typeface="Times New Roman" panose="02020603050405020304" pitchFamily="18" charset="0"/>
            </a:endParaRPr>
          </a:p>
          <a:p>
            <a:pPr lvl="1" algn="just">
              <a:buFont typeface="Wingdings" pitchFamily="2" charset="2"/>
              <a:buChar char="Ø"/>
            </a:pPr>
            <a:r>
              <a:rPr lang="tr-TR" sz="2000" dirty="0" smtClean="0">
                <a:solidFill>
                  <a:srgbClr val="C00000"/>
                </a:solidFill>
                <a:latin typeface="Times New Roman" panose="02020603050405020304" pitchFamily="18" charset="0"/>
                <a:cs typeface="Times New Roman" panose="02020603050405020304" pitchFamily="18" charset="0"/>
              </a:rPr>
              <a:t>YMM, SMMM veya SM raporu </a:t>
            </a:r>
            <a:r>
              <a:rPr lang="tr-TR" sz="2000" dirty="0">
                <a:latin typeface="Times New Roman" panose="02020603050405020304" pitchFamily="18" charset="0"/>
                <a:cs typeface="Times New Roman" panose="02020603050405020304" pitchFamily="18" charset="0"/>
              </a:rPr>
              <a:t>ile tevsik </a:t>
            </a:r>
            <a:r>
              <a:rPr lang="tr-TR" sz="2000" dirty="0" smtClean="0">
                <a:latin typeface="Times New Roman" panose="02020603050405020304" pitchFamily="18" charset="0"/>
                <a:cs typeface="Times New Roman" panose="02020603050405020304" pitchFamily="18" charset="0"/>
              </a:rPr>
              <a:t>edilir.</a:t>
            </a:r>
          </a:p>
          <a:p>
            <a:pPr marL="342900" lvl="1" indent="-342900" algn="just">
              <a:buFont typeface="Wingdings" pitchFamily="2" charset="2"/>
              <a:buChar char="Ø"/>
            </a:pPr>
            <a:r>
              <a:rPr lang="tr-TR" sz="2000" dirty="0">
                <a:solidFill>
                  <a:srgbClr val="C00000"/>
                </a:solidFill>
                <a:latin typeface="Times New Roman" panose="02020603050405020304" pitchFamily="18" charset="0"/>
                <a:cs typeface="Times New Roman" panose="02020603050405020304" pitchFamily="18" charset="0"/>
              </a:rPr>
              <a:t>Geçici ithalle getirilmiş veya finansal kiralama yoluyla edinilmiş;</a:t>
            </a:r>
          </a:p>
          <a:p>
            <a:pPr marL="0" lvl="2" indent="0" algn="just">
              <a:lnSpc>
                <a:spcPct val="90000"/>
              </a:lnSpc>
              <a:buNone/>
              <a:defRPr/>
            </a:pPr>
            <a:r>
              <a:rPr lang="tr-TR" sz="2000" dirty="0">
                <a:solidFill>
                  <a:srgbClr val="C00000"/>
                </a:solidFill>
                <a:latin typeface="Times New Roman" panose="02020603050405020304" pitchFamily="18" charset="0"/>
                <a:cs typeface="Times New Roman" panose="02020603050405020304" pitchFamily="18" charset="0"/>
              </a:rPr>
              <a:t>Kira sözleşmesi +</a:t>
            </a:r>
          </a:p>
          <a:p>
            <a:pPr marL="0" lvl="2" indent="0" algn="just">
              <a:lnSpc>
                <a:spcPct val="90000"/>
              </a:lnSpc>
              <a:buNone/>
              <a:defRPr/>
            </a:pPr>
            <a:r>
              <a:rPr lang="tr-TR" sz="2000" dirty="0">
                <a:solidFill>
                  <a:srgbClr val="C00000"/>
                </a:solidFill>
                <a:latin typeface="Times New Roman" panose="02020603050405020304" pitchFamily="18" charset="0"/>
                <a:cs typeface="Times New Roman" panose="02020603050405020304" pitchFamily="18" charset="0"/>
              </a:rPr>
              <a:t>İlk ilan tarihine veya davet tarihine kadar olan kiralarının ödendiğini gösteren belgeler</a:t>
            </a:r>
            <a:r>
              <a:rPr lang="tr-TR" sz="2000" dirty="0" smtClean="0">
                <a:solidFill>
                  <a:srgbClr val="C00000"/>
                </a:solidFill>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smtClean="0">
                <a:latin typeface="Times New Roman" panose="02020603050405020304" pitchFamily="18" charset="0"/>
                <a:cs typeface="Times New Roman" panose="02020603050405020304" pitchFamily="18" charset="0"/>
              </a:rPr>
              <a:t>Tevsik </a:t>
            </a:r>
            <a:r>
              <a:rPr lang="tr-TR" sz="2000" dirty="0">
                <a:latin typeface="Times New Roman" panose="02020603050405020304" pitchFamily="18" charset="0"/>
                <a:cs typeface="Times New Roman" panose="02020603050405020304" pitchFamily="18" charset="0"/>
              </a:rPr>
              <a:t>işleminin </a:t>
            </a:r>
            <a:r>
              <a:rPr lang="tr-TR" sz="2000" dirty="0">
                <a:solidFill>
                  <a:srgbClr val="C00000"/>
                </a:solidFill>
                <a:latin typeface="Times New Roman" panose="02020603050405020304" pitchFamily="18" charset="0"/>
                <a:cs typeface="Times New Roman" panose="02020603050405020304" pitchFamily="18" charset="0"/>
              </a:rPr>
              <a:t>aslına uygunluğunun noter tarafından onaylanmış ruhsat örneklerinin </a:t>
            </a:r>
            <a:r>
              <a:rPr lang="tr-TR" sz="2000" dirty="0">
                <a:latin typeface="Times New Roman" panose="02020603050405020304" pitchFamily="18" charset="0"/>
                <a:cs typeface="Times New Roman" panose="02020603050405020304" pitchFamily="18" charset="0"/>
              </a:rPr>
              <a:t>sunularak yapılması halinde, örnek çıkarma işleminin </a:t>
            </a:r>
            <a:r>
              <a:rPr lang="tr-TR" sz="2000" dirty="0">
                <a:solidFill>
                  <a:srgbClr val="C00000"/>
                </a:solidFill>
                <a:latin typeface="Times New Roman" panose="02020603050405020304" pitchFamily="18" charset="0"/>
                <a:cs typeface="Times New Roman" panose="02020603050405020304" pitchFamily="18" charset="0"/>
              </a:rPr>
              <a:t>ilan veya davet tarihinden sonra </a:t>
            </a:r>
            <a:r>
              <a:rPr lang="tr-TR" sz="2000" dirty="0">
                <a:latin typeface="Times New Roman" panose="02020603050405020304" pitchFamily="18" charset="0"/>
                <a:cs typeface="Times New Roman" panose="02020603050405020304" pitchFamily="18" charset="0"/>
              </a:rPr>
              <a:t>yapılmış olması </a:t>
            </a:r>
            <a:r>
              <a:rPr lang="tr-TR" sz="2000" dirty="0">
                <a:solidFill>
                  <a:srgbClr val="C00000"/>
                </a:solidFill>
                <a:latin typeface="Times New Roman" panose="02020603050405020304" pitchFamily="18" charset="0"/>
                <a:cs typeface="Times New Roman" panose="02020603050405020304" pitchFamily="18" charset="0"/>
              </a:rPr>
              <a:t>zorunludur.</a:t>
            </a:r>
            <a:endParaRPr lang="tr-TR" sz="2000" dirty="0" smtClean="0">
              <a:solidFill>
                <a:srgbClr val="C00000"/>
              </a:solidFill>
              <a:latin typeface="Times New Roman" panose="02020603050405020304" pitchFamily="18" charset="0"/>
              <a:cs typeface="Times New Roman" panose="02020603050405020304" pitchFamily="18" charset="0"/>
            </a:endParaRPr>
          </a:p>
          <a:p>
            <a:pPr algn="just">
              <a:buFont typeface="Wingdings" pitchFamily="2" charset="2"/>
              <a:buChar char="Ø"/>
            </a:pP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smtClean="0">
              <a:solidFill>
                <a:srgbClr val="FF0000"/>
              </a:solidFill>
            </a:endParaRPr>
          </a:p>
        </p:txBody>
      </p:sp>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45</a:t>
            </a:fld>
            <a:endParaRPr lang="tr-TR"/>
          </a:p>
        </p:txBody>
      </p:sp>
      <p:sp>
        <p:nvSpPr>
          <p:cNvPr id="8" name="1 Başlık"/>
          <p:cNvSpPr txBox="1">
            <a:spLocks/>
          </p:cNvSpPr>
          <p:nvPr/>
        </p:nvSpPr>
        <p:spPr>
          <a:xfrm>
            <a:off x="179512" y="119088"/>
            <a:ext cx="8817829" cy="158172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b="1" dirty="0">
                <a:solidFill>
                  <a:schemeClr val="tx1"/>
                </a:solidFill>
                <a:latin typeface="Times New Roman" panose="02020603050405020304" pitchFamily="18" charset="0"/>
                <a:cs typeface="Times New Roman" panose="02020603050405020304" pitchFamily="18" charset="0"/>
              </a:rPr>
              <a:t>Makine, teçhizat ve diğer ekipmana </a:t>
            </a:r>
            <a:endParaRPr lang="tr-TR" sz="3600" b="1" dirty="0" smtClean="0">
              <a:solidFill>
                <a:schemeClr val="tx1"/>
              </a:solidFill>
              <a:latin typeface="Times New Roman" panose="02020603050405020304" pitchFamily="18" charset="0"/>
              <a:cs typeface="Times New Roman" panose="02020603050405020304" pitchFamily="18" charset="0"/>
            </a:endParaRPr>
          </a:p>
          <a:p>
            <a:r>
              <a:rPr lang="tr-TR" sz="3600" b="1" dirty="0" smtClean="0">
                <a:solidFill>
                  <a:schemeClr val="tx1"/>
                </a:solidFill>
                <a:latin typeface="Times New Roman" panose="02020603050405020304" pitchFamily="18" charset="0"/>
                <a:cs typeface="Times New Roman" panose="02020603050405020304" pitchFamily="18" charset="0"/>
              </a:rPr>
              <a:t>ilişkin </a:t>
            </a:r>
            <a:r>
              <a:rPr lang="tr-TR" sz="3600" b="1" dirty="0">
                <a:solidFill>
                  <a:schemeClr val="tx1"/>
                </a:solidFill>
                <a:latin typeface="Times New Roman" panose="02020603050405020304" pitchFamily="18" charset="0"/>
                <a:cs typeface="Times New Roman" panose="02020603050405020304" pitchFamily="18" charset="0"/>
              </a:rPr>
              <a:t>belgeler, imalat belgeleri ve </a:t>
            </a:r>
            <a:endParaRPr lang="tr-TR" sz="3600" b="1" dirty="0" smtClean="0">
              <a:solidFill>
                <a:schemeClr val="tx1"/>
              </a:solidFill>
              <a:latin typeface="Times New Roman" panose="02020603050405020304" pitchFamily="18" charset="0"/>
              <a:cs typeface="Times New Roman" panose="02020603050405020304" pitchFamily="18" charset="0"/>
            </a:endParaRPr>
          </a:p>
          <a:p>
            <a:r>
              <a:rPr lang="tr-TR" sz="3600" b="1" dirty="0" smtClean="0">
                <a:solidFill>
                  <a:schemeClr val="tx1"/>
                </a:solidFill>
                <a:latin typeface="Times New Roman" panose="02020603050405020304" pitchFamily="18" charset="0"/>
                <a:cs typeface="Times New Roman" panose="02020603050405020304" pitchFamily="18" charset="0"/>
              </a:rPr>
              <a:t>kapasite raporu-</a:t>
            </a:r>
            <a:r>
              <a:rPr lang="tr-TR" sz="3600" b="1" dirty="0" smtClean="0">
                <a:solidFill>
                  <a:schemeClr val="tx1"/>
                </a:solidFill>
              </a:rPr>
              <a:t>2</a:t>
            </a:r>
            <a:endParaRPr lang="tr-TR" sz="2800" dirty="0"/>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74" y="3327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594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1653" y="6525344"/>
            <a:ext cx="8280920" cy="72008"/>
          </a:xfrm>
          <a:ln>
            <a:solidFill>
              <a:schemeClr val="accent1"/>
            </a:solidFill>
          </a:ln>
        </p:spPr>
        <p:txBody>
          <a:bodyPr>
            <a:noAutofit/>
          </a:bodyPr>
          <a:lstStyle/>
          <a:p>
            <a:pPr marL="0" indent="0" algn="just">
              <a:buNone/>
            </a:pPr>
            <a:r>
              <a:rPr lang="tr-TR" sz="1800" dirty="0" smtClean="0"/>
              <a:t> </a:t>
            </a:r>
            <a:endParaRPr lang="tr-TR" sz="1800" dirty="0">
              <a:solidFill>
                <a:srgbClr val="C00000"/>
              </a:solidFill>
            </a:endParaRPr>
          </a:p>
        </p:txBody>
      </p:sp>
      <p:sp>
        <p:nvSpPr>
          <p:cNvPr id="6" name="1 Başlık"/>
          <p:cNvSpPr txBox="1">
            <a:spLocks/>
          </p:cNvSpPr>
          <p:nvPr/>
        </p:nvSpPr>
        <p:spPr>
          <a:xfrm>
            <a:off x="179512" y="119088"/>
            <a:ext cx="8817829" cy="1437704"/>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b="1" dirty="0">
                <a:solidFill>
                  <a:schemeClr val="tx1"/>
                </a:solidFill>
                <a:latin typeface="Times New Roman" panose="02020603050405020304" pitchFamily="18" charset="0"/>
                <a:cs typeface="Times New Roman" panose="02020603050405020304" pitchFamily="18" charset="0"/>
              </a:rPr>
              <a:t>Organizasyon yapısı ile kalite kontrolden sorumlu teknik kuruluşlara </a:t>
            </a:r>
            <a:endParaRPr lang="tr-TR" sz="3200" b="1" dirty="0" smtClean="0">
              <a:solidFill>
                <a:schemeClr val="tx1"/>
              </a:solidFill>
              <a:latin typeface="Times New Roman" panose="02020603050405020304" pitchFamily="18" charset="0"/>
              <a:cs typeface="Times New Roman" panose="02020603050405020304" pitchFamily="18" charset="0"/>
            </a:endParaRPr>
          </a:p>
          <a:p>
            <a:r>
              <a:rPr lang="tr-TR" sz="3200" b="1" dirty="0" smtClean="0">
                <a:solidFill>
                  <a:schemeClr val="tx1"/>
                </a:solidFill>
                <a:latin typeface="Times New Roman" panose="02020603050405020304" pitchFamily="18" charset="0"/>
                <a:cs typeface="Times New Roman" panose="02020603050405020304" pitchFamily="18" charset="0"/>
              </a:rPr>
              <a:t>ilişkin belgeler-1</a:t>
            </a:r>
            <a:endParaRPr lang="tr-TR" sz="3200" b="1" dirty="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46</a:t>
            </a:fld>
            <a:endParaRPr lang="tr-TR"/>
          </a:p>
        </p:txBody>
      </p:sp>
      <p:sp>
        <p:nvSpPr>
          <p:cNvPr id="5" name="2 İçerik Yer Tutucusu"/>
          <p:cNvSpPr txBox="1">
            <a:spLocks/>
          </p:cNvSpPr>
          <p:nvPr/>
        </p:nvSpPr>
        <p:spPr>
          <a:xfrm>
            <a:off x="471653" y="1700808"/>
            <a:ext cx="8280920" cy="4680520"/>
          </a:xfrm>
          <a:prstGeom prst="rect">
            <a:avLst/>
          </a:prstGeom>
          <a:solidFill>
            <a:schemeClr val="bg2">
              <a:lumMod val="90000"/>
            </a:schemeClr>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400" dirty="0" smtClean="0">
              <a:latin typeface="Times New Roman" panose="02020603050405020304" pitchFamily="18" charset="0"/>
              <a:cs typeface="Times New Roman" panose="02020603050405020304" pitchFamily="18" charset="0"/>
            </a:endParaRPr>
          </a:p>
          <a:p>
            <a:pPr algn="just"/>
            <a:r>
              <a:rPr lang="tr-TR" sz="2400" b="1" u="sng" dirty="0" smtClean="0">
                <a:latin typeface="Times New Roman" panose="02020603050405020304" pitchFamily="18" charset="0"/>
                <a:cs typeface="Times New Roman" panose="02020603050405020304" pitchFamily="18" charset="0"/>
              </a:rPr>
              <a:t>Yeterlik </a:t>
            </a:r>
            <a:r>
              <a:rPr lang="tr-TR" sz="2400" b="1" u="sng" dirty="0">
                <a:latin typeface="Times New Roman" panose="02020603050405020304" pitchFamily="18" charset="0"/>
                <a:cs typeface="Times New Roman" panose="02020603050405020304" pitchFamily="18" charset="0"/>
              </a:rPr>
              <a:t>kriteri </a:t>
            </a:r>
            <a:r>
              <a:rPr lang="tr-TR" sz="2400" dirty="0">
                <a:latin typeface="Times New Roman" panose="02020603050405020304" pitchFamily="18" charset="0"/>
                <a:cs typeface="Times New Roman" panose="02020603050405020304" pitchFamily="18" charset="0"/>
              </a:rPr>
              <a:t>olarak personel çalıştırıldığına ilişkin </a:t>
            </a:r>
            <a:r>
              <a:rPr lang="tr-TR" sz="2400" dirty="0">
                <a:solidFill>
                  <a:srgbClr val="C00000"/>
                </a:solidFill>
                <a:latin typeface="Times New Roman" panose="02020603050405020304" pitchFamily="18" charset="0"/>
                <a:cs typeface="Times New Roman" panose="02020603050405020304" pitchFamily="18" charset="0"/>
              </a:rPr>
              <a:t>belge </a:t>
            </a:r>
            <a:r>
              <a:rPr lang="tr-TR" sz="2400" dirty="0" smtClean="0">
                <a:solidFill>
                  <a:srgbClr val="C00000"/>
                </a:solidFill>
                <a:latin typeface="Times New Roman" panose="02020603050405020304" pitchFamily="18" charset="0"/>
                <a:cs typeface="Times New Roman" panose="02020603050405020304" pitchFamily="18" charset="0"/>
              </a:rPr>
              <a:t>istenemez.</a:t>
            </a:r>
          </a:p>
          <a:p>
            <a:pPr marL="0" indent="0" algn="just">
              <a:buNone/>
            </a:pPr>
            <a:endParaRPr lang="tr-TR" sz="2400" u="sng" dirty="0">
              <a:solidFill>
                <a:srgbClr val="C00000"/>
              </a:solidFill>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Ancak, idare alımın niteliğini göz önünde bulundurarak </a:t>
            </a:r>
            <a:r>
              <a:rPr lang="tr-TR" sz="2400" dirty="0">
                <a:solidFill>
                  <a:srgbClr val="C00000"/>
                </a:solidFill>
                <a:latin typeface="Times New Roman" panose="02020603050405020304" pitchFamily="18" charset="0"/>
                <a:cs typeface="Times New Roman" panose="02020603050405020304" pitchFamily="18" charset="0"/>
              </a:rPr>
              <a:t>sözleşmenin uygulanması aşamasında </a:t>
            </a:r>
            <a:r>
              <a:rPr lang="tr-TR" sz="2400" dirty="0">
                <a:latin typeface="Times New Roman" panose="02020603050405020304" pitchFamily="18" charset="0"/>
                <a:cs typeface="Times New Roman" panose="02020603050405020304" pitchFamily="18" charset="0"/>
              </a:rPr>
              <a:t>yüklenicinin çalıştıracağı </a:t>
            </a:r>
            <a:r>
              <a:rPr lang="tr-TR" sz="2400" dirty="0">
                <a:solidFill>
                  <a:srgbClr val="C00000"/>
                </a:solidFill>
                <a:latin typeface="Times New Roman" panose="02020603050405020304" pitchFamily="18" charset="0"/>
                <a:cs typeface="Times New Roman" panose="02020603050405020304" pitchFamily="18" charset="0"/>
              </a:rPr>
              <a:t>personelin sayısına ve niteliğine </a:t>
            </a:r>
            <a:r>
              <a:rPr lang="tr-TR" sz="2400" dirty="0">
                <a:latin typeface="Times New Roman" panose="02020603050405020304" pitchFamily="18" charset="0"/>
                <a:cs typeface="Times New Roman" panose="02020603050405020304" pitchFamily="18" charset="0"/>
              </a:rPr>
              <a:t>yönelik </a:t>
            </a:r>
            <a:r>
              <a:rPr lang="tr-TR" sz="2400" dirty="0">
                <a:solidFill>
                  <a:srgbClr val="C00000"/>
                </a:solidFill>
                <a:latin typeface="Times New Roman" panose="02020603050405020304" pitchFamily="18" charset="0"/>
                <a:cs typeface="Times New Roman" panose="02020603050405020304" pitchFamily="18" charset="0"/>
              </a:rPr>
              <a:t>teknik şartnamede veya sözleşme tasarısında düzenleme </a:t>
            </a:r>
            <a:r>
              <a:rPr lang="tr-TR" sz="2400" dirty="0" smtClean="0">
                <a:solidFill>
                  <a:srgbClr val="C00000"/>
                </a:solidFill>
                <a:latin typeface="Times New Roman" panose="02020603050405020304" pitchFamily="18" charset="0"/>
                <a:cs typeface="Times New Roman" panose="02020603050405020304" pitchFamily="18" charset="0"/>
              </a:rPr>
              <a:t>yapabilir.</a:t>
            </a: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07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640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47</a:t>
            </a:fld>
            <a:endParaRPr lang="tr-TR"/>
          </a:p>
        </p:txBody>
      </p:sp>
      <p:sp>
        <p:nvSpPr>
          <p:cNvPr id="5" name="2 İçerik Yer Tutucusu"/>
          <p:cNvSpPr txBox="1">
            <a:spLocks/>
          </p:cNvSpPr>
          <p:nvPr/>
        </p:nvSpPr>
        <p:spPr>
          <a:xfrm>
            <a:off x="480406" y="1772816"/>
            <a:ext cx="8280920" cy="4320480"/>
          </a:xfrm>
          <a:prstGeom prst="rect">
            <a:avLst/>
          </a:prstGeom>
          <a:solidFill>
            <a:schemeClr val="bg2">
              <a:lumMod val="90000"/>
            </a:schemeClr>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smtClean="0">
                <a:latin typeface="Times New Roman" panose="02020603050405020304" pitchFamily="18" charset="0"/>
                <a:cs typeface="Times New Roman" panose="02020603050405020304" pitchFamily="18" charset="0"/>
              </a:rPr>
              <a:t>Üretim </a:t>
            </a:r>
            <a:r>
              <a:rPr lang="tr-TR" sz="2400" dirty="0">
                <a:latin typeface="Times New Roman" panose="02020603050405020304" pitchFamily="18" charset="0"/>
                <a:cs typeface="Times New Roman" panose="02020603050405020304" pitchFamily="18" charset="0"/>
              </a:rPr>
              <a:t>kapasite miktarı, </a:t>
            </a:r>
            <a:r>
              <a:rPr lang="tr-TR" sz="2400" dirty="0">
                <a:solidFill>
                  <a:srgbClr val="C00000"/>
                </a:solidFill>
                <a:latin typeface="Times New Roman" panose="02020603050405020304" pitchFamily="18" charset="0"/>
                <a:cs typeface="Times New Roman" panose="02020603050405020304" pitchFamily="18" charset="0"/>
              </a:rPr>
              <a:t>sözleşme süresi </a:t>
            </a:r>
            <a:r>
              <a:rPr lang="tr-TR" sz="2400" dirty="0">
                <a:latin typeface="Times New Roman" panose="02020603050405020304" pitchFamily="18" charset="0"/>
                <a:cs typeface="Times New Roman" panose="02020603050405020304" pitchFamily="18" charset="0"/>
              </a:rPr>
              <a:t>göz önünde bulundurularak </a:t>
            </a:r>
            <a:r>
              <a:rPr lang="tr-TR" sz="2400" dirty="0">
                <a:solidFill>
                  <a:srgbClr val="C00000"/>
                </a:solidFill>
                <a:latin typeface="Times New Roman" panose="02020603050405020304" pitchFamily="18" charset="0"/>
                <a:cs typeface="Times New Roman" panose="02020603050405020304" pitchFamily="18" charset="0"/>
              </a:rPr>
              <a:t>alım miktarından fazla olmayacak </a:t>
            </a:r>
            <a:r>
              <a:rPr lang="tr-TR" sz="2400" dirty="0">
                <a:latin typeface="Times New Roman" panose="02020603050405020304" pitchFamily="18" charset="0"/>
                <a:cs typeface="Times New Roman" panose="02020603050405020304" pitchFamily="18" charset="0"/>
              </a:rPr>
              <a:t>şekilde </a:t>
            </a:r>
            <a:r>
              <a:rPr lang="tr-TR" sz="2400" dirty="0" smtClean="0">
                <a:latin typeface="Times New Roman" panose="02020603050405020304" pitchFamily="18" charset="0"/>
                <a:cs typeface="Times New Roman" panose="02020603050405020304" pitchFamily="18" charset="0"/>
              </a:rPr>
              <a:t>belirlenir.</a:t>
            </a:r>
          </a:p>
          <a:p>
            <a:pPr algn="just"/>
            <a:r>
              <a:rPr lang="tr-TR" sz="2400" dirty="0" smtClean="0">
                <a:solidFill>
                  <a:srgbClr val="C00000"/>
                </a:solidFill>
                <a:latin typeface="Times New Roman" panose="02020603050405020304" pitchFamily="18" charset="0"/>
                <a:cs typeface="Times New Roman" panose="02020603050405020304" pitchFamily="18" charset="0"/>
              </a:rPr>
              <a:t>Üretim </a:t>
            </a:r>
            <a:r>
              <a:rPr lang="tr-TR" sz="2400" dirty="0">
                <a:solidFill>
                  <a:srgbClr val="C00000"/>
                </a:solidFill>
                <a:latin typeface="Times New Roman" panose="02020603050405020304" pitchFamily="18" charset="0"/>
                <a:cs typeface="Times New Roman" panose="02020603050405020304" pitchFamily="18" charset="0"/>
              </a:rPr>
              <a:t>kapasite miktarı,</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ihale tarihinde geçerli olan </a:t>
            </a:r>
            <a:r>
              <a:rPr lang="tr-TR" sz="2400" dirty="0" smtClean="0">
                <a:solidFill>
                  <a:srgbClr val="C00000"/>
                </a:solidFill>
                <a:latin typeface="Times New Roman" panose="02020603050405020304" pitchFamily="18" charset="0"/>
                <a:cs typeface="Times New Roman" panose="02020603050405020304" pitchFamily="18" charset="0"/>
              </a:rPr>
              <a:t>kapasite </a:t>
            </a:r>
            <a:r>
              <a:rPr lang="tr-TR" sz="2400" dirty="0">
                <a:solidFill>
                  <a:srgbClr val="C00000"/>
                </a:solidFill>
                <a:latin typeface="Times New Roman" panose="02020603050405020304" pitchFamily="18" charset="0"/>
                <a:cs typeface="Times New Roman" panose="02020603050405020304" pitchFamily="18" charset="0"/>
              </a:rPr>
              <a:t>raporu</a:t>
            </a:r>
            <a:r>
              <a:rPr lang="tr-TR" sz="2400" dirty="0">
                <a:latin typeface="Times New Roman" panose="02020603050405020304" pitchFamily="18" charset="0"/>
                <a:cs typeface="Times New Roman" panose="02020603050405020304" pitchFamily="18" charset="0"/>
              </a:rPr>
              <a:t> ile </a:t>
            </a:r>
            <a:r>
              <a:rPr lang="tr-TR" sz="2400" dirty="0" smtClean="0">
                <a:latin typeface="Times New Roman" panose="02020603050405020304" pitchFamily="18" charset="0"/>
                <a:cs typeface="Times New Roman" panose="02020603050405020304" pitchFamily="18" charset="0"/>
              </a:rPr>
              <a:t>belgelendirilir.</a:t>
            </a:r>
          </a:p>
          <a:p>
            <a:pPr algn="just"/>
            <a:r>
              <a:rPr lang="tr-TR" sz="2400" dirty="0" smtClean="0">
                <a:solidFill>
                  <a:srgbClr val="C00000"/>
                </a:solidFill>
                <a:latin typeface="Times New Roman" panose="02020603050405020304" pitchFamily="18" charset="0"/>
                <a:cs typeface="Times New Roman" panose="02020603050405020304" pitchFamily="18" charset="0"/>
              </a:rPr>
              <a:t>Birden </a:t>
            </a:r>
            <a:r>
              <a:rPr lang="tr-TR" sz="2400" dirty="0">
                <a:solidFill>
                  <a:srgbClr val="C00000"/>
                </a:solidFill>
                <a:latin typeface="Times New Roman" panose="02020603050405020304" pitchFamily="18" charset="0"/>
                <a:cs typeface="Times New Roman" panose="02020603050405020304" pitchFamily="18" charset="0"/>
              </a:rPr>
              <a:t>çok kapasite raporu</a:t>
            </a:r>
            <a:r>
              <a:rPr lang="tr-TR" sz="2400" dirty="0">
                <a:latin typeface="Times New Roman" panose="02020603050405020304" pitchFamily="18" charset="0"/>
                <a:cs typeface="Times New Roman" panose="02020603050405020304" pitchFamily="18" charset="0"/>
              </a:rPr>
              <a:t> sunulabilir. Bu durumda kapasite raporlarındaki miktarlar </a:t>
            </a:r>
            <a:r>
              <a:rPr lang="tr-TR" sz="2400" dirty="0">
                <a:solidFill>
                  <a:srgbClr val="C00000"/>
                </a:solidFill>
                <a:latin typeface="Times New Roman" panose="02020603050405020304" pitchFamily="18" charset="0"/>
                <a:cs typeface="Times New Roman" panose="02020603050405020304" pitchFamily="18" charset="0"/>
              </a:rPr>
              <a:t>toplanarak</a:t>
            </a:r>
            <a:r>
              <a:rPr lang="tr-TR" sz="2400" dirty="0">
                <a:latin typeface="Times New Roman" panose="02020603050405020304" pitchFamily="18" charset="0"/>
                <a:cs typeface="Times New Roman" panose="02020603050405020304" pitchFamily="18" charset="0"/>
              </a:rPr>
              <a:t> değerlendirilir. </a:t>
            </a:r>
          </a:p>
          <a:p>
            <a:pPr algn="just"/>
            <a:endParaRPr lang="tr-TR" sz="2400" dirty="0" smtClean="0">
              <a:latin typeface="Times New Roman" panose="02020603050405020304" pitchFamily="18" charset="0"/>
              <a:cs typeface="Times New Roman" panose="02020603050405020304" pitchFamily="18" charset="0"/>
            </a:endParaRPr>
          </a:p>
          <a:p>
            <a:pPr algn="just" fontAlgn="auto">
              <a:spcAft>
                <a:spcPts val="0"/>
              </a:spcAft>
            </a:pPr>
            <a:endParaRPr lang="tr-TR" sz="1800" dirty="0" smtClean="0">
              <a:solidFill>
                <a:srgbClr val="FF0000"/>
              </a:solidFill>
            </a:endParaRPr>
          </a:p>
        </p:txBody>
      </p:sp>
      <p:sp>
        <p:nvSpPr>
          <p:cNvPr id="8" name="1 Başlık"/>
          <p:cNvSpPr txBox="1">
            <a:spLocks/>
          </p:cNvSpPr>
          <p:nvPr/>
        </p:nvSpPr>
        <p:spPr>
          <a:xfrm>
            <a:off x="179512" y="119088"/>
            <a:ext cx="8817829" cy="158172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b="1" dirty="0">
                <a:solidFill>
                  <a:schemeClr val="tx1"/>
                </a:solidFill>
                <a:latin typeface="Times New Roman" panose="02020603050405020304" pitchFamily="18" charset="0"/>
                <a:cs typeface="Times New Roman" panose="02020603050405020304" pitchFamily="18" charset="0"/>
              </a:rPr>
              <a:t>Makine, teçhizat ve diğer ekipmana </a:t>
            </a:r>
            <a:endParaRPr lang="tr-TR" sz="3600" b="1" dirty="0" smtClean="0">
              <a:solidFill>
                <a:schemeClr val="tx1"/>
              </a:solidFill>
              <a:latin typeface="Times New Roman" panose="02020603050405020304" pitchFamily="18" charset="0"/>
              <a:cs typeface="Times New Roman" panose="02020603050405020304" pitchFamily="18" charset="0"/>
            </a:endParaRPr>
          </a:p>
          <a:p>
            <a:r>
              <a:rPr lang="tr-TR" sz="3600" b="1" dirty="0" smtClean="0">
                <a:solidFill>
                  <a:schemeClr val="tx1"/>
                </a:solidFill>
                <a:latin typeface="Times New Roman" panose="02020603050405020304" pitchFamily="18" charset="0"/>
                <a:cs typeface="Times New Roman" panose="02020603050405020304" pitchFamily="18" charset="0"/>
              </a:rPr>
              <a:t>ilişkin </a:t>
            </a:r>
            <a:r>
              <a:rPr lang="tr-TR" sz="3600" b="1" dirty="0">
                <a:solidFill>
                  <a:schemeClr val="tx1"/>
                </a:solidFill>
                <a:latin typeface="Times New Roman" panose="02020603050405020304" pitchFamily="18" charset="0"/>
                <a:cs typeface="Times New Roman" panose="02020603050405020304" pitchFamily="18" charset="0"/>
              </a:rPr>
              <a:t>belgeler, imalat belgeleri ve </a:t>
            </a:r>
            <a:endParaRPr lang="tr-TR" sz="3600" b="1" dirty="0" smtClean="0">
              <a:solidFill>
                <a:schemeClr val="tx1"/>
              </a:solidFill>
              <a:latin typeface="Times New Roman" panose="02020603050405020304" pitchFamily="18" charset="0"/>
              <a:cs typeface="Times New Roman" panose="02020603050405020304" pitchFamily="18" charset="0"/>
            </a:endParaRPr>
          </a:p>
          <a:p>
            <a:r>
              <a:rPr lang="tr-TR" sz="3600" b="1" dirty="0" smtClean="0">
                <a:solidFill>
                  <a:schemeClr val="tx1"/>
                </a:solidFill>
                <a:latin typeface="Times New Roman" panose="02020603050405020304" pitchFamily="18" charset="0"/>
                <a:cs typeface="Times New Roman" panose="02020603050405020304" pitchFamily="18" charset="0"/>
              </a:rPr>
              <a:t>kapasite raporu-</a:t>
            </a:r>
            <a:r>
              <a:rPr lang="tr-TR" sz="3600" b="1" dirty="0" smtClean="0">
                <a:solidFill>
                  <a:schemeClr val="tx1"/>
                </a:solidFill>
              </a:rPr>
              <a:t>3</a:t>
            </a:r>
            <a:endParaRPr lang="tr-TR" sz="2800" dirty="0"/>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74" y="3327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741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1653" y="1556792"/>
            <a:ext cx="8280920" cy="5112568"/>
          </a:xfrm>
          <a:solidFill>
            <a:schemeClr val="bg2">
              <a:lumMod val="90000"/>
            </a:schemeClr>
          </a:solidFill>
          <a:ln>
            <a:solidFill>
              <a:schemeClr val="accent1"/>
            </a:solidFill>
          </a:ln>
        </p:spPr>
        <p:txBody>
          <a:bodyPr>
            <a:noAutofit/>
          </a:bodyPr>
          <a:lstStyle/>
          <a:p>
            <a:pPr algn="just"/>
            <a:r>
              <a:rPr lang="tr-TR" sz="2400" dirty="0" smtClean="0">
                <a:latin typeface="Times New Roman" panose="02020603050405020304" pitchFamily="18" charset="0"/>
                <a:cs typeface="Times New Roman" panose="02020603050405020304" pitchFamily="18" charset="0"/>
              </a:rPr>
              <a:t>Asgari </a:t>
            </a:r>
            <a:r>
              <a:rPr lang="tr-TR" sz="2400" dirty="0">
                <a:latin typeface="Times New Roman" panose="02020603050405020304" pitchFamily="18" charset="0"/>
                <a:cs typeface="Times New Roman" panose="02020603050405020304" pitchFamily="18" charset="0"/>
              </a:rPr>
              <a:t>deneyim süresi öngörülmesi halinde, bu süre </a:t>
            </a:r>
            <a:r>
              <a:rPr lang="tr-TR" sz="2400" dirty="0">
                <a:solidFill>
                  <a:srgbClr val="C00000"/>
                </a:solidFill>
                <a:latin typeface="Times New Roman" panose="02020603050405020304" pitchFamily="18" charset="0"/>
                <a:cs typeface="Times New Roman" panose="02020603050405020304" pitchFamily="18" charset="0"/>
              </a:rPr>
              <a:t>en fazla beş yıl </a:t>
            </a:r>
            <a:r>
              <a:rPr lang="tr-TR" sz="2400" dirty="0">
                <a:latin typeface="Times New Roman" panose="02020603050405020304" pitchFamily="18" charset="0"/>
                <a:cs typeface="Times New Roman" panose="02020603050405020304" pitchFamily="18" charset="0"/>
              </a:rPr>
              <a:t>olabilir. </a:t>
            </a:r>
            <a:r>
              <a:rPr lang="tr-TR" sz="2400" dirty="0" smtClean="0">
                <a:latin typeface="Times New Roman" panose="02020603050405020304" pitchFamily="18" charset="0"/>
                <a:cs typeface="Times New Roman" panose="02020603050405020304" pitchFamily="18" charset="0"/>
              </a:rPr>
              <a:t>Mezuniyete </a:t>
            </a:r>
            <a:r>
              <a:rPr lang="tr-TR" sz="2400" dirty="0">
                <a:latin typeface="Times New Roman" panose="02020603050405020304" pitchFamily="18" charset="0"/>
                <a:cs typeface="Times New Roman" panose="02020603050405020304" pitchFamily="18" charset="0"/>
              </a:rPr>
              <a:t>ilişkin belge ile tevsik edilir. </a:t>
            </a: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Personelin yüklenicinin bünyesinde bulunduğu hususu; ilgili personel adına prim ödendiğini veya ilgili personelin işe alındığını gösteren </a:t>
            </a:r>
            <a:r>
              <a:rPr lang="tr-TR" sz="2400" dirty="0" smtClean="0">
                <a:solidFill>
                  <a:srgbClr val="C00000"/>
                </a:solidFill>
                <a:latin typeface="Times New Roman" panose="02020603050405020304" pitchFamily="18" charset="0"/>
                <a:cs typeface="Times New Roman" panose="02020603050405020304" pitchFamily="18" charset="0"/>
              </a:rPr>
              <a:t>SGK belgesi </a:t>
            </a:r>
            <a:r>
              <a:rPr lang="tr-TR" sz="2400" dirty="0">
                <a:solidFill>
                  <a:srgbClr val="C00000"/>
                </a:solidFill>
                <a:latin typeface="Times New Roman" panose="02020603050405020304" pitchFamily="18" charset="0"/>
                <a:cs typeface="Times New Roman" panose="02020603050405020304" pitchFamily="18" charset="0"/>
              </a:rPr>
              <a:t>ile tevsik edilir</a:t>
            </a:r>
            <a:r>
              <a:rPr lang="tr-TR" sz="2000" dirty="0">
                <a:solidFill>
                  <a:srgbClr val="C00000"/>
                </a:solidFill>
                <a:latin typeface="Times New Roman" panose="02020603050405020304" pitchFamily="18" charset="0"/>
                <a:cs typeface="Times New Roman" panose="02020603050405020304" pitchFamily="18" charset="0"/>
              </a:rPr>
              <a:t>.</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Bu iki belge </a:t>
            </a:r>
            <a:r>
              <a:rPr lang="tr-TR" sz="2400" dirty="0" smtClean="0">
                <a:solidFill>
                  <a:srgbClr val="C00000"/>
                </a:solidFill>
                <a:latin typeface="Times New Roman" panose="02020603050405020304" pitchFamily="18" charset="0"/>
                <a:cs typeface="Times New Roman" panose="02020603050405020304" pitchFamily="18" charset="0"/>
              </a:rPr>
              <a:t>sözleşmenin </a:t>
            </a:r>
            <a:r>
              <a:rPr lang="tr-TR" sz="2400" dirty="0">
                <a:solidFill>
                  <a:srgbClr val="C00000"/>
                </a:solidFill>
                <a:latin typeface="Times New Roman" panose="02020603050405020304" pitchFamily="18" charset="0"/>
                <a:cs typeface="Times New Roman" panose="02020603050405020304" pitchFamily="18" charset="0"/>
              </a:rPr>
              <a:t>imzalanmasından sonra işe başlanmadan önce yüklenici tarafından idareye sunulur. </a:t>
            </a:r>
            <a:endParaRPr lang="tr-TR" sz="2400" dirty="0" smtClean="0">
              <a:solidFill>
                <a:srgbClr val="C00000"/>
              </a:solidFill>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
        <p:nvSpPr>
          <p:cNvPr id="6" name="1 Başlık"/>
          <p:cNvSpPr txBox="1">
            <a:spLocks/>
          </p:cNvSpPr>
          <p:nvPr/>
        </p:nvSpPr>
        <p:spPr>
          <a:xfrm>
            <a:off x="179512" y="119088"/>
            <a:ext cx="8817829" cy="1365696"/>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b="1" dirty="0">
                <a:solidFill>
                  <a:schemeClr val="tx1"/>
                </a:solidFill>
                <a:latin typeface="Times New Roman" panose="02020603050405020304" pitchFamily="18" charset="0"/>
                <a:cs typeface="Times New Roman" panose="02020603050405020304" pitchFamily="18" charset="0"/>
              </a:rPr>
              <a:t>Organizasyon yapısı ile kalite kontrolden </a:t>
            </a:r>
            <a:endParaRPr lang="tr-TR" sz="3200" b="1" dirty="0" smtClean="0">
              <a:solidFill>
                <a:schemeClr val="tx1"/>
              </a:solidFill>
              <a:latin typeface="Times New Roman" panose="02020603050405020304" pitchFamily="18" charset="0"/>
              <a:cs typeface="Times New Roman" panose="02020603050405020304" pitchFamily="18" charset="0"/>
            </a:endParaRPr>
          </a:p>
          <a:p>
            <a:r>
              <a:rPr lang="tr-TR" sz="3200" b="1" dirty="0" smtClean="0">
                <a:solidFill>
                  <a:schemeClr val="tx1"/>
                </a:solidFill>
                <a:latin typeface="Times New Roman" panose="02020603050405020304" pitchFamily="18" charset="0"/>
                <a:cs typeface="Times New Roman" panose="02020603050405020304" pitchFamily="18" charset="0"/>
              </a:rPr>
              <a:t>sorumlu </a:t>
            </a:r>
            <a:r>
              <a:rPr lang="tr-TR" sz="3200" b="1" dirty="0">
                <a:solidFill>
                  <a:schemeClr val="tx1"/>
                </a:solidFill>
                <a:latin typeface="Times New Roman" panose="02020603050405020304" pitchFamily="18" charset="0"/>
                <a:cs typeface="Times New Roman" panose="02020603050405020304" pitchFamily="18" charset="0"/>
              </a:rPr>
              <a:t>teknik kuruluşlara </a:t>
            </a:r>
            <a:endParaRPr lang="tr-TR" sz="3200" b="1" dirty="0" smtClean="0">
              <a:solidFill>
                <a:schemeClr val="tx1"/>
              </a:solidFill>
              <a:latin typeface="Times New Roman" panose="02020603050405020304" pitchFamily="18" charset="0"/>
              <a:cs typeface="Times New Roman" panose="02020603050405020304" pitchFamily="18" charset="0"/>
            </a:endParaRPr>
          </a:p>
          <a:p>
            <a:r>
              <a:rPr lang="tr-TR" sz="3200" b="1" dirty="0" smtClean="0">
                <a:solidFill>
                  <a:schemeClr val="tx1"/>
                </a:solidFill>
                <a:latin typeface="Times New Roman" panose="02020603050405020304" pitchFamily="18" charset="0"/>
                <a:cs typeface="Times New Roman" panose="02020603050405020304" pitchFamily="18" charset="0"/>
              </a:rPr>
              <a:t>ilişkin belgeler-2</a:t>
            </a:r>
            <a:endParaRPr lang="tr-TR" sz="3200" b="1" dirty="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48</a:t>
            </a:fld>
            <a:endParaRPr lang="tr-T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57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805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2606" y="4077072"/>
            <a:ext cx="8280920" cy="2448272"/>
          </a:xfrm>
          <a:ln>
            <a:solidFill>
              <a:schemeClr val="accent1"/>
            </a:solidFill>
          </a:ln>
        </p:spPr>
        <p:txBody>
          <a:bodyPr>
            <a:noAutofit/>
          </a:bodyPr>
          <a:lstStyle/>
          <a:p>
            <a:pPr algn="just"/>
            <a:r>
              <a:rPr lang="tr-TR" sz="2400" dirty="0" smtClean="0"/>
              <a:t> </a:t>
            </a:r>
            <a:r>
              <a:rPr lang="tr-TR" sz="2400" dirty="0"/>
              <a:t>“</a:t>
            </a:r>
            <a:r>
              <a:rPr lang="tr-TR" sz="2400" dirty="0">
                <a:latin typeface="Times New Roman" panose="02020603050405020304" pitchFamily="18" charset="0"/>
                <a:cs typeface="Times New Roman" panose="02020603050405020304" pitchFamily="18" charset="0"/>
              </a:rPr>
              <a:t>Deney-analiz-kalibrasyon laboratuvarları veya muayene kuruluşları” </a:t>
            </a: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yüklenicinin </a:t>
            </a:r>
            <a:r>
              <a:rPr lang="tr-TR" sz="2400" dirty="0">
                <a:latin typeface="Times New Roman" panose="02020603050405020304" pitchFamily="18" charset="0"/>
                <a:cs typeface="Times New Roman" panose="02020603050405020304" pitchFamily="18" charset="0"/>
              </a:rPr>
              <a:t>bünyesinde bulunabileceği gibi </a:t>
            </a: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yüklenici </a:t>
            </a:r>
            <a:r>
              <a:rPr lang="tr-TR" sz="2400" dirty="0">
                <a:latin typeface="Times New Roman" panose="02020603050405020304" pitchFamily="18" charset="0"/>
                <a:cs typeface="Times New Roman" panose="02020603050405020304" pitchFamily="18" charset="0"/>
              </a:rPr>
              <a:t>tarafından deney-analiz-kalibrasyon laboratuvarları veya muayene </a:t>
            </a:r>
            <a:r>
              <a:rPr lang="tr-TR" sz="2400" dirty="0">
                <a:solidFill>
                  <a:srgbClr val="C00000"/>
                </a:solidFill>
                <a:latin typeface="Times New Roman" panose="02020603050405020304" pitchFamily="18" charset="0"/>
                <a:cs typeface="Times New Roman" panose="02020603050405020304" pitchFamily="18" charset="0"/>
              </a:rPr>
              <a:t>kuruluşlarından hizmet satın alınabilir. </a:t>
            </a:r>
            <a:endParaRPr lang="tr-TR" sz="2400" dirty="0" smtClean="0">
              <a:solidFill>
                <a:srgbClr val="C00000"/>
              </a:solidFill>
              <a:latin typeface="Times New Roman" panose="02020603050405020304" pitchFamily="18" charset="0"/>
              <a:cs typeface="Times New Roman" panose="02020603050405020304" pitchFamily="18" charset="0"/>
            </a:endParaRPr>
          </a:p>
          <a:p>
            <a:pPr algn="just"/>
            <a:r>
              <a:rPr lang="tr-TR" sz="2400" dirty="0" smtClean="0">
                <a:solidFill>
                  <a:srgbClr val="C00000"/>
                </a:solidFill>
                <a:latin typeface="Times New Roman" panose="02020603050405020304" pitchFamily="18" charset="0"/>
                <a:cs typeface="Times New Roman" panose="02020603050405020304" pitchFamily="18" charset="0"/>
              </a:rPr>
              <a:t>Bu kuruluşlar akredite olmalı</a:t>
            </a:r>
            <a:endParaRPr lang="tr-TR" sz="2400" dirty="0">
              <a:solidFill>
                <a:srgbClr val="C0000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49</a:t>
            </a:fld>
            <a:endParaRPr lang="tr-TR"/>
          </a:p>
        </p:txBody>
      </p:sp>
      <p:sp>
        <p:nvSpPr>
          <p:cNvPr id="5" name="2 İçerik Yer Tutucusu"/>
          <p:cNvSpPr txBox="1">
            <a:spLocks/>
          </p:cNvSpPr>
          <p:nvPr/>
        </p:nvSpPr>
        <p:spPr>
          <a:xfrm>
            <a:off x="422606" y="1628800"/>
            <a:ext cx="8280920" cy="2376264"/>
          </a:xfrm>
          <a:prstGeom prst="rect">
            <a:avLst/>
          </a:prstGeom>
          <a:solidFill>
            <a:schemeClr val="bg2">
              <a:lumMod val="90000"/>
            </a:schemeClr>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solidFill>
                  <a:srgbClr val="C00000"/>
                </a:solidFill>
                <a:latin typeface="Times New Roman" panose="02020603050405020304" pitchFamily="18" charset="0"/>
                <a:cs typeface="Times New Roman" panose="02020603050405020304" pitchFamily="18" charset="0"/>
              </a:rPr>
              <a:t>Özel imalat </a:t>
            </a:r>
            <a:r>
              <a:rPr lang="tr-TR" sz="2400" dirty="0">
                <a:latin typeface="Times New Roman" panose="02020603050405020304" pitchFamily="18" charset="0"/>
                <a:cs typeface="Times New Roman" panose="02020603050405020304" pitchFamily="18" charset="0"/>
              </a:rPr>
              <a:t>süreci gerektiren mal alımlarında “deney-analiz-kalibrasyon laboratuvarları veya muayene kuruluşları” tarafından </a:t>
            </a:r>
            <a:r>
              <a:rPr lang="tr-TR" sz="2400" dirty="0">
                <a:solidFill>
                  <a:srgbClr val="C00000"/>
                </a:solidFill>
                <a:latin typeface="Times New Roman" panose="02020603050405020304" pitchFamily="18" charset="0"/>
                <a:cs typeface="Times New Roman" panose="02020603050405020304" pitchFamily="18" charset="0"/>
              </a:rPr>
              <a:t>üretimin veya malın kontrolünün yapılmasına yönelik </a:t>
            </a:r>
            <a:r>
              <a:rPr lang="tr-TR" sz="2400" dirty="0" smtClean="0">
                <a:solidFill>
                  <a:srgbClr val="C00000"/>
                </a:solidFill>
                <a:latin typeface="Times New Roman" panose="02020603050405020304" pitchFamily="18" charset="0"/>
                <a:cs typeface="Times New Roman" panose="02020603050405020304" pitchFamily="18" charset="0"/>
              </a:rPr>
              <a:t>TŞ veya </a:t>
            </a:r>
            <a:r>
              <a:rPr lang="tr-TR" sz="2400" dirty="0" err="1" smtClean="0">
                <a:solidFill>
                  <a:srgbClr val="C00000"/>
                </a:solidFill>
                <a:latin typeface="Times New Roman" panose="02020603050405020304" pitchFamily="18" charset="0"/>
                <a:cs typeface="Times New Roman" panose="02020603050405020304" pitchFamily="18" charset="0"/>
              </a:rPr>
              <a:t>ST’de</a:t>
            </a:r>
            <a:r>
              <a:rPr lang="tr-TR" sz="2400" dirty="0" smtClean="0">
                <a:solidFill>
                  <a:srgbClr val="C00000"/>
                </a:solidFill>
                <a:latin typeface="Times New Roman" panose="02020603050405020304" pitchFamily="18" charset="0"/>
                <a:cs typeface="Times New Roman" panose="02020603050405020304" pitchFamily="18" charset="0"/>
              </a:rPr>
              <a:t> düzenleme yapılabilir.</a:t>
            </a:r>
          </a:p>
          <a:p>
            <a:pPr algn="just"/>
            <a:r>
              <a:rPr lang="tr-TR" sz="2400" dirty="0" smtClean="0">
                <a:solidFill>
                  <a:srgbClr val="C00000"/>
                </a:solidFill>
                <a:latin typeface="Times New Roman" panose="02020603050405020304" pitchFamily="18" charset="0"/>
                <a:cs typeface="Times New Roman" panose="02020603050405020304" pitchFamily="18" charset="0"/>
              </a:rPr>
              <a:t>Ancak </a:t>
            </a:r>
            <a:r>
              <a:rPr lang="tr-TR" sz="2400" dirty="0">
                <a:solidFill>
                  <a:srgbClr val="C00000"/>
                </a:solidFill>
                <a:latin typeface="Times New Roman" panose="02020603050405020304" pitchFamily="18" charset="0"/>
                <a:cs typeface="Times New Roman" panose="02020603050405020304" pitchFamily="18" charset="0"/>
              </a:rPr>
              <a:t>bu husus, ihaleye katılımda bir yeterlik kriteri olarak düzenlenemez. </a:t>
            </a:r>
            <a:endParaRPr lang="tr-TR" sz="2400" dirty="0" smtClean="0">
              <a:solidFill>
                <a:srgbClr val="FF0000"/>
              </a:solidFill>
            </a:endParaRPr>
          </a:p>
        </p:txBody>
      </p:sp>
      <p:sp>
        <p:nvSpPr>
          <p:cNvPr id="7" name="1 Başlık"/>
          <p:cNvSpPr txBox="1">
            <a:spLocks/>
          </p:cNvSpPr>
          <p:nvPr/>
        </p:nvSpPr>
        <p:spPr>
          <a:xfrm>
            <a:off x="163600" y="44624"/>
            <a:ext cx="8646398" cy="1440160"/>
          </a:xfrm>
          <a:prstGeom prst="rect">
            <a:avLst/>
          </a:prstGeom>
          <a:solidFill>
            <a:srgbClr val="00B0F0"/>
          </a:solidFill>
          <a:ln>
            <a:solidFill>
              <a:srgbClr val="0070C0"/>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b="1" dirty="0">
                <a:solidFill>
                  <a:schemeClr val="tx1"/>
                </a:solidFill>
                <a:latin typeface="Times New Roman" panose="02020603050405020304" pitchFamily="18" charset="0"/>
                <a:cs typeface="Times New Roman" panose="02020603050405020304" pitchFamily="18" charset="0"/>
              </a:rPr>
              <a:t>Organizasyon yapısı ile kalite kontrolden sorumlu teknik </a:t>
            </a:r>
            <a:endParaRPr lang="tr-TR" sz="3200" b="1" dirty="0" smtClean="0">
              <a:solidFill>
                <a:schemeClr val="tx1"/>
              </a:solidFill>
              <a:latin typeface="Times New Roman" panose="02020603050405020304" pitchFamily="18" charset="0"/>
              <a:cs typeface="Times New Roman" panose="02020603050405020304" pitchFamily="18" charset="0"/>
            </a:endParaRPr>
          </a:p>
          <a:p>
            <a:r>
              <a:rPr lang="tr-TR" sz="3200" b="1" dirty="0" smtClean="0">
                <a:solidFill>
                  <a:schemeClr val="tx1"/>
                </a:solidFill>
                <a:latin typeface="Times New Roman" panose="02020603050405020304" pitchFamily="18" charset="0"/>
                <a:cs typeface="Times New Roman" panose="02020603050405020304" pitchFamily="18" charset="0"/>
              </a:rPr>
              <a:t>kuruluşlara ilişkin belgeler-3</a:t>
            </a:r>
            <a:endParaRPr lang="tr-TR" sz="3200" b="1" dirty="0">
              <a:solidFill>
                <a:schemeClr val="tx1"/>
              </a:solidFill>
              <a:latin typeface="Times New Roman" panose="02020603050405020304" pitchFamily="18" charset="0"/>
              <a:cs typeface="Times New Roman" panose="02020603050405020304" pitchFamily="18" charset="0"/>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4" y="13403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70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8"/>
          <p:cNvSpPr>
            <a:spLocks noGrp="1" noChangeArrowheads="1"/>
          </p:cNvSpPr>
          <p:nvPr>
            <p:ph type="title"/>
          </p:nvPr>
        </p:nvSpPr>
        <p:spPr>
          <a:xfrm>
            <a:off x="86889" y="91938"/>
            <a:ext cx="9036050" cy="801228"/>
          </a:xfrm>
          <a:solidFill>
            <a:srgbClr val="00B0F0"/>
          </a:solidFill>
          <a:extLst/>
        </p:spPr>
        <p:style>
          <a:lnRef idx="0">
            <a:schemeClr val="accent1"/>
          </a:lnRef>
          <a:fillRef idx="3">
            <a:schemeClr val="accent1"/>
          </a:fillRef>
          <a:effectRef idx="3">
            <a:schemeClr val="accent1"/>
          </a:effectRef>
          <a:fontRef idx="minor">
            <a:schemeClr val="lt1"/>
          </a:fontRef>
        </p:style>
        <p:txBody>
          <a:bodyPr lIns="1044000" tIns="144000" rIns="0" bIns="0" rtlCol="0">
            <a:normAutofit/>
          </a:bodyPr>
          <a:lstStyle/>
          <a:p>
            <a:pPr eaLnBrk="1" fontAlgn="auto" hangingPunct="1">
              <a:lnSpc>
                <a:spcPct val="80000"/>
              </a:lnSpc>
              <a:spcBef>
                <a:spcPct val="20000"/>
              </a:spcBef>
              <a:spcAft>
                <a:spcPts val="0"/>
              </a:spcAft>
              <a:defRPr/>
            </a:pPr>
            <a:r>
              <a:rPr lang="tr-TR"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Tanımlar</a:t>
            </a:r>
            <a:endParaRPr lang="tr-TR"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2 İçerik Yer Tutucusu"/>
          <p:cNvSpPr>
            <a:spLocks noGrp="1"/>
          </p:cNvSpPr>
          <p:nvPr>
            <p:ph idx="1"/>
          </p:nvPr>
        </p:nvSpPr>
        <p:spPr>
          <a:xfrm>
            <a:off x="657225" y="1124744"/>
            <a:ext cx="8026400" cy="5328592"/>
          </a:xfrm>
          <a:solidFill>
            <a:schemeClr val="accent3">
              <a:lumMod val="40000"/>
              <a:lumOff val="60000"/>
            </a:schemeClr>
          </a:solidFill>
        </p:spPr>
        <p:txBody>
          <a:bodyPr rtlCol="0">
            <a:noAutofit/>
          </a:bodyPr>
          <a:lstStyle/>
          <a:p>
            <a:pPr marL="0" indent="0" algn="just">
              <a:buNone/>
            </a:pPr>
            <a:r>
              <a:rPr lang="tr-TR" sz="2800" b="1" dirty="0" smtClean="0">
                <a:solidFill>
                  <a:srgbClr val="C00000"/>
                </a:solidFill>
                <a:latin typeface="Times New Roman" panose="02020603050405020304" pitchFamily="18" charset="0"/>
                <a:cs typeface="Times New Roman" panose="02020603050405020304" pitchFamily="18" charset="0"/>
              </a:rPr>
              <a:t>Özel </a:t>
            </a:r>
            <a:r>
              <a:rPr lang="tr-TR" sz="2800" b="1" dirty="0">
                <a:solidFill>
                  <a:srgbClr val="C00000"/>
                </a:solidFill>
                <a:latin typeface="Times New Roman" panose="02020603050405020304" pitchFamily="18" charset="0"/>
                <a:cs typeface="Times New Roman" panose="02020603050405020304" pitchFamily="18" charset="0"/>
              </a:rPr>
              <a:t>imalat</a:t>
            </a:r>
            <a:r>
              <a:rPr lang="tr-TR" sz="2800" dirty="0">
                <a:solidFill>
                  <a:srgbClr val="C00000"/>
                </a:solidFill>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Piyasada </a:t>
            </a:r>
            <a:r>
              <a:rPr lang="tr-TR" sz="2800" dirty="0">
                <a:solidFill>
                  <a:srgbClr val="C00000"/>
                </a:solidFill>
                <a:latin typeface="Times New Roman" panose="02020603050405020304" pitchFamily="18" charset="0"/>
                <a:cs typeface="Times New Roman" panose="02020603050405020304" pitchFamily="18" charset="0"/>
              </a:rPr>
              <a:t>hazır</a:t>
            </a:r>
            <a:r>
              <a:rPr lang="tr-TR" sz="2800" dirty="0">
                <a:latin typeface="Times New Roman" panose="02020603050405020304" pitchFamily="18" charset="0"/>
                <a:cs typeface="Times New Roman" panose="02020603050405020304" pitchFamily="18" charset="0"/>
              </a:rPr>
              <a:t> halde alınıp satılmayan, </a:t>
            </a:r>
            <a:r>
              <a:rPr lang="tr-TR" sz="2800" dirty="0">
                <a:solidFill>
                  <a:srgbClr val="C00000"/>
                </a:solidFill>
                <a:latin typeface="Times New Roman" panose="02020603050405020304" pitchFamily="18" charset="0"/>
                <a:cs typeface="Times New Roman" panose="02020603050405020304" pitchFamily="18" charset="0"/>
              </a:rPr>
              <a:t>projelendirme</a:t>
            </a:r>
            <a:r>
              <a:rPr lang="tr-TR" sz="2800" dirty="0">
                <a:latin typeface="Times New Roman" panose="02020603050405020304" pitchFamily="18" charset="0"/>
                <a:cs typeface="Times New Roman" panose="02020603050405020304" pitchFamily="18" charset="0"/>
              </a:rPr>
              <a:t> veya bir </a:t>
            </a:r>
            <a:r>
              <a:rPr lang="tr-TR" sz="2800" dirty="0">
                <a:solidFill>
                  <a:srgbClr val="C00000"/>
                </a:solidFill>
                <a:latin typeface="Times New Roman" panose="02020603050405020304" pitchFamily="18" charset="0"/>
                <a:cs typeface="Times New Roman" panose="02020603050405020304" pitchFamily="18" charset="0"/>
              </a:rPr>
              <a:t>talep üzerine üretimi yapılacak </a:t>
            </a:r>
            <a:r>
              <a:rPr lang="tr-TR" sz="2800" dirty="0">
                <a:latin typeface="Times New Roman" panose="02020603050405020304" pitchFamily="18" charset="0"/>
                <a:cs typeface="Times New Roman" panose="02020603050405020304" pitchFamily="18" charset="0"/>
              </a:rPr>
              <a:t>olan, </a:t>
            </a:r>
            <a:r>
              <a:rPr lang="tr-TR" sz="2800" dirty="0">
                <a:solidFill>
                  <a:srgbClr val="C00000"/>
                </a:solidFill>
                <a:latin typeface="Times New Roman" panose="02020603050405020304" pitchFamily="18" charset="0"/>
                <a:cs typeface="Times New Roman" panose="02020603050405020304" pitchFamily="18" charset="0"/>
              </a:rPr>
              <a:t>özel ihtisas ve üretim tekniği</a:t>
            </a:r>
            <a:r>
              <a:rPr lang="tr-TR" sz="2800" dirty="0">
                <a:latin typeface="Times New Roman" panose="02020603050405020304" pitchFamily="18" charset="0"/>
                <a:cs typeface="Times New Roman" panose="02020603050405020304" pitchFamily="18" charset="0"/>
              </a:rPr>
              <a:t> gerektiren </a:t>
            </a:r>
            <a:r>
              <a:rPr lang="tr-TR" sz="2800" dirty="0" smtClean="0">
                <a:latin typeface="Times New Roman" panose="02020603050405020304" pitchFamily="18" charset="0"/>
                <a:cs typeface="Times New Roman" panose="02020603050405020304" pitchFamily="18" charset="0"/>
              </a:rPr>
              <a:t>işler.</a:t>
            </a:r>
            <a:endParaRPr lang="tr-TR" sz="2800" dirty="0">
              <a:latin typeface="Times New Roman" panose="02020603050405020304" pitchFamily="18" charset="0"/>
              <a:cs typeface="Times New Roman" panose="02020603050405020304" pitchFamily="18" charset="0"/>
            </a:endParaRPr>
          </a:p>
          <a:p>
            <a:pPr marL="0" indent="0" algn="just">
              <a:buNone/>
              <a:defRPr/>
            </a:pPr>
            <a:endParaRPr lang="tr-TR" sz="2800" dirty="0" smtClean="0">
              <a:solidFill>
                <a:srgbClr val="FF0000"/>
              </a:solidFill>
              <a:effectLst>
                <a:outerShdw blurRad="38100" dist="38100" dir="2700000" algn="tl">
                  <a:srgbClr val="000000">
                    <a:alpha val="43137"/>
                  </a:srgbClr>
                </a:outerShdw>
              </a:effectLst>
            </a:endParaRPr>
          </a:p>
          <a:p>
            <a:pPr marL="0" indent="0" algn="just">
              <a:buNone/>
              <a:defRPr/>
            </a:pPr>
            <a:r>
              <a:rPr lang="tr-TR" sz="2800" dirty="0" smtClean="0">
                <a:solidFill>
                  <a:srgbClr val="FF0000"/>
                </a:solidFill>
                <a:latin typeface="Times New Roman" panose="02020603050405020304" pitchFamily="18" charset="0"/>
                <a:cs typeface="Times New Roman" panose="02020603050405020304" pitchFamily="18" charset="0"/>
              </a:rPr>
              <a:t>Alternatif </a:t>
            </a:r>
            <a:r>
              <a:rPr lang="tr-TR" sz="2800" dirty="0">
                <a:solidFill>
                  <a:srgbClr val="FF0000"/>
                </a:solidFill>
                <a:latin typeface="Times New Roman" panose="02020603050405020304" pitchFamily="18" charset="0"/>
                <a:cs typeface="Times New Roman" panose="02020603050405020304" pitchFamily="18" charset="0"/>
              </a:rPr>
              <a:t>teklif: </a:t>
            </a:r>
            <a:r>
              <a:rPr lang="tr-TR" sz="2800" dirty="0" smtClean="0">
                <a:latin typeface="Times New Roman" panose="02020603050405020304" pitchFamily="18" charset="0"/>
                <a:cs typeface="Times New Roman" panose="02020603050405020304" pitchFamily="18" charset="0"/>
              </a:rPr>
              <a:t>İhale dokümanında hüküm bulunması halinde, bir ihalede aynı aday veya istekli tarafından ihale konusu malın </a:t>
            </a:r>
            <a:r>
              <a:rPr lang="tr-TR" sz="2800" dirty="0">
                <a:latin typeface="Times New Roman" panose="02020603050405020304" pitchFamily="18" charset="0"/>
                <a:cs typeface="Times New Roman" panose="02020603050405020304" pitchFamily="18" charset="0"/>
              </a:rPr>
              <a:t>teknik şartnamesinde belirlenen asgari özellik ve şartları sağlamakla birlikte birbirinden farklı teknik özelliklere sahip ürünlerin, asıl teklifin yanı sıra alternatif olarak </a:t>
            </a:r>
            <a:r>
              <a:rPr lang="tr-TR" sz="2800" dirty="0" smtClean="0">
                <a:latin typeface="Times New Roman" panose="02020603050405020304" pitchFamily="18" charset="0"/>
                <a:cs typeface="Times New Roman" panose="02020603050405020304" pitchFamily="18" charset="0"/>
              </a:rPr>
              <a:t>sunulmasıdır </a:t>
            </a:r>
            <a:r>
              <a:rPr lang="tr-TR" sz="2800" dirty="0">
                <a:latin typeface="Times New Roman" panose="02020603050405020304" pitchFamily="18" charset="0"/>
                <a:cs typeface="Times New Roman" panose="02020603050405020304" pitchFamily="18" charset="0"/>
              </a:rPr>
              <a:t>(farklı markalara ait tıbbi cihaz)</a:t>
            </a:r>
          </a:p>
          <a:p>
            <a:pPr marL="0" indent="0" algn="just">
              <a:buNone/>
              <a:defRPr/>
            </a:pPr>
            <a:endParaRPr lang="tr-TR" dirty="0" smtClean="0">
              <a:effectLst>
                <a:outerShdw blurRad="38100" dist="38100" dir="2700000" algn="tl">
                  <a:srgbClr val="000000">
                    <a:alpha val="43137"/>
                  </a:srgbClr>
                </a:outerShdw>
              </a:effectLst>
            </a:endParaRPr>
          </a:p>
        </p:txBody>
      </p:sp>
      <p:sp>
        <p:nvSpPr>
          <p:cNvPr id="4" name="3 Slayt Numarası Yer Tutucusu"/>
          <p:cNvSpPr>
            <a:spLocks noGrp="1"/>
          </p:cNvSpPr>
          <p:nvPr>
            <p:ph type="sldNum" sz="quarter" idx="12"/>
          </p:nvPr>
        </p:nvSpPr>
        <p:spPr/>
        <p:txBody>
          <a:bodyPr/>
          <a:lstStyle/>
          <a:p>
            <a:pPr>
              <a:defRPr/>
            </a:pPr>
            <a:fld id="{F87FEF6B-9F02-4EB0-8F43-92120A1D1D80}" type="slidenum">
              <a:rPr lang="tr-TR">
                <a:solidFill>
                  <a:prstClr val="black">
                    <a:tint val="75000"/>
                  </a:prstClr>
                </a:solidFill>
              </a:rPr>
              <a:pPr>
                <a:defRPr/>
              </a:pPr>
              <a:t>5</a:t>
            </a:fld>
            <a:endParaRPr lang="tr-TR" dirty="0">
              <a:solidFill>
                <a:prstClr val="black">
                  <a:tint val="75000"/>
                </a:prstClr>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62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038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471653" y="119088"/>
            <a:ext cx="8525688" cy="1005656"/>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b="1" dirty="0">
                <a:solidFill>
                  <a:schemeClr val="tx1"/>
                </a:solidFill>
                <a:latin typeface="Times New Roman" panose="02020603050405020304" pitchFamily="18" charset="0"/>
                <a:cs typeface="Times New Roman" panose="02020603050405020304" pitchFamily="18" charset="0"/>
              </a:rPr>
              <a:t>Kalite ve standart ile ürünlerin piyasaya </a:t>
            </a:r>
            <a:endParaRPr lang="tr-TR" sz="3200" b="1" dirty="0" smtClean="0">
              <a:solidFill>
                <a:schemeClr val="tx1"/>
              </a:solidFill>
              <a:latin typeface="Times New Roman" panose="02020603050405020304" pitchFamily="18" charset="0"/>
              <a:cs typeface="Times New Roman" panose="02020603050405020304" pitchFamily="18" charset="0"/>
            </a:endParaRPr>
          </a:p>
          <a:p>
            <a:r>
              <a:rPr lang="tr-TR" sz="3200" b="1" dirty="0" smtClean="0">
                <a:solidFill>
                  <a:schemeClr val="tx1"/>
                </a:solidFill>
                <a:latin typeface="Times New Roman" panose="02020603050405020304" pitchFamily="18" charset="0"/>
                <a:cs typeface="Times New Roman" panose="02020603050405020304" pitchFamily="18" charset="0"/>
              </a:rPr>
              <a:t>arzına </a:t>
            </a:r>
            <a:r>
              <a:rPr lang="tr-TR" sz="3200" b="1" dirty="0">
                <a:solidFill>
                  <a:schemeClr val="tx1"/>
                </a:solidFill>
                <a:latin typeface="Times New Roman" panose="02020603050405020304" pitchFamily="18" charset="0"/>
                <a:cs typeface="Times New Roman" panose="02020603050405020304" pitchFamily="18" charset="0"/>
              </a:rPr>
              <a:t>ilişkin </a:t>
            </a:r>
            <a:r>
              <a:rPr lang="tr-TR" sz="3200" b="1" dirty="0" smtClean="0">
                <a:solidFill>
                  <a:schemeClr val="tx1"/>
                </a:solidFill>
                <a:latin typeface="Times New Roman" panose="02020603050405020304" pitchFamily="18" charset="0"/>
                <a:cs typeface="Times New Roman" panose="02020603050405020304" pitchFamily="18" charset="0"/>
              </a:rPr>
              <a:t>belgeler</a:t>
            </a:r>
            <a:endParaRPr lang="tr-TR" sz="3200" b="1" dirty="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929768A0-1BD9-4095-8DC0-6DA351D14FCF}" type="slidenum">
              <a:rPr lang="tr-TR" smtClean="0"/>
              <a:pPr>
                <a:defRPr/>
              </a:pPr>
              <a:t>50</a:t>
            </a:fld>
            <a:endParaRPr lang="tr-TR"/>
          </a:p>
        </p:txBody>
      </p:sp>
      <p:sp>
        <p:nvSpPr>
          <p:cNvPr id="5" name="2 İçerik Yer Tutucusu"/>
          <p:cNvSpPr txBox="1">
            <a:spLocks/>
          </p:cNvSpPr>
          <p:nvPr/>
        </p:nvSpPr>
        <p:spPr>
          <a:xfrm>
            <a:off x="422606" y="1268760"/>
            <a:ext cx="8280920" cy="540060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u="sng" dirty="0">
                <a:solidFill>
                  <a:srgbClr val="C00000"/>
                </a:solidFill>
                <a:latin typeface="Times New Roman" panose="02020603050405020304" pitchFamily="18" charset="0"/>
                <a:cs typeface="Times New Roman" panose="02020603050405020304" pitchFamily="18" charset="0"/>
              </a:rPr>
              <a:t>Özel imalat süreci gerektiren </a:t>
            </a:r>
            <a:r>
              <a:rPr lang="tr-TR" sz="2400" dirty="0">
                <a:latin typeface="Times New Roman" panose="02020603050405020304" pitchFamily="18" charset="0"/>
                <a:cs typeface="Times New Roman" panose="02020603050405020304" pitchFamily="18" charset="0"/>
              </a:rPr>
              <a:t>mal alımı ihalelerinde, </a:t>
            </a:r>
            <a:r>
              <a:rPr lang="tr-TR" sz="2400" dirty="0">
                <a:solidFill>
                  <a:srgbClr val="C00000"/>
                </a:solidFill>
                <a:latin typeface="Times New Roman" panose="02020603050405020304" pitchFamily="18" charset="0"/>
                <a:cs typeface="Times New Roman" panose="02020603050405020304" pitchFamily="18" charset="0"/>
              </a:rPr>
              <a:t>kalite yönetim sistem belgesi </a:t>
            </a:r>
            <a:r>
              <a:rPr lang="tr-TR" sz="2400" dirty="0">
                <a:latin typeface="Times New Roman" panose="02020603050405020304" pitchFamily="18" charset="0"/>
                <a:cs typeface="Times New Roman" panose="02020603050405020304" pitchFamily="18" charset="0"/>
              </a:rPr>
              <a:t>ve </a:t>
            </a:r>
            <a:r>
              <a:rPr lang="tr-TR" sz="2400" dirty="0">
                <a:solidFill>
                  <a:srgbClr val="C00000"/>
                </a:solidFill>
                <a:latin typeface="Times New Roman" panose="02020603050405020304" pitchFamily="18" charset="0"/>
                <a:cs typeface="Times New Roman" panose="02020603050405020304" pitchFamily="18" charset="0"/>
              </a:rPr>
              <a:t>çevre yönetim sistem belgesi </a:t>
            </a:r>
            <a:r>
              <a:rPr lang="tr-TR" sz="2400" dirty="0" smtClean="0">
                <a:latin typeface="Times New Roman" panose="02020603050405020304" pitchFamily="18" charset="0"/>
                <a:cs typeface="Times New Roman" panose="02020603050405020304" pitchFamily="18" charset="0"/>
              </a:rPr>
              <a:t>istenebilir.</a:t>
            </a:r>
          </a:p>
          <a:p>
            <a:pPr marL="0" indent="0" algn="just">
              <a:buNone/>
            </a:pPr>
            <a:r>
              <a:rPr lang="tr-TR" sz="2400" dirty="0" smtClean="0">
                <a:latin typeface="Times New Roman" panose="02020603050405020304" pitchFamily="18" charset="0"/>
                <a:cs typeface="Times New Roman" panose="02020603050405020304" pitchFamily="18" charset="0"/>
              </a:rPr>
              <a:t>	*Kalite yönetim sistem belgesi ile çevre yönetim sistem belgesinin Türk Akreditasyon Kurumu veya Antlaşmada* yer alan ulusal akreditasyon kurumlarınca akredite edilmiş belgelendirme kuruluşları tarafından düzenlenmesi, anılan belgelendirme kuruluşlarının Antlaşmada yer alan </a:t>
            </a:r>
            <a:r>
              <a:rPr lang="tr-TR" sz="2400" dirty="0">
                <a:solidFill>
                  <a:prstClr val="black"/>
                </a:solidFill>
                <a:latin typeface="Times New Roman" panose="02020603050405020304" pitchFamily="18" charset="0"/>
                <a:cs typeface="Times New Roman" panose="02020603050405020304" pitchFamily="18" charset="0"/>
              </a:rPr>
              <a:t>ulusal akreditasyon kurumlarınca akredite edilmiş </a:t>
            </a:r>
            <a:r>
              <a:rPr lang="tr-TR" sz="2400" dirty="0" smtClean="0">
                <a:solidFill>
                  <a:prstClr val="black"/>
                </a:solidFill>
                <a:latin typeface="Times New Roman" panose="02020603050405020304" pitchFamily="18" charset="0"/>
                <a:cs typeface="Times New Roman" panose="02020603050405020304" pitchFamily="18" charset="0"/>
              </a:rPr>
              <a:t>oldukları ve düzenlenen belgelerin geçerliliğini sürdürdüğü TÜRKAK teyit yazısı ile teyit edilmeli, teyit yazısı ihale/son başvuru tarihinde geçerli olmalı, belge düzenlenme tarihinden itibaren 1 yıl geçerli </a:t>
            </a:r>
            <a:r>
              <a:rPr lang="tr-TR" sz="2400" dirty="0" smtClean="0">
                <a:solidFill>
                  <a:srgbClr val="FF0000"/>
                </a:solidFill>
                <a:latin typeface="Times New Roman" panose="02020603050405020304" pitchFamily="18" charset="0"/>
                <a:cs typeface="Times New Roman" panose="02020603050405020304" pitchFamily="18" charset="0"/>
              </a:rPr>
              <a:t>(Kalite belgeleri)</a:t>
            </a:r>
          </a:p>
          <a:p>
            <a:pPr marL="0" indent="0" algn="just">
              <a:buNone/>
            </a:pPr>
            <a:r>
              <a:rPr lang="tr-TR" sz="1800" i="1" dirty="0">
                <a:solidFill>
                  <a:srgbClr val="FF0000"/>
                </a:solidFill>
                <a:latin typeface="Times New Roman" panose="02020603050405020304" pitchFamily="18" charset="0"/>
                <a:cs typeface="Times New Roman" panose="02020603050405020304" pitchFamily="18" charset="0"/>
              </a:rPr>
              <a:t> </a:t>
            </a:r>
            <a:r>
              <a:rPr lang="tr-TR" sz="1800" i="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tr-TR" sz="1800" i="1" dirty="0" smtClean="0">
                <a:solidFill>
                  <a:srgbClr val="FF0000"/>
                </a:solidFill>
                <a:latin typeface="Times New Roman" panose="02020603050405020304" pitchFamily="18" charset="0"/>
                <a:cs typeface="Times New Roman" panose="02020603050405020304" pitchFamily="18" charset="0"/>
              </a:rPr>
              <a:t>(Uluslararası Akreditasyon Forumu Karşılıklı Tanıma Antlaşması)</a:t>
            </a: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77" y="24011"/>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932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600200"/>
            <a:ext cx="8579296" cy="5141168"/>
          </a:xfrm>
        </p:spPr>
        <p:txBody>
          <a:bodyPr/>
          <a:lstStyle/>
          <a:p>
            <a:pPr marL="0" lvl="0" indent="0" algn="just" eaLnBrk="1" hangingPunct="1">
              <a:spcBef>
                <a:spcPct val="0"/>
              </a:spcBef>
              <a:buNone/>
            </a:pPr>
            <a:r>
              <a:rPr lang="tr-TR" sz="2400" dirty="0" smtClean="0">
                <a:solidFill>
                  <a:prstClr val="black"/>
                </a:solidFill>
                <a:latin typeface="Times New Roman" panose="02020603050405020304" pitchFamily="18" charset="0"/>
                <a:cs typeface="Times New Roman" panose="02020603050405020304" pitchFamily="18" charset="0"/>
              </a:rPr>
              <a:t>*Alım </a:t>
            </a:r>
            <a:r>
              <a:rPr lang="tr-TR" sz="2400" dirty="0">
                <a:solidFill>
                  <a:prstClr val="black"/>
                </a:solidFill>
                <a:latin typeface="Times New Roman" panose="02020603050405020304" pitchFamily="18" charset="0"/>
                <a:cs typeface="Times New Roman" panose="02020603050405020304" pitchFamily="18" charset="0"/>
              </a:rPr>
              <a:t>konusu malın ulusal standarda veya dengi uluslararası standarda uygunluğu ve bu uygunluğu gösteren belge veya belgelere yönelik olarak ön yeterlik veya ihale dokümanında düzenleme yapılabilir. </a:t>
            </a:r>
            <a:r>
              <a:rPr lang="tr-TR" sz="2400" dirty="0" smtClean="0">
                <a:solidFill>
                  <a:srgbClr val="FF0000"/>
                </a:solidFill>
                <a:latin typeface="Times New Roman" panose="02020603050405020304" pitchFamily="18" charset="0"/>
                <a:cs typeface="Times New Roman" panose="02020603050405020304" pitchFamily="18" charset="0"/>
              </a:rPr>
              <a:t>(Standart belgeleri)</a:t>
            </a:r>
          </a:p>
          <a:p>
            <a:pPr marL="0" lvl="0" indent="0" algn="just" eaLnBrk="1" hangingPunct="1">
              <a:spcBef>
                <a:spcPct val="0"/>
              </a:spcBef>
              <a:buNone/>
            </a:pPr>
            <a:endParaRPr lang="tr-TR" sz="2400" dirty="0">
              <a:solidFill>
                <a:prstClr val="black"/>
              </a:solidFill>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tr-TR" sz="2400" dirty="0" smtClean="0">
                <a:solidFill>
                  <a:prstClr val="black"/>
                </a:solidFill>
                <a:latin typeface="Times New Roman" panose="02020603050405020304" pitchFamily="18" charset="0"/>
                <a:cs typeface="Times New Roman" panose="02020603050405020304" pitchFamily="18" charset="0"/>
              </a:rPr>
              <a:t>*Ürünlere </a:t>
            </a:r>
            <a:r>
              <a:rPr lang="tr-TR" sz="2400" dirty="0">
                <a:solidFill>
                  <a:prstClr val="black"/>
                </a:solidFill>
                <a:latin typeface="Times New Roman" panose="02020603050405020304" pitchFamily="18" charset="0"/>
                <a:cs typeface="Times New Roman" panose="02020603050405020304" pitchFamily="18" charset="0"/>
              </a:rPr>
              <a:t>ilişkin teknik mevzuatı hazırlamaya ve yürütmeye yetkili kılınan kamu kurum veya kuruluşlarının düzenlemeleri esas alınarak </a:t>
            </a:r>
            <a:r>
              <a:rPr lang="tr-TR" sz="2400" dirty="0">
                <a:solidFill>
                  <a:srgbClr val="FF0000"/>
                </a:solidFill>
                <a:latin typeface="Times New Roman" panose="02020603050405020304" pitchFamily="18" charset="0"/>
                <a:cs typeface="Times New Roman" panose="02020603050405020304" pitchFamily="18" charset="0"/>
              </a:rPr>
              <a:t>malın piyasaya arzına ilişkin</a:t>
            </a:r>
            <a:r>
              <a:rPr lang="tr-TR" sz="2400" dirty="0">
                <a:solidFill>
                  <a:prstClr val="black"/>
                </a:solidFill>
                <a:latin typeface="Times New Roman" panose="02020603050405020304" pitchFamily="18" charset="0"/>
                <a:cs typeface="Times New Roman" panose="02020603050405020304" pitchFamily="18" charset="0"/>
              </a:rPr>
              <a:t> alınması zorunlu belge veya belgelere yönelik ön yeterlik veya ihale dokümanında düzenleme yapılır. </a:t>
            </a:r>
            <a:endParaRPr lang="tr-TR" sz="2400" dirty="0" smtClean="0">
              <a:solidFill>
                <a:prstClr val="black"/>
              </a:solidFill>
              <a:latin typeface="Times New Roman" panose="02020603050405020304" pitchFamily="18" charset="0"/>
              <a:cs typeface="Times New Roman" panose="02020603050405020304" pitchFamily="18" charset="0"/>
            </a:endParaRPr>
          </a:p>
          <a:p>
            <a:pPr marL="0" lvl="0" indent="0" algn="just" eaLnBrk="1" hangingPunct="1">
              <a:spcBef>
                <a:spcPct val="0"/>
              </a:spcBef>
              <a:buNone/>
            </a:pPr>
            <a:endParaRPr lang="tr-TR" sz="2400" dirty="0">
              <a:solidFill>
                <a:prstClr val="black"/>
              </a:solidFill>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lang="tr-TR" sz="2400" dirty="0" smtClean="0">
                <a:solidFill>
                  <a:prstClr val="black"/>
                </a:solidFill>
                <a:latin typeface="Times New Roman" panose="02020603050405020304" pitchFamily="18" charset="0"/>
                <a:cs typeface="Times New Roman" panose="02020603050405020304" pitchFamily="18" charset="0"/>
              </a:rPr>
              <a:t>*İş </a:t>
            </a:r>
            <a:r>
              <a:rPr lang="tr-TR" sz="2400" dirty="0">
                <a:solidFill>
                  <a:prstClr val="black"/>
                </a:solidFill>
                <a:latin typeface="Times New Roman" panose="02020603050405020304" pitchFamily="18" charset="0"/>
                <a:cs typeface="Times New Roman" panose="02020603050405020304" pitchFamily="18" charset="0"/>
              </a:rPr>
              <a:t>ortaklıklarında, </a:t>
            </a:r>
            <a:r>
              <a:rPr lang="tr-TR" sz="2400" dirty="0">
                <a:solidFill>
                  <a:srgbClr val="C00000"/>
                </a:solidFill>
                <a:latin typeface="Times New Roman" panose="02020603050405020304" pitchFamily="18" charset="0"/>
                <a:cs typeface="Times New Roman" panose="02020603050405020304" pitchFamily="18" charset="0"/>
              </a:rPr>
              <a:t>ortaklardan birinin </a:t>
            </a:r>
            <a:r>
              <a:rPr lang="tr-TR" sz="2400" dirty="0">
                <a:solidFill>
                  <a:prstClr val="black"/>
                </a:solidFill>
                <a:latin typeface="Times New Roman" panose="02020603050405020304" pitchFamily="18" charset="0"/>
                <a:cs typeface="Times New Roman" panose="02020603050405020304" pitchFamily="18" charset="0"/>
              </a:rPr>
              <a:t>istenilen belgeyi sunması yeterlidir. </a:t>
            </a:r>
          </a:p>
          <a:p>
            <a:endParaRPr lang="tr-TR" dirty="0"/>
          </a:p>
        </p:txBody>
      </p:sp>
      <p:sp>
        <p:nvSpPr>
          <p:cNvPr id="4" name="Slayt Numarası Yer Tutucusu 3"/>
          <p:cNvSpPr>
            <a:spLocks noGrp="1"/>
          </p:cNvSpPr>
          <p:nvPr>
            <p:ph type="sldNum" sz="quarter" idx="12"/>
          </p:nvPr>
        </p:nvSpPr>
        <p:spPr/>
        <p:txBody>
          <a:bodyPr/>
          <a:lstStyle/>
          <a:p>
            <a:pPr>
              <a:defRPr/>
            </a:pPr>
            <a:fld id="{59650665-4DF2-49C5-ABC3-6F8472F77506}" type="slidenum">
              <a:rPr lang="tr-TR" smtClean="0"/>
              <a:pPr>
                <a:defRPr/>
              </a:pPr>
              <a:t>51</a:t>
            </a:fld>
            <a:endParaRPr lang="tr-TR"/>
          </a:p>
        </p:txBody>
      </p:sp>
      <p:sp>
        <p:nvSpPr>
          <p:cNvPr id="5" name="1 Başlık"/>
          <p:cNvSpPr txBox="1">
            <a:spLocks noGrp="1"/>
          </p:cNvSpPr>
          <p:nvPr>
            <p:ph type="title"/>
          </p:nvPr>
        </p:nvSpPr>
        <p:spPr>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b="1" dirty="0">
                <a:solidFill>
                  <a:schemeClr val="tx1"/>
                </a:solidFill>
                <a:latin typeface="Times New Roman" panose="02020603050405020304" pitchFamily="18" charset="0"/>
                <a:cs typeface="Times New Roman" panose="02020603050405020304" pitchFamily="18" charset="0"/>
              </a:rPr>
              <a:t>Kalite ve standart ile ürünlerin piyasaya </a:t>
            </a:r>
            <a:endParaRPr lang="tr-TR" sz="3200" b="1" dirty="0" smtClean="0">
              <a:solidFill>
                <a:schemeClr val="tx1"/>
              </a:solidFill>
              <a:latin typeface="Times New Roman" panose="02020603050405020304" pitchFamily="18" charset="0"/>
              <a:cs typeface="Times New Roman" panose="02020603050405020304" pitchFamily="18" charset="0"/>
            </a:endParaRPr>
          </a:p>
          <a:p>
            <a:r>
              <a:rPr lang="tr-TR" sz="3200" b="1" dirty="0" smtClean="0">
                <a:solidFill>
                  <a:schemeClr val="tx1"/>
                </a:solidFill>
                <a:latin typeface="Times New Roman" panose="02020603050405020304" pitchFamily="18" charset="0"/>
                <a:cs typeface="Times New Roman" panose="02020603050405020304" pitchFamily="18" charset="0"/>
              </a:rPr>
              <a:t>arzına </a:t>
            </a:r>
            <a:r>
              <a:rPr lang="tr-TR" sz="3200" b="1" dirty="0">
                <a:solidFill>
                  <a:schemeClr val="tx1"/>
                </a:solidFill>
                <a:latin typeface="Times New Roman" panose="02020603050405020304" pitchFamily="18" charset="0"/>
                <a:cs typeface="Times New Roman" panose="02020603050405020304" pitchFamily="18" charset="0"/>
              </a:rPr>
              <a:t>ilişkin </a:t>
            </a:r>
            <a:r>
              <a:rPr lang="tr-TR" sz="3200" b="1" dirty="0" smtClean="0">
                <a:solidFill>
                  <a:schemeClr val="tx1"/>
                </a:solidFill>
                <a:latin typeface="Times New Roman" panose="02020603050405020304" pitchFamily="18" charset="0"/>
                <a:cs typeface="Times New Roman" panose="02020603050405020304" pitchFamily="18" charset="0"/>
              </a:rPr>
              <a:t>belgeler</a:t>
            </a:r>
            <a:endParaRPr lang="tr-TR"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078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2 İçerik Yer Tutucusu"/>
          <p:cNvSpPr>
            <a:spLocks noGrp="1"/>
          </p:cNvSpPr>
          <p:nvPr>
            <p:ph idx="1"/>
          </p:nvPr>
        </p:nvSpPr>
        <p:spPr>
          <a:xfrm>
            <a:off x="323529" y="1412776"/>
            <a:ext cx="8496944" cy="5112568"/>
          </a:xfrm>
        </p:spPr>
        <p:txBody>
          <a:bodyPr>
            <a:normAutofit fontScale="85000" lnSpcReduction="20000"/>
          </a:bodyPr>
          <a:lstStyle/>
          <a:p>
            <a:pPr marL="0" indent="0" algn="just">
              <a:buNone/>
              <a:defRPr/>
            </a:pPr>
            <a:endParaRPr lang="tr-TR" sz="2400" dirty="0" smtClean="0">
              <a:latin typeface="Times New Roman" panose="02020603050405020304" pitchFamily="18" charset="0"/>
              <a:cs typeface="Times New Roman" panose="02020603050405020304" pitchFamily="18" charset="0"/>
            </a:endParaRPr>
          </a:p>
          <a:p>
            <a:pPr marL="0" indent="0" algn="just">
              <a:buNone/>
              <a:defRPr/>
            </a:pPr>
            <a:r>
              <a:rPr lang="tr-TR" sz="2400" dirty="0" smtClean="0">
                <a:latin typeface="Times New Roman" panose="02020603050405020304" pitchFamily="18" charset="0"/>
                <a:cs typeface="Times New Roman" panose="02020603050405020304" pitchFamily="18" charset="0"/>
              </a:rPr>
              <a:t>Malın </a:t>
            </a:r>
            <a:r>
              <a:rPr lang="tr-TR" sz="2400" dirty="0" err="1" smtClean="0">
                <a:latin typeface="Times New Roman" panose="02020603050405020304" pitchFamily="18" charset="0"/>
                <a:cs typeface="Times New Roman" panose="02020603050405020304" pitchFamily="18" charset="0"/>
              </a:rPr>
              <a:t>TŞ’ye</a:t>
            </a:r>
            <a:r>
              <a:rPr lang="tr-TR" sz="2400" dirty="0" smtClean="0">
                <a:latin typeface="Times New Roman" panose="02020603050405020304" pitchFamily="18" charset="0"/>
                <a:cs typeface="Times New Roman" panose="02020603050405020304" pitchFamily="18" charset="0"/>
              </a:rPr>
              <a:t> uygunluğunu belirlemek amacıyla;</a:t>
            </a:r>
          </a:p>
          <a:p>
            <a:pPr algn="just">
              <a:defRPr/>
            </a:pPr>
            <a:r>
              <a:rPr lang="tr-TR" sz="2400" dirty="0" smtClean="0">
                <a:solidFill>
                  <a:srgbClr val="C00000"/>
                </a:solidFill>
                <a:latin typeface="Times New Roman" panose="02020603050405020304" pitchFamily="18" charset="0"/>
                <a:cs typeface="Times New Roman" panose="02020603050405020304" pitchFamily="18" charset="0"/>
              </a:rPr>
              <a:t>Numune, </a:t>
            </a:r>
          </a:p>
          <a:p>
            <a:pPr algn="just">
              <a:defRPr/>
            </a:pPr>
            <a:r>
              <a:rPr lang="tr-TR" sz="2400" dirty="0" smtClean="0">
                <a:solidFill>
                  <a:srgbClr val="C00000"/>
                </a:solidFill>
                <a:latin typeface="Times New Roman" panose="02020603050405020304" pitchFamily="18" charset="0"/>
                <a:cs typeface="Times New Roman" panose="02020603050405020304" pitchFamily="18" charset="0"/>
              </a:rPr>
              <a:t>Katalog, </a:t>
            </a:r>
          </a:p>
          <a:p>
            <a:pPr algn="just">
              <a:defRPr/>
            </a:pPr>
            <a:r>
              <a:rPr lang="tr-TR" sz="2400" dirty="0" smtClean="0">
                <a:latin typeface="Times New Roman" panose="02020603050405020304" pitchFamily="18" charset="0"/>
                <a:cs typeface="Times New Roman" panose="02020603050405020304" pitchFamily="18" charset="0"/>
              </a:rPr>
              <a:t>Teknik şartnameye </a:t>
            </a:r>
            <a:r>
              <a:rPr lang="tr-TR" sz="2400" dirty="0" smtClean="0">
                <a:solidFill>
                  <a:srgbClr val="C00000"/>
                </a:solidFill>
                <a:latin typeface="Times New Roman" panose="02020603050405020304" pitchFamily="18" charset="0"/>
                <a:cs typeface="Times New Roman" panose="02020603050405020304" pitchFamily="18" charset="0"/>
              </a:rPr>
              <a:t>cevaplar ve açıklamalar,</a:t>
            </a:r>
          </a:p>
          <a:p>
            <a:pPr algn="just">
              <a:defRPr/>
            </a:pPr>
            <a:r>
              <a:rPr lang="tr-TR" sz="2400" dirty="0" smtClean="0">
                <a:solidFill>
                  <a:srgbClr val="C00000"/>
                </a:solidFill>
                <a:latin typeface="Times New Roman" panose="02020603050405020304" pitchFamily="18" charset="0"/>
                <a:cs typeface="Times New Roman" panose="02020603050405020304" pitchFamily="18" charset="0"/>
              </a:rPr>
              <a:t>Fotoğraflar </a:t>
            </a:r>
            <a:r>
              <a:rPr lang="tr-TR" sz="2400" dirty="0" smtClean="0">
                <a:latin typeface="Times New Roman" panose="02020603050405020304" pitchFamily="18" charset="0"/>
                <a:cs typeface="Times New Roman" panose="02020603050405020304" pitchFamily="18" charset="0"/>
              </a:rPr>
              <a:t> ayrı ayrı veya birlikte istenebilir.</a:t>
            </a:r>
          </a:p>
          <a:p>
            <a:pPr marL="0" indent="0" algn="just">
              <a:buNone/>
              <a:defRPr/>
            </a:pPr>
            <a:endParaRPr lang="tr-TR" sz="2400" dirty="0" smtClean="0">
              <a:latin typeface="Times New Roman" panose="02020603050405020304" pitchFamily="18" charset="0"/>
              <a:cs typeface="Times New Roman" panose="02020603050405020304" pitchFamily="18" charset="0"/>
            </a:endParaRPr>
          </a:p>
          <a:p>
            <a:pPr marL="0" indent="0" algn="just">
              <a:buNone/>
              <a:defRPr/>
            </a:pPr>
            <a:r>
              <a:rPr lang="tr-TR" sz="2400" i="1" dirty="0" smtClean="0">
                <a:latin typeface="Times New Roman"/>
                <a:ea typeface="Times New Roman"/>
              </a:rPr>
              <a:t>(Katalog</a:t>
            </a:r>
            <a:r>
              <a:rPr lang="tr-TR" sz="2400" i="1" dirty="0">
                <a:latin typeface="Times New Roman"/>
                <a:ea typeface="Times New Roman"/>
              </a:rPr>
              <a:t>, kılavuz, çizim, fotoğraf vb. belgeler ve/veya numune istenen ihalelerde, tekliflerin değerlendirilmesi aşamasında bu belgelerden ve/veya numune üzerinden teknik şartnameye uygunluk değerlendirmesi yapılır. Tekliflerin değerlendirilmesi aşamasında anılan belgeler ve/veya numune üzerinden teknik değerlendirme yapılmasının öngörülmemesi halinde ise bu durumun ihale dokümanında belirtilmesi koşuluyla istenen belgelerin ve/veya numunenin sadece teklif ekinde sunulup sunulmadığına bakılır</a:t>
            </a:r>
            <a:r>
              <a:rPr lang="tr-TR" sz="2400" i="1" dirty="0" smtClean="0">
                <a:latin typeface="Times New Roman"/>
                <a:ea typeface="Times New Roman"/>
              </a:rPr>
              <a:t>.)</a:t>
            </a:r>
            <a:endParaRPr lang="tr-TR" sz="2400" i="1" dirty="0" smtClean="0">
              <a:latin typeface="Times New Roman" panose="02020603050405020304" pitchFamily="18" charset="0"/>
              <a:cs typeface="Times New Roman" panose="02020603050405020304" pitchFamily="18" charset="0"/>
            </a:endParaRPr>
          </a:p>
          <a:p>
            <a:pPr algn="just">
              <a:defRPr/>
            </a:pPr>
            <a:endParaRPr lang="tr-TR" sz="2400" dirty="0" smtClean="0">
              <a:latin typeface="Times New Roman" panose="02020603050405020304" pitchFamily="18" charset="0"/>
              <a:cs typeface="Times New Roman" panose="02020603050405020304" pitchFamily="18" charset="0"/>
            </a:endParaRPr>
          </a:p>
          <a:p>
            <a:pPr marL="0" indent="0" algn="just">
              <a:buNone/>
              <a:defRPr/>
            </a:pPr>
            <a:r>
              <a:rPr lang="tr-TR" sz="2400" dirty="0">
                <a:solidFill>
                  <a:srgbClr val="FF0000"/>
                </a:solidFill>
                <a:latin typeface="Times New Roman" panose="02020603050405020304" pitchFamily="18" charset="0"/>
                <a:cs typeface="Times New Roman" panose="02020603050405020304" pitchFamily="18" charset="0"/>
              </a:rPr>
              <a:t>Özel imalat süreci gerektiren mal alımları hariç,  </a:t>
            </a:r>
            <a:r>
              <a:rPr lang="tr-TR" sz="2400" dirty="0">
                <a:latin typeface="Times New Roman" panose="02020603050405020304" pitchFamily="18" charset="0"/>
                <a:cs typeface="Times New Roman" panose="02020603050405020304" pitchFamily="18" charset="0"/>
              </a:rPr>
              <a:t>teknik şartnameye cevaplar ve açıklamalar içeren doküman istenilmesi durumunda katalog istenilmesi zorunludur. </a:t>
            </a:r>
            <a:endParaRPr lang="tr-TR" sz="2400" dirty="0" smtClean="0">
              <a:latin typeface="Times New Roman" panose="02020603050405020304" pitchFamily="18" charset="0"/>
              <a:cs typeface="Times New Roman" panose="02020603050405020304" pitchFamily="18" charset="0"/>
            </a:endParaRPr>
          </a:p>
          <a:p>
            <a:pPr marL="0" indent="0" algn="just">
              <a:buNone/>
              <a:defRPr/>
            </a:pPr>
            <a:endParaRPr lang="tr-TR" sz="2400" dirty="0">
              <a:latin typeface="Times New Roman" panose="02020603050405020304" pitchFamily="18" charset="0"/>
              <a:cs typeface="Times New Roman" panose="02020603050405020304" pitchFamily="18" charset="0"/>
            </a:endParaRPr>
          </a:p>
          <a:p>
            <a:pPr marL="0" indent="0" algn="just">
              <a:buNone/>
              <a:defRPr/>
            </a:pPr>
            <a:endParaRPr lang="tr-TR" sz="2400" dirty="0">
              <a:latin typeface="Times New Roman" panose="02020603050405020304" pitchFamily="18" charset="0"/>
              <a:cs typeface="Times New Roman" panose="02020603050405020304" pitchFamily="18" charset="0"/>
            </a:endParaRPr>
          </a:p>
          <a:p>
            <a:pPr>
              <a:defRPr/>
            </a:pPr>
            <a:endParaRPr lang="tr-TR" dirty="0" smtClean="0"/>
          </a:p>
        </p:txBody>
      </p:sp>
      <p:sp>
        <p:nvSpPr>
          <p:cNvPr id="5" name="1 Başlık"/>
          <p:cNvSpPr txBox="1">
            <a:spLocks/>
          </p:cNvSpPr>
          <p:nvPr/>
        </p:nvSpPr>
        <p:spPr>
          <a:xfrm>
            <a:off x="323528" y="188640"/>
            <a:ext cx="8064896" cy="115212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5400" b="1" dirty="0" smtClean="0">
                <a:solidFill>
                  <a:prstClr val="white"/>
                </a:solidFill>
              </a:rPr>
              <a:t>      </a:t>
            </a:r>
            <a:r>
              <a:rPr lang="tr-TR" sz="3200" b="1" dirty="0" smtClean="0">
                <a:solidFill>
                  <a:schemeClr val="tx1"/>
                </a:solidFill>
                <a:latin typeface="Times New Roman" panose="02020603050405020304" pitchFamily="18" charset="0"/>
                <a:ea typeface="+mj-ea"/>
                <a:cs typeface="Times New Roman" panose="02020603050405020304" pitchFamily="18" charset="0"/>
              </a:rPr>
              <a:t>Numune</a:t>
            </a:r>
            <a:r>
              <a:rPr lang="tr-TR" sz="3200" b="1" dirty="0">
                <a:solidFill>
                  <a:schemeClr val="tx1"/>
                </a:solidFill>
                <a:latin typeface="Times New Roman" panose="02020603050405020304" pitchFamily="18" charset="0"/>
                <a:ea typeface="+mj-ea"/>
                <a:cs typeface="Times New Roman" panose="02020603050405020304" pitchFamily="18" charset="0"/>
              </a:rPr>
              <a:t>, Katalog </a:t>
            </a:r>
            <a:r>
              <a:rPr lang="tr-TR" sz="3200" b="1" dirty="0" smtClean="0">
                <a:solidFill>
                  <a:schemeClr val="tx1"/>
                </a:solidFill>
                <a:latin typeface="Times New Roman" panose="02020603050405020304" pitchFamily="18" charset="0"/>
                <a:ea typeface="+mj-ea"/>
                <a:cs typeface="Times New Roman" panose="02020603050405020304" pitchFamily="18" charset="0"/>
              </a:rPr>
              <a:t>Fotoğrafların İstenilmesi</a:t>
            </a: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52</a:t>
            </a:fld>
            <a:endParaRPr lang="tr-T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32" y="80628"/>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33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anim calcmode="lin" valueType="num">
                                      <p:cBhvr additive="base">
                                        <p:cTn id="11"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 calcmode="lin" valueType="num">
                                      <p:cBhvr additive="base">
                                        <p:cTn id="17"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 calcmode="lin" valueType="num">
                                      <p:cBhvr additive="base">
                                        <p:cTn id="23"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anim calcmode="lin" valueType="num">
                                      <p:cBhvr additive="base">
                                        <p:cTn id="29"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anim calcmode="lin" valueType="num">
                                      <p:cBhvr additive="base">
                                        <p:cTn id="35"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483">
                                            <p:txEl>
                                              <p:pRg st="9" end="9"/>
                                            </p:txEl>
                                          </p:spTgt>
                                        </p:tgtEl>
                                        <p:attrNameLst>
                                          <p:attrName>style.visibility</p:attrName>
                                        </p:attrNameLst>
                                      </p:cBhvr>
                                      <p:to>
                                        <p:strVal val="visible"/>
                                      </p:to>
                                    </p:set>
                                    <p:anim calcmode="lin" valueType="num">
                                      <p:cBhvr additive="base">
                                        <p:cTn id="41"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3844" y="1196752"/>
            <a:ext cx="8496944" cy="4680520"/>
          </a:xfrm>
        </p:spPr>
        <p:txBody>
          <a:bodyPr>
            <a:noAutofit/>
          </a:bodyPr>
          <a:lstStyle/>
          <a:p>
            <a:pPr marL="0" indent="0" algn="just">
              <a:buNone/>
            </a:pP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smtClean="0">
              <a:solidFill>
                <a:srgbClr val="C0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C00000"/>
                </a:solidFill>
                <a:latin typeface="Times New Roman" panose="02020603050405020304" pitchFamily="18" charset="0"/>
                <a:cs typeface="Times New Roman" panose="02020603050405020304" pitchFamily="18" charset="0"/>
              </a:rPr>
              <a:t>(</a:t>
            </a:r>
            <a:r>
              <a:rPr lang="tr-TR" sz="2400" dirty="0">
                <a:solidFill>
                  <a:srgbClr val="C00000"/>
                </a:solidFill>
                <a:latin typeface="Times New Roman" panose="02020603050405020304" pitchFamily="18" charset="0"/>
                <a:cs typeface="Times New Roman" panose="02020603050405020304" pitchFamily="18" charset="0"/>
              </a:rPr>
              <a:t>YM≤4ED) - </a:t>
            </a:r>
            <a:r>
              <a:rPr lang="tr-TR" sz="2400" dirty="0">
                <a:latin typeface="Times New Roman" panose="02020603050405020304" pitchFamily="18" charset="0"/>
                <a:cs typeface="Times New Roman" panose="02020603050405020304" pitchFamily="18" charset="0"/>
              </a:rPr>
              <a:t>İhale, aşırı düşük teklif tespit ve değerlendirme işlemleri yapılmaksızın sonuçlandırılır.</a:t>
            </a:r>
          </a:p>
          <a:p>
            <a:pPr marL="0" indent="0" algn="just">
              <a:buNone/>
            </a:pPr>
            <a:endParaRPr lang="tr-TR" sz="2400" dirty="0" smtClean="0">
              <a:solidFill>
                <a:srgbClr val="C0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C00000"/>
                </a:solidFill>
                <a:latin typeface="Times New Roman" panose="02020603050405020304" pitchFamily="18" charset="0"/>
                <a:cs typeface="Times New Roman" panose="02020603050405020304" pitchFamily="18" charset="0"/>
              </a:rPr>
              <a:t>(YM&gt;4ED) – </a:t>
            </a:r>
            <a:r>
              <a:rPr lang="tr-TR" sz="2400" dirty="0" smtClean="0">
                <a:latin typeface="Times New Roman" panose="02020603050405020304" pitchFamily="18" charset="0"/>
                <a:cs typeface="Times New Roman" panose="02020603050405020304" pitchFamily="18" charset="0"/>
              </a:rPr>
              <a:t>ADTS yapılması idarenin takdirinde </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000" i="1" dirty="0" smtClean="0">
                <a:latin typeface="Times New Roman" panose="02020603050405020304" pitchFamily="18" charset="0"/>
                <a:cs typeface="Times New Roman" panose="02020603050405020304" pitchFamily="18" charset="0"/>
              </a:rPr>
              <a:t>*Aşırı düşük teklif sorgulaması yapılması öngörülmüş olan bir mal alımında yapılan sorgulama sonucunda açıklamaları yeterli görülmeyen veya yazılı açıklamada bulunmayan isteklilerin teklifi reddedilir.</a:t>
            </a:r>
            <a:endParaRPr lang="tr-TR" sz="2000" i="1"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32239670-A678-4603-9DF3-332FA5C66D34}" type="slidenum">
              <a:rPr lang="tr-TR" smtClean="0"/>
              <a:pPr/>
              <a:t>53</a:t>
            </a:fld>
            <a:endParaRPr lang="tr-TR"/>
          </a:p>
        </p:txBody>
      </p:sp>
      <p:sp>
        <p:nvSpPr>
          <p:cNvPr id="5" name="1 Başlık"/>
          <p:cNvSpPr txBox="1">
            <a:spLocks/>
          </p:cNvSpPr>
          <p:nvPr/>
        </p:nvSpPr>
        <p:spPr>
          <a:xfrm>
            <a:off x="471653" y="119088"/>
            <a:ext cx="8525688" cy="114967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b="1" dirty="0" smtClean="0">
                <a:solidFill>
                  <a:schemeClr val="tx1"/>
                </a:solidFill>
                <a:latin typeface="Times New Roman" panose="02020603050405020304" pitchFamily="18" charset="0"/>
                <a:cs typeface="Times New Roman" panose="02020603050405020304" pitchFamily="18" charset="0"/>
              </a:rPr>
              <a:t>Aşırı düşük tekliflerin </a:t>
            </a:r>
          </a:p>
          <a:p>
            <a:r>
              <a:rPr lang="tr-TR" sz="3600" b="1" dirty="0" smtClean="0">
                <a:solidFill>
                  <a:schemeClr val="tx1"/>
                </a:solidFill>
                <a:latin typeface="Times New Roman" panose="02020603050405020304" pitchFamily="18" charset="0"/>
                <a:cs typeface="Times New Roman" panose="02020603050405020304" pitchFamily="18" charset="0"/>
              </a:rPr>
              <a:t>değerlendirilmesi</a:t>
            </a:r>
            <a:endParaRPr lang="tr-TR" sz="3600" b="1" dirty="0">
              <a:solidFill>
                <a:schemeClr val="tx1"/>
              </a:solidFill>
              <a:latin typeface="Times New Roman" panose="02020603050405020304" pitchFamily="18" charset="0"/>
              <a:cs typeface="Times New Roman" panose="02020603050405020304" pitchFamily="18" charset="0"/>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58" y="119088"/>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333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noGrp="1"/>
          </p:cNvSpPr>
          <p:nvPr>
            <p:ph idx="1"/>
          </p:nvPr>
        </p:nvSpPr>
        <p:spPr>
          <a:xfrm>
            <a:off x="395536" y="1124744"/>
            <a:ext cx="8496944" cy="5112568"/>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r>
              <a:rPr lang="tr-TR" sz="2400" dirty="0" smtClean="0">
                <a:latin typeface="Times New Roman" panose="02020603050405020304" pitchFamily="18" charset="0"/>
                <a:cs typeface="Times New Roman" panose="02020603050405020304" pitchFamily="18" charset="0"/>
              </a:rPr>
              <a:t>Temin </a:t>
            </a:r>
            <a:r>
              <a:rPr lang="tr-TR" sz="2400" dirty="0">
                <a:latin typeface="Times New Roman" panose="02020603050405020304" pitchFamily="18" charset="0"/>
                <a:cs typeface="Times New Roman" panose="02020603050405020304" pitchFamily="18" charset="0"/>
              </a:rPr>
              <a:t>edilen kitlerin </a:t>
            </a:r>
            <a:r>
              <a:rPr lang="tr-TR" sz="2400" dirty="0" smtClean="0">
                <a:latin typeface="Times New Roman" panose="02020603050405020304" pitchFamily="18" charset="0"/>
                <a:cs typeface="Times New Roman" panose="02020603050405020304" pitchFamily="18" charset="0"/>
              </a:rPr>
              <a:t>tüketilmesi veya </a:t>
            </a:r>
            <a:r>
              <a:rPr lang="tr-TR" sz="2400" dirty="0">
                <a:latin typeface="Times New Roman" panose="02020603050405020304" pitchFamily="18" charset="0"/>
                <a:cs typeface="Times New Roman" panose="02020603050405020304" pitchFamily="18" charset="0"/>
              </a:rPr>
              <a:t>sayısının </a:t>
            </a:r>
            <a:r>
              <a:rPr lang="tr-TR" sz="2400" dirty="0" smtClean="0">
                <a:latin typeface="Times New Roman" panose="02020603050405020304" pitchFamily="18" charset="0"/>
                <a:cs typeface="Times New Roman" panose="02020603050405020304" pitchFamily="18" charset="0"/>
              </a:rPr>
              <a:t>azalması halinde; ihtiyaç olan kitler </a:t>
            </a:r>
            <a:r>
              <a:rPr lang="tr-TR" sz="2400" dirty="0" smtClean="0">
                <a:solidFill>
                  <a:srgbClr val="FF0000"/>
                </a:solidFill>
                <a:latin typeface="Times New Roman" panose="02020603050405020304" pitchFamily="18" charset="0"/>
                <a:cs typeface="Times New Roman" panose="02020603050405020304" pitchFamily="18" charset="0"/>
              </a:rPr>
              <a:t>yeni </a:t>
            </a:r>
            <a:r>
              <a:rPr lang="tr-TR" sz="2400" dirty="0">
                <a:solidFill>
                  <a:srgbClr val="FF0000"/>
                </a:solidFill>
                <a:latin typeface="Times New Roman" panose="02020603050405020304" pitchFamily="18" charset="0"/>
                <a:cs typeface="Times New Roman" panose="02020603050405020304" pitchFamily="18" charset="0"/>
              </a:rPr>
              <a:t>bir ihale </a:t>
            </a:r>
            <a:r>
              <a:rPr lang="tr-TR" sz="2400" dirty="0" smtClean="0">
                <a:solidFill>
                  <a:srgbClr val="FF0000"/>
                </a:solidFill>
                <a:latin typeface="Times New Roman" panose="02020603050405020304" pitchFamily="18" charset="0"/>
                <a:cs typeface="Times New Roman" panose="02020603050405020304" pitchFamily="18" charset="0"/>
              </a:rPr>
              <a:t>ile temin edilmelidir. </a:t>
            </a:r>
          </a:p>
          <a:p>
            <a:pPr algn="just">
              <a:buFont typeface="Wingdings" pitchFamily="2" charset="2"/>
              <a:buChar char="v"/>
            </a:pPr>
            <a:r>
              <a:rPr lang="tr-TR" sz="2400" dirty="0" smtClean="0">
                <a:latin typeface="Times New Roman" panose="02020603050405020304" pitchFamily="18" charset="0"/>
                <a:cs typeface="Times New Roman" panose="02020603050405020304" pitchFamily="18" charset="0"/>
              </a:rPr>
              <a:t>İhale yapılmadan bu ihtiyaçlar </a:t>
            </a:r>
            <a:r>
              <a:rPr lang="tr-TR" sz="2400" dirty="0">
                <a:latin typeface="Times New Roman" panose="02020603050405020304" pitchFamily="18" charset="0"/>
                <a:cs typeface="Times New Roman" panose="02020603050405020304" pitchFamily="18" charset="0"/>
              </a:rPr>
              <a:t>4734 sayılı Kanunun 22 </a:t>
            </a:r>
            <a:r>
              <a:rPr lang="tr-TR" sz="2400" dirty="0" err="1">
                <a:latin typeface="Times New Roman" panose="02020603050405020304" pitchFamily="18" charset="0"/>
                <a:cs typeface="Times New Roman" panose="02020603050405020304" pitchFamily="18" charset="0"/>
              </a:rPr>
              <a:t>nci</a:t>
            </a:r>
            <a:r>
              <a:rPr lang="tr-TR" sz="2400" dirty="0">
                <a:latin typeface="Times New Roman" panose="02020603050405020304" pitchFamily="18" charset="0"/>
                <a:cs typeface="Times New Roman" panose="02020603050405020304" pitchFamily="18" charset="0"/>
              </a:rPr>
              <a:t> maddesinin (a) veya (c) bentleri kapsamında temin edilmesi </a:t>
            </a:r>
            <a:r>
              <a:rPr lang="tr-TR" sz="2400" dirty="0" smtClean="0">
                <a:latin typeface="Times New Roman" panose="02020603050405020304" pitchFamily="18" charset="0"/>
                <a:cs typeface="Times New Roman" panose="02020603050405020304" pitchFamily="18" charset="0"/>
              </a:rPr>
              <a:t> </a:t>
            </a:r>
            <a:r>
              <a:rPr lang="tr-TR" sz="2400" dirty="0">
                <a:solidFill>
                  <a:srgbClr val="FF0000"/>
                </a:solidFill>
                <a:latin typeface="Times New Roman" panose="02020603050405020304" pitchFamily="18" charset="0"/>
                <a:cs typeface="Times New Roman" panose="02020603050405020304" pitchFamily="18" charset="0"/>
              </a:rPr>
              <a:t>ihale mevzuatına </a:t>
            </a:r>
            <a:r>
              <a:rPr lang="tr-TR" sz="2400" dirty="0" smtClean="0">
                <a:solidFill>
                  <a:srgbClr val="FF0000"/>
                </a:solidFill>
                <a:latin typeface="Times New Roman" panose="02020603050405020304" pitchFamily="18" charset="0"/>
                <a:cs typeface="Times New Roman" panose="02020603050405020304" pitchFamily="18" charset="0"/>
              </a:rPr>
              <a:t>aykırıdır.</a:t>
            </a:r>
          </a:p>
          <a:p>
            <a:pPr marL="0" indent="0" algn="just">
              <a:buNone/>
            </a:pPr>
            <a:endParaRPr lang="tr-TR" sz="24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400" dirty="0" smtClean="0">
                <a:latin typeface="Times New Roman" panose="02020603050405020304" pitchFamily="18" charset="0"/>
                <a:cs typeface="Times New Roman" panose="02020603050405020304" pitchFamily="18" charset="0"/>
              </a:rPr>
              <a:t>İhale </a:t>
            </a:r>
            <a:r>
              <a:rPr lang="tr-TR" sz="2400" dirty="0">
                <a:latin typeface="Times New Roman" panose="02020603050405020304" pitchFamily="18" charset="0"/>
                <a:cs typeface="Times New Roman" panose="02020603050405020304" pitchFamily="18" charset="0"/>
              </a:rPr>
              <a:t>dokümanında teklif edilen </a:t>
            </a:r>
            <a:r>
              <a:rPr lang="tr-TR" sz="2400" dirty="0" smtClean="0">
                <a:solidFill>
                  <a:srgbClr val="FF0000"/>
                </a:solidFill>
                <a:latin typeface="Times New Roman" panose="02020603050405020304" pitchFamily="18" charset="0"/>
                <a:cs typeface="Times New Roman" panose="02020603050405020304" pitchFamily="18" charset="0"/>
              </a:rPr>
              <a:t>kit </a:t>
            </a:r>
            <a:r>
              <a:rPr lang="tr-TR" sz="2400" dirty="0">
                <a:solidFill>
                  <a:srgbClr val="FF0000"/>
                </a:solidFill>
                <a:latin typeface="Times New Roman" panose="02020603050405020304" pitchFamily="18" charset="0"/>
                <a:cs typeface="Times New Roman" panose="02020603050405020304" pitchFamily="18" charset="0"/>
              </a:rPr>
              <a:t>ile </a:t>
            </a:r>
            <a:r>
              <a:rPr lang="tr-TR" sz="2400" dirty="0" smtClean="0">
                <a:solidFill>
                  <a:srgbClr val="FF0000"/>
                </a:solidFill>
                <a:latin typeface="Times New Roman" panose="02020603050405020304" pitchFamily="18" charset="0"/>
                <a:cs typeface="Times New Roman" panose="02020603050405020304" pitchFamily="18" charset="0"/>
              </a:rPr>
              <a:t>cihazın </a:t>
            </a:r>
            <a:r>
              <a:rPr lang="tr-TR" sz="2400" dirty="0">
                <a:solidFill>
                  <a:srgbClr val="FF0000"/>
                </a:solidFill>
                <a:latin typeface="Times New Roman" panose="02020603050405020304" pitchFamily="18" charset="0"/>
                <a:cs typeface="Times New Roman" panose="02020603050405020304" pitchFamily="18" charset="0"/>
              </a:rPr>
              <a:t>aynı marka </a:t>
            </a:r>
            <a:r>
              <a:rPr lang="tr-TR" sz="2400" dirty="0">
                <a:latin typeface="Times New Roman" panose="02020603050405020304" pitchFamily="18" charset="0"/>
                <a:cs typeface="Times New Roman" panose="02020603050405020304" pitchFamily="18" charset="0"/>
              </a:rPr>
              <a:t>olması </a:t>
            </a:r>
            <a:r>
              <a:rPr lang="tr-TR" sz="2400" dirty="0" smtClean="0">
                <a:latin typeface="Times New Roman" panose="02020603050405020304" pitchFamily="18" charset="0"/>
                <a:cs typeface="Times New Roman" panose="02020603050405020304" pitchFamily="18" charset="0"/>
              </a:rPr>
              <a:t>yönünde düzenleme </a:t>
            </a:r>
            <a:r>
              <a:rPr lang="tr-TR" sz="2400" dirty="0" smtClean="0">
                <a:solidFill>
                  <a:srgbClr val="FF0000"/>
                </a:solidFill>
                <a:latin typeface="Times New Roman" panose="02020603050405020304" pitchFamily="18" charset="0"/>
                <a:cs typeface="Times New Roman" panose="02020603050405020304" pitchFamily="18" charset="0"/>
              </a:rPr>
              <a:t>yapılamaz.</a:t>
            </a:r>
            <a:endParaRPr lang="tr-TR" sz="2400" dirty="0">
              <a:solidFill>
                <a:srgbClr val="FF0000"/>
              </a:solidFill>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400" dirty="0" smtClean="0">
                <a:solidFill>
                  <a:srgbClr val="C00000"/>
                </a:solidFill>
                <a:latin typeface="Times New Roman" panose="02020603050405020304" pitchFamily="18" charset="0"/>
                <a:cs typeface="Times New Roman" panose="02020603050405020304" pitchFamily="18" charset="0"/>
              </a:rPr>
              <a:t>“Gelecek </a:t>
            </a:r>
            <a:r>
              <a:rPr lang="tr-TR" sz="2400" dirty="0">
                <a:solidFill>
                  <a:srgbClr val="C00000"/>
                </a:solidFill>
                <a:latin typeface="Times New Roman" panose="02020603050405020304" pitchFamily="18" charset="0"/>
                <a:cs typeface="Times New Roman" panose="02020603050405020304" pitchFamily="18" charset="0"/>
              </a:rPr>
              <a:t>yıllara yaygın yüklenmelere” </a:t>
            </a:r>
            <a:r>
              <a:rPr lang="tr-TR" sz="2400" dirty="0">
                <a:latin typeface="Times New Roman" panose="02020603050405020304" pitchFamily="18" charset="0"/>
                <a:cs typeface="Times New Roman" panose="02020603050405020304" pitchFamily="18" charset="0"/>
              </a:rPr>
              <a:t>idarenin tabi olduğu mali mevzuat ve diğer </a:t>
            </a:r>
            <a:r>
              <a:rPr lang="tr-TR" sz="2400" dirty="0" smtClean="0">
                <a:latin typeface="Times New Roman" panose="02020603050405020304" pitchFamily="18" charset="0"/>
                <a:cs typeface="Times New Roman" panose="02020603050405020304" pitchFamily="18" charset="0"/>
              </a:rPr>
              <a:t>mevzuata ilişkin </a:t>
            </a:r>
            <a:r>
              <a:rPr lang="tr-TR" sz="2400" dirty="0">
                <a:latin typeface="Times New Roman" panose="02020603050405020304" pitchFamily="18" charset="0"/>
                <a:cs typeface="Times New Roman" panose="02020603050405020304" pitchFamily="18" charset="0"/>
              </a:rPr>
              <a:t>hükümler çerçevesinde değerlendirilmesi </a:t>
            </a:r>
            <a:r>
              <a:rPr lang="tr-TR" sz="2400" dirty="0" smtClean="0">
                <a:latin typeface="Times New Roman" panose="02020603050405020304" pitchFamily="18" charset="0"/>
                <a:cs typeface="Times New Roman" panose="02020603050405020304" pitchFamily="18" charset="0"/>
              </a:rPr>
              <a:t>gerekmektedir.</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6" name="1 Başlık"/>
          <p:cNvSpPr txBox="1">
            <a:spLocks/>
          </p:cNvSpPr>
          <p:nvPr/>
        </p:nvSpPr>
        <p:spPr>
          <a:xfrm>
            <a:off x="343606" y="230880"/>
            <a:ext cx="8496944" cy="576064"/>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b="1" dirty="0" smtClean="0">
                <a:solidFill>
                  <a:schemeClr val="tx1"/>
                </a:solidFill>
                <a:latin typeface="Times New Roman" panose="02020603050405020304" pitchFamily="18" charset="0"/>
                <a:cs typeface="Times New Roman" panose="02020603050405020304" pitchFamily="18" charset="0"/>
              </a:rPr>
              <a:t>Kit Karşılığı Geçici  Cihaz Temini</a:t>
            </a:r>
            <a:endParaRPr lang="tr-TR" sz="1800" dirty="0">
              <a:solidFill>
                <a:schemeClr val="tx1"/>
              </a:solidFill>
            </a:endParaRPr>
          </a:p>
        </p:txBody>
      </p:sp>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54</a:t>
            </a:fld>
            <a:endParaRPr lang="tr-T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08" y="135693"/>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080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395536" y="188640"/>
            <a:ext cx="8424936" cy="576064"/>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1800" b="1" dirty="0" smtClean="0">
                <a:solidFill>
                  <a:prstClr val="white"/>
                </a:solidFill>
              </a:rPr>
              <a:t> </a:t>
            </a:r>
            <a:r>
              <a:rPr lang="tr-TR" sz="4000" b="1" dirty="0" smtClean="0">
                <a:solidFill>
                  <a:schemeClr val="tx1"/>
                </a:solidFill>
                <a:latin typeface="Times New Roman" panose="02020603050405020304" pitchFamily="18" charset="0"/>
                <a:cs typeface="Times New Roman" panose="02020603050405020304" pitchFamily="18" charset="0"/>
              </a:rPr>
              <a:t>Akaryakıt alımları</a:t>
            </a:r>
            <a:endParaRPr lang="tr-TR" sz="2400" dirty="0">
              <a:solidFill>
                <a:schemeClr val="tx1"/>
              </a:solidFill>
            </a:endParaRPr>
          </a:p>
        </p:txBody>
      </p:sp>
      <p:sp>
        <p:nvSpPr>
          <p:cNvPr id="6" name="2 İçerik Yer Tutucusu"/>
          <p:cNvSpPr txBox="1">
            <a:spLocks noGrp="1"/>
          </p:cNvSpPr>
          <p:nvPr>
            <p:ph idx="1"/>
          </p:nvPr>
        </p:nvSpPr>
        <p:spPr>
          <a:xfrm>
            <a:off x="377788" y="980728"/>
            <a:ext cx="8424936" cy="5328592"/>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tr-TR" sz="2300" dirty="0" smtClean="0">
                <a:latin typeface="Times New Roman" panose="02020603050405020304" pitchFamily="18" charset="0"/>
                <a:cs typeface="Times New Roman" panose="02020603050405020304" pitchFamily="18" charset="0"/>
              </a:rPr>
              <a:t>Akaryakıt </a:t>
            </a:r>
            <a:r>
              <a:rPr lang="tr-TR" sz="2300" dirty="0">
                <a:latin typeface="Times New Roman" panose="02020603050405020304" pitchFamily="18" charset="0"/>
                <a:cs typeface="Times New Roman" panose="02020603050405020304" pitchFamily="18" charset="0"/>
              </a:rPr>
              <a:t>ve madeni yağ alımı ihalelerinde, </a:t>
            </a:r>
            <a:r>
              <a:rPr lang="tr-TR" sz="2300" dirty="0" smtClean="0">
                <a:latin typeface="Times New Roman" panose="02020603050405020304" pitchFamily="18" charset="0"/>
                <a:cs typeface="Times New Roman" panose="02020603050405020304" pitchFamily="18" charset="0"/>
              </a:rPr>
              <a:t>5015 </a:t>
            </a:r>
            <a:r>
              <a:rPr lang="tr-TR" sz="2300" dirty="0">
                <a:latin typeface="Times New Roman" panose="02020603050405020304" pitchFamily="18" charset="0"/>
                <a:cs typeface="Times New Roman" panose="02020603050405020304" pitchFamily="18" charset="0"/>
              </a:rPr>
              <a:t>sayılı Petrol Piyasası Kanunu ve ilgili ikincil mevzuat esas </a:t>
            </a:r>
            <a:r>
              <a:rPr lang="tr-TR" sz="2300" dirty="0" smtClean="0">
                <a:latin typeface="Times New Roman" panose="02020603050405020304" pitchFamily="18" charset="0"/>
                <a:cs typeface="Times New Roman" panose="02020603050405020304" pitchFamily="18" charset="0"/>
              </a:rPr>
              <a:t>alınarak ihale dokümanı hazırlanmalıdır.</a:t>
            </a:r>
          </a:p>
          <a:p>
            <a:pPr algn="just">
              <a:buFont typeface="Wingdings" pitchFamily="2" charset="2"/>
              <a:buChar char="Ø"/>
            </a:pPr>
            <a:r>
              <a:rPr lang="tr-TR" sz="2300" dirty="0" smtClean="0">
                <a:solidFill>
                  <a:srgbClr val="FF0000"/>
                </a:solidFill>
                <a:latin typeface="Times New Roman" panose="02020603050405020304" pitchFamily="18" charset="0"/>
                <a:cs typeface="Times New Roman" panose="02020603050405020304" pitchFamily="18" charset="0"/>
              </a:rPr>
              <a:t>İhale dokümanında, isteklilerin sahip olması gereken </a:t>
            </a:r>
            <a:r>
              <a:rPr lang="tr-TR" sz="2300" b="1" dirty="0" smtClean="0">
                <a:solidFill>
                  <a:srgbClr val="FF0000"/>
                </a:solidFill>
                <a:latin typeface="Times New Roman" panose="02020603050405020304" pitchFamily="18" charset="0"/>
                <a:cs typeface="Times New Roman" panose="02020603050405020304" pitchFamily="18" charset="0"/>
              </a:rPr>
              <a:t>lisans türü </a:t>
            </a:r>
            <a:r>
              <a:rPr lang="tr-TR" sz="2300" dirty="0" smtClean="0">
                <a:solidFill>
                  <a:srgbClr val="FF0000"/>
                </a:solidFill>
                <a:latin typeface="Times New Roman" panose="02020603050405020304" pitchFamily="18" charset="0"/>
                <a:cs typeface="Times New Roman" panose="02020603050405020304" pitchFamily="18" charset="0"/>
              </a:rPr>
              <a:t>belirtecektir</a:t>
            </a:r>
            <a:r>
              <a:rPr lang="tr-TR" sz="2300" dirty="0">
                <a:solidFill>
                  <a:srgbClr val="FF0000"/>
                </a:solidFill>
                <a:latin typeface="Times New Roman" panose="02020603050405020304" pitchFamily="18" charset="0"/>
                <a:cs typeface="Times New Roman" panose="02020603050405020304" pitchFamily="18" charset="0"/>
              </a:rPr>
              <a:t>. </a:t>
            </a:r>
            <a:endParaRPr lang="tr-TR" sz="2300" dirty="0" smtClean="0">
              <a:solidFill>
                <a:srgbClr val="FF0000"/>
              </a:solidFill>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300" dirty="0" smtClean="0">
                <a:latin typeface="Times New Roman" panose="02020603050405020304" pitchFamily="18" charset="0"/>
                <a:cs typeface="Times New Roman" panose="02020603050405020304" pitchFamily="18" charset="0"/>
              </a:rPr>
              <a:t>Farklı akaryakıt türleri için farklı </a:t>
            </a:r>
            <a:r>
              <a:rPr lang="tr-TR" sz="2300" dirty="0">
                <a:latin typeface="Times New Roman" panose="02020603050405020304" pitchFamily="18" charset="0"/>
                <a:cs typeface="Times New Roman" panose="02020603050405020304" pitchFamily="18" charset="0"/>
              </a:rPr>
              <a:t>lisanslar gerektirmesi </a:t>
            </a:r>
            <a:r>
              <a:rPr lang="tr-TR" sz="2300" dirty="0" smtClean="0">
                <a:latin typeface="Times New Roman" panose="02020603050405020304" pitchFamily="18" charset="0"/>
                <a:cs typeface="Times New Roman" panose="02020603050405020304" pitchFamily="18" charset="0"/>
              </a:rPr>
              <a:t>durumunda;  </a:t>
            </a:r>
            <a:r>
              <a:rPr lang="tr-TR" sz="2300" dirty="0">
                <a:latin typeface="Times New Roman" panose="02020603050405020304" pitchFamily="18" charset="0"/>
                <a:cs typeface="Times New Roman" panose="02020603050405020304" pitchFamily="18" charset="0"/>
              </a:rPr>
              <a:t>bu alımlar ayrı ayrı ihale yapılabileceği </a:t>
            </a:r>
            <a:r>
              <a:rPr lang="tr-TR" sz="2300" dirty="0" smtClean="0">
                <a:latin typeface="Times New Roman" panose="02020603050405020304" pitchFamily="18" charset="0"/>
                <a:cs typeface="Times New Roman" panose="02020603050405020304" pitchFamily="18" charset="0"/>
              </a:rPr>
              <a:t>gibi, aynı ihale </a:t>
            </a:r>
            <a:r>
              <a:rPr lang="tr-TR" sz="2300" dirty="0" smtClean="0">
                <a:solidFill>
                  <a:srgbClr val="C00000"/>
                </a:solidFill>
                <a:latin typeface="Times New Roman" panose="02020603050405020304" pitchFamily="18" charset="0"/>
                <a:cs typeface="Times New Roman" panose="02020603050405020304" pitchFamily="18" charset="0"/>
              </a:rPr>
              <a:t>kısmi teklife </a:t>
            </a:r>
            <a:r>
              <a:rPr lang="tr-TR" sz="2300" dirty="0" smtClean="0">
                <a:latin typeface="Times New Roman" panose="02020603050405020304" pitchFamily="18" charset="0"/>
                <a:cs typeface="Times New Roman" panose="02020603050405020304" pitchFamily="18" charset="0"/>
              </a:rPr>
              <a:t>açılarak ihale edilebilir.</a:t>
            </a:r>
          </a:p>
          <a:p>
            <a:pPr algn="just">
              <a:buFont typeface="Wingdings" pitchFamily="2" charset="2"/>
              <a:buChar char="ü"/>
            </a:pPr>
            <a:r>
              <a:rPr lang="tr-TR" sz="2300" dirty="0" smtClean="0">
                <a:latin typeface="Times New Roman" panose="02020603050405020304" pitchFamily="18" charset="0"/>
                <a:cs typeface="Times New Roman" panose="02020603050405020304" pitchFamily="18" charset="0"/>
              </a:rPr>
              <a:t>Akaryakıt </a:t>
            </a:r>
            <a:r>
              <a:rPr lang="tr-TR" sz="2300" dirty="0">
                <a:latin typeface="Times New Roman" panose="02020603050405020304" pitchFamily="18" charset="0"/>
                <a:cs typeface="Times New Roman" panose="02020603050405020304" pitchFamily="18" charset="0"/>
              </a:rPr>
              <a:t>ve madeni yağ </a:t>
            </a:r>
            <a:r>
              <a:rPr lang="tr-TR" sz="2300" dirty="0" smtClean="0">
                <a:latin typeface="Times New Roman" panose="02020603050405020304" pitchFamily="18" charset="0"/>
                <a:cs typeface="Times New Roman" panose="02020603050405020304" pitchFamily="18" charset="0"/>
              </a:rPr>
              <a:t>alımları aynı </a:t>
            </a:r>
            <a:r>
              <a:rPr lang="tr-TR" sz="2300" dirty="0">
                <a:latin typeface="Times New Roman" panose="02020603050405020304" pitchFamily="18" charset="0"/>
                <a:cs typeface="Times New Roman" panose="02020603050405020304" pitchFamily="18" charset="0"/>
              </a:rPr>
              <a:t>ihale kapsamında </a:t>
            </a:r>
            <a:r>
              <a:rPr lang="tr-TR" sz="2300" dirty="0" smtClean="0">
                <a:latin typeface="Times New Roman" panose="02020603050405020304" pitchFamily="18" charset="0"/>
                <a:cs typeface="Times New Roman" panose="02020603050405020304" pitchFamily="18" charset="0"/>
              </a:rPr>
              <a:t>yapılması halinde; ihalenin </a:t>
            </a:r>
            <a:r>
              <a:rPr lang="tr-TR" sz="2300" b="1" dirty="0" smtClean="0">
                <a:solidFill>
                  <a:srgbClr val="FF0000"/>
                </a:solidFill>
                <a:latin typeface="Times New Roman" panose="02020603050405020304" pitchFamily="18" charset="0"/>
                <a:cs typeface="Times New Roman" panose="02020603050405020304" pitchFamily="18" charset="0"/>
              </a:rPr>
              <a:t>kısmi teklife </a:t>
            </a:r>
            <a:r>
              <a:rPr lang="tr-TR" sz="2300" dirty="0" smtClean="0">
                <a:solidFill>
                  <a:srgbClr val="FF0000"/>
                </a:solidFill>
                <a:latin typeface="Times New Roman" panose="02020603050405020304" pitchFamily="18" charset="0"/>
                <a:cs typeface="Times New Roman" panose="02020603050405020304" pitchFamily="18" charset="0"/>
              </a:rPr>
              <a:t>açılması gerekir.</a:t>
            </a:r>
          </a:p>
          <a:p>
            <a:pPr algn="just">
              <a:buFont typeface="Wingdings" pitchFamily="2" charset="2"/>
              <a:buChar char="ü"/>
            </a:pPr>
            <a:r>
              <a:rPr lang="tr-TR" sz="2300" dirty="0" smtClean="0">
                <a:latin typeface="Times New Roman" panose="02020603050405020304" pitchFamily="18" charset="0"/>
                <a:cs typeface="Times New Roman" panose="02020603050405020304" pitchFamily="18" charset="0"/>
              </a:rPr>
              <a:t>Madeni yağ alımı </a:t>
            </a:r>
            <a:r>
              <a:rPr lang="tr-TR" sz="2300" dirty="0">
                <a:latin typeface="Times New Roman" panose="02020603050405020304" pitchFamily="18" charset="0"/>
                <a:cs typeface="Times New Roman" panose="02020603050405020304" pitchFamily="18" charset="0"/>
              </a:rPr>
              <a:t>ihalelerinde madeni yağ </a:t>
            </a:r>
            <a:r>
              <a:rPr lang="tr-TR" sz="2300" dirty="0" smtClean="0">
                <a:latin typeface="Times New Roman" panose="02020603050405020304" pitchFamily="18" charset="0"/>
                <a:cs typeface="Times New Roman" panose="02020603050405020304" pitchFamily="18" charset="0"/>
              </a:rPr>
              <a:t>satış </a:t>
            </a:r>
            <a:r>
              <a:rPr lang="tr-TR" sz="2300" dirty="0">
                <a:latin typeface="Times New Roman" panose="02020603050405020304" pitchFamily="18" charset="0"/>
                <a:cs typeface="Times New Roman" panose="02020603050405020304" pitchFamily="18" charset="0"/>
              </a:rPr>
              <a:t>lisans </a:t>
            </a:r>
            <a:r>
              <a:rPr lang="tr-TR" sz="2300" dirty="0" smtClean="0">
                <a:latin typeface="Times New Roman" panose="02020603050405020304" pitchFamily="18" charset="0"/>
                <a:cs typeface="Times New Roman" panose="02020603050405020304" pitchFamily="18" charset="0"/>
              </a:rPr>
              <a:t>istenemez.</a:t>
            </a:r>
          </a:p>
          <a:p>
            <a:pPr algn="just">
              <a:buFont typeface="Wingdings" pitchFamily="2" charset="2"/>
              <a:buChar char="ü"/>
            </a:pPr>
            <a:r>
              <a:rPr lang="tr-TR" sz="2300" dirty="0" smtClean="0">
                <a:latin typeface="Times New Roman" panose="02020603050405020304" pitchFamily="18" charset="0"/>
                <a:cs typeface="Times New Roman" panose="02020603050405020304" pitchFamily="18" charset="0"/>
              </a:rPr>
              <a:t>Şartnamelerde </a:t>
            </a:r>
            <a:r>
              <a:rPr lang="tr-TR" sz="2300" dirty="0" err="1">
                <a:latin typeface="Times New Roman" panose="02020603050405020304" pitchFamily="18" charset="0"/>
                <a:cs typeface="Times New Roman" panose="02020603050405020304" pitchFamily="18" charset="0"/>
              </a:rPr>
              <a:t>fuel-oil</a:t>
            </a:r>
            <a:r>
              <a:rPr lang="tr-TR" sz="2300" dirty="0">
                <a:latin typeface="Times New Roman" panose="02020603050405020304" pitchFamily="18" charset="0"/>
                <a:cs typeface="Times New Roman" panose="02020603050405020304" pitchFamily="18" charset="0"/>
              </a:rPr>
              <a:t> türlerinde birim ; </a:t>
            </a:r>
            <a:r>
              <a:rPr lang="tr-TR" sz="2300" dirty="0">
                <a:solidFill>
                  <a:srgbClr val="FF0000"/>
                </a:solidFill>
                <a:latin typeface="Times New Roman" panose="02020603050405020304" pitchFamily="18" charset="0"/>
                <a:cs typeface="Times New Roman" panose="02020603050405020304" pitchFamily="18" charset="0"/>
              </a:rPr>
              <a:t>(ton veya kilogram), </a:t>
            </a:r>
            <a:endParaRPr lang="tr-TR" sz="2300" dirty="0" smtClean="0">
              <a:solidFill>
                <a:srgbClr val="FF0000"/>
              </a:solidFill>
              <a:latin typeface="Times New Roman" panose="02020603050405020304" pitchFamily="18" charset="0"/>
              <a:cs typeface="Times New Roman" panose="02020603050405020304" pitchFamily="18" charset="0"/>
            </a:endParaRPr>
          </a:p>
          <a:p>
            <a:pPr algn="just">
              <a:buFont typeface="Wingdings" pitchFamily="2" charset="2"/>
              <a:buChar char="ü"/>
            </a:pPr>
            <a:r>
              <a:rPr lang="tr-TR" sz="2300" dirty="0" smtClean="0">
                <a:latin typeface="Times New Roman" panose="02020603050405020304" pitchFamily="18" charset="0"/>
                <a:cs typeface="Times New Roman" panose="02020603050405020304" pitchFamily="18" charset="0"/>
              </a:rPr>
              <a:t>Diğer </a:t>
            </a:r>
            <a:r>
              <a:rPr lang="tr-TR" sz="2300" dirty="0">
                <a:latin typeface="Times New Roman" panose="02020603050405020304" pitchFamily="18" charset="0"/>
                <a:cs typeface="Times New Roman" panose="02020603050405020304" pitchFamily="18" charset="0"/>
              </a:rPr>
              <a:t>akaryakıtlarda ise </a:t>
            </a:r>
            <a:r>
              <a:rPr lang="tr-TR" sz="2300" dirty="0">
                <a:solidFill>
                  <a:srgbClr val="FF0000"/>
                </a:solidFill>
                <a:latin typeface="Times New Roman" panose="02020603050405020304" pitchFamily="18" charset="0"/>
                <a:cs typeface="Times New Roman" panose="02020603050405020304" pitchFamily="18" charset="0"/>
              </a:rPr>
              <a:t>(metreküp ve litre) </a:t>
            </a:r>
            <a:r>
              <a:rPr lang="tr-TR" sz="2300" dirty="0">
                <a:latin typeface="Times New Roman" panose="02020603050405020304" pitchFamily="18" charset="0"/>
                <a:cs typeface="Times New Roman" panose="02020603050405020304" pitchFamily="18" charset="0"/>
              </a:rPr>
              <a:t>birimleri kullanılır.</a:t>
            </a:r>
          </a:p>
          <a:p>
            <a:pPr marL="0" indent="0" algn="just">
              <a:buNone/>
            </a:pPr>
            <a:endParaRPr lang="tr-TR" sz="2300" dirty="0" smtClean="0"/>
          </a:p>
          <a:p>
            <a:pPr marL="0" indent="0" algn="just">
              <a:buNone/>
            </a:pPr>
            <a:endParaRPr lang="tr-TR" sz="2300" dirty="0" smtClean="0"/>
          </a:p>
          <a:p>
            <a:pPr algn="just"/>
            <a:endParaRPr lang="tr-TR" sz="2300" dirty="0"/>
          </a:p>
          <a:p>
            <a:pPr algn="just"/>
            <a:endParaRPr lang="tr-TR" sz="23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55</a:t>
            </a:fld>
            <a:endParaRPr lang="tr-T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71" y="93453"/>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79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noGrp="1"/>
          </p:cNvSpPr>
          <p:nvPr>
            <p:ph idx="1"/>
          </p:nvPr>
        </p:nvSpPr>
        <p:spPr>
          <a:xfrm>
            <a:off x="323528" y="1124744"/>
            <a:ext cx="8496944" cy="5184576"/>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400" dirty="0" smtClean="0">
                <a:latin typeface="Times New Roman" panose="02020603050405020304" pitchFamily="18" charset="0"/>
                <a:cs typeface="Times New Roman" panose="02020603050405020304" pitchFamily="18" charset="0"/>
              </a:rPr>
              <a:t>Yalnızca mal alımı ihalelerinde </a:t>
            </a:r>
            <a:r>
              <a:rPr lang="tr-TR" sz="2400" dirty="0" smtClean="0">
                <a:solidFill>
                  <a:srgbClr val="FF0000"/>
                </a:solidFill>
                <a:latin typeface="Times New Roman" panose="02020603050405020304" pitchFamily="18" charset="0"/>
                <a:cs typeface="Times New Roman" panose="02020603050405020304" pitchFamily="18" charset="0"/>
              </a:rPr>
              <a:t>alternatif teklif verilebilir. </a:t>
            </a:r>
          </a:p>
          <a:p>
            <a:pPr algn="just">
              <a:buFont typeface="Wingdings" pitchFamily="2" charset="2"/>
              <a:buChar char="ü"/>
            </a:pPr>
            <a:r>
              <a:rPr lang="tr-TR" sz="2400" dirty="0" smtClean="0">
                <a:solidFill>
                  <a:srgbClr val="FF0000"/>
                </a:solidFill>
                <a:latin typeface="Times New Roman" panose="02020603050405020304" pitchFamily="18" charset="0"/>
                <a:cs typeface="Times New Roman" panose="02020603050405020304" pitchFamily="18" charset="0"/>
              </a:rPr>
              <a:t>Azami teklif </a:t>
            </a:r>
            <a:r>
              <a:rPr lang="tr-TR" sz="2400" dirty="0">
                <a:solidFill>
                  <a:srgbClr val="FF0000"/>
                </a:solidFill>
                <a:latin typeface="Times New Roman" panose="02020603050405020304" pitchFamily="18" charset="0"/>
                <a:cs typeface="Times New Roman" panose="02020603050405020304" pitchFamily="18" charset="0"/>
              </a:rPr>
              <a:t>sayısı </a:t>
            </a:r>
            <a:r>
              <a:rPr lang="tr-TR" sz="2400" dirty="0" smtClean="0">
                <a:latin typeface="Times New Roman" panose="02020603050405020304" pitchFamily="18" charset="0"/>
                <a:cs typeface="Times New Roman" panose="02020603050405020304" pitchFamily="18" charset="0"/>
              </a:rPr>
              <a:t>dokümanında belirtilir.</a:t>
            </a:r>
          </a:p>
          <a:p>
            <a:pPr algn="just">
              <a:buFont typeface="Wingdings" pitchFamily="2" charset="2"/>
              <a:buChar char="ü"/>
            </a:pPr>
            <a:r>
              <a:rPr lang="tr-TR" sz="2400" dirty="0" smtClean="0">
                <a:latin typeface="Times New Roman" panose="02020603050405020304" pitchFamily="18" charset="0"/>
                <a:cs typeface="Times New Roman" panose="02020603050405020304" pitchFamily="18" charset="0"/>
              </a:rPr>
              <a:t>Her alternatif teklif </a:t>
            </a:r>
            <a:r>
              <a:rPr lang="tr-TR" sz="2400" dirty="0">
                <a:latin typeface="Times New Roman" panose="02020603050405020304" pitchFamily="18" charset="0"/>
                <a:cs typeface="Times New Roman" panose="02020603050405020304" pitchFamily="18" charset="0"/>
              </a:rPr>
              <a:t>için</a:t>
            </a:r>
            <a:r>
              <a:rPr lang="tr-TR" sz="2400" dirty="0">
                <a:solidFill>
                  <a:srgbClr val="FF0000"/>
                </a:solidFill>
                <a:latin typeface="Times New Roman" panose="02020603050405020304" pitchFamily="18" charset="0"/>
                <a:cs typeface="Times New Roman" panose="02020603050405020304" pitchFamily="18" charset="0"/>
              </a:rPr>
              <a:t> ayrı bir teklif mektubu </a:t>
            </a:r>
            <a:r>
              <a:rPr lang="tr-TR" sz="2400" dirty="0" smtClean="0">
                <a:solidFill>
                  <a:srgbClr val="FF0000"/>
                </a:solidFill>
                <a:latin typeface="Times New Roman" panose="02020603050405020304" pitchFamily="18" charset="0"/>
                <a:cs typeface="Times New Roman" panose="02020603050405020304" pitchFamily="18" charset="0"/>
              </a:rPr>
              <a:t>sunulur. </a:t>
            </a:r>
          </a:p>
          <a:p>
            <a:pPr algn="just">
              <a:buFont typeface="Wingdings" pitchFamily="2" charset="2"/>
              <a:buChar char="ü"/>
            </a:pPr>
            <a:r>
              <a:rPr lang="tr-TR" sz="2400" dirty="0" smtClean="0">
                <a:solidFill>
                  <a:srgbClr val="FF0000"/>
                </a:solidFill>
                <a:latin typeface="Times New Roman" panose="02020603050405020304" pitchFamily="18" charset="0"/>
                <a:cs typeface="Times New Roman" panose="02020603050405020304" pitchFamily="18" charset="0"/>
              </a:rPr>
              <a:t>Geçici Teminat</a:t>
            </a:r>
            <a:r>
              <a:rPr lang="tr-TR" sz="2400" dirty="0" smtClean="0">
                <a:latin typeface="Times New Roman" panose="02020603050405020304" pitchFamily="18" charset="0"/>
                <a:cs typeface="Times New Roman" panose="02020603050405020304" pitchFamily="18" charset="0"/>
              </a:rPr>
              <a:t>; en yüksek </a:t>
            </a:r>
            <a:r>
              <a:rPr lang="tr-TR" sz="2400" dirty="0">
                <a:latin typeface="Times New Roman" panose="02020603050405020304" pitchFamily="18" charset="0"/>
                <a:cs typeface="Times New Roman" panose="02020603050405020304" pitchFamily="18" charset="0"/>
              </a:rPr>
              <a:t>tutarlı </a:t>
            </a:r>
            <a:r>
              <a:rPr lang="tr-TR" sz="2400" dirty="0" smtClean="0">
                <a:latin typeface="Times New Roman" panose="02020603050405020304" pitchFamily="18" charset="0"/>
                <a:cs typeface="Times New Roman" panose="02020603050405020304" pitchFamily="18" charset="0"/>
              </a:rPr>
              <a:t>teklifi karşılaması yeterlidir. </a:t>
            </a:r>
          </a:p>
          <a:p>
            <a:pPr algn="just">
              <a:buFont typeface="Wingdings" pitchFamily="2" charset="2"/>
              <a:buChar char="ü"/>
            </a:pPr>
            <a:endParaRPr lang="tr-TR" sz="2400" dirty="0">
              <a:latin typeface="Times New Roman" panose="02020603050405020304" pitchFamily="18" charset="0"/>
              <a:cs typeface="Times New Roman" panose="02020603050405020304" pitchFamily="18" charset="0"/>
            </a:endParaRPr>
          </a:p>
          <a:p>
            <a:pPr algn="just">
              <a:buFont typeface="Wingdings" pitchFamily="2" charset="2"/>
              <a:buChar char="ü"/>
            </a:pPr>
            <a:r>
              <a:rPr lang="tr-TR" sz="2400" dirty="0" smtClean="0">
                <a:latin typeface="Times New Roman" panose="02020603050405020304" pitchFamily="18" charset="0"/>
                <a:cs typeface="Times New Roman" panose="02020603050405020304" pitchFamily="18" charset="0"/>
              </a:rPr>
              <a:t>Yeterlik değerlendirmesi </a:t>
            </a:r>
            <a:r>
              <a:rPr lang="tr-TR" sz="2400" dirty="0" smtClean="0">
                <a:solidFill>
                  <a:srgbClr val="C00000"/>
                </a:solidFill>
                <a:latin typeface="Times New Roman" panose="02020603050405020304" pitchFamily="18" charset="0"/>
                <a:cs typeface="Times New Roman" panose="02020603050405020304" pitchFamily="18" charset="0"/>
              </a:rPr>
              <a:t>her </a:t>
            </a:r>
            <a:r>
              <a:rPr lang="tr-TR" sz="2400" dirty="0">
                <a:solidFill>
                  <a:srgbClr val="C00000"/>
                </a:solidFill>
                <a:latin typeface="Times New Roman" panose="02020603050405020304" pitchFamily="18" charset="0"/>
                <a:cs typeface="Times New Roman" panose="02020603050405020304" pitchFamily="18" charset="0"/>
              </a:rPr>
              <a:t>bir teklif için ayrı ayrı </a:t>
            </a:r>
            <a:r>
              <a:rPr lang="tr-TR" sz="2400" dirty="0" smtClean="0">
                <a:latin typeface="Times New Roman" panose="02020603050405020304" pitchFamily="18" charset="0"/>
                <a:cs typeface="Times New Roman" panose="02020603050405020304" pitchFamily="18" charset="0"/>
              </a:rPr>
              <a:t>yapılır.</a:t>
            </a:r>
          </a:p>
          <a:p>
            <a:pPr algn="just">
              <a:buFont typeface="Wingdings" pitchFamily="2" charset="2"/>
              <a:buChar char="ü"/>
            </a:pPr>
            <a:r>
              <a:rPr lang="tr-TR" sz="2400" dirty="0" smtClean="0">
                <a:latin typeface="Times New Roman" panose="02020603050405020304" pitchFamily="18" charset="0"/>
                <a:cs typeface="Times New Roman" panose="02020603050405020304" pitchFamily="18" charset="0"/>
              </a:rPr>
              <a:t> İdare </a:t>
            </a:r>
            <a:r>
              <a:rPr lang="tr-TR" sz="2400" dirty="0">
                <a:latin typeface="Times New Roman" panose="02020603050405020304" pitchFamily="18" charset="0"/>
                <a:cs typeface="Times New Roman" panose="02020603050405020304" pitchFamily="18" charset="0"/>
              </a:rPr>
              <a:t>tarafından ihale konusu </a:t>
            </a:r>
            <a:r>
              <a:rPr lang="tr-TR" sz="2400" dirty="0">
                <a:solidFill>
                  <a:srgbClr val="FF0000"/>
                </a:solidFill>
                <a:latin typeface="Times New Roman" panose="02020603050405020304" pitchFamily="18" charset="0"/>
                <a:cs typeface="Times New Roman" panose="02020603050405020304" pitchFamily="18" charset="0"/>
              </a:rPr>
              <a:t>malın teslim </a:t>
            </a:r>
            <a:r>
              <a:rPr lang="tr-TR" sz="2400" dirty="0" smtClean="0">
                <a:solidFill>
                  <a:srgbClr val="FF0000"/>
                </a:solidFill>
                <a:latin typeface="Times New Roman" panose="02020603050405020304" pitchFamily="18" charset="0"/>
                <a:cs typeface="Times New Roman" panose="02020603050405020304" pitchFamily="18" charset="0"/>
              </a:rPr>
              <a:t>süresi</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ve </a:t>
            </a:r>
            <a:r>
              <a:rPr lang="tr-TR" sz="2400" dirty="0">
                <a:solidFill>
                  <a:srgbClr val="FF0000"/>
                </a:solidFill>
                <a:latin typeface="Times New Roman" panose="02020603050405020304" pitchFamily="18" charset="0"/>
                <a:cs typeface="Times New Roman" panose="02020603050405020304" pitchFamily="18" charset="0"/>
              </a:rPr>
              <a:t>teslim şekli </a:t>
            </a:r>
            <a:r>
              <a:rPr lang="tr-TR" sz="2400" dirty="0">
                <a:latin typeface="Times New Roman" panose="02020603050405020304" pitchFamily="18" charset="0"/>
                <a:cs typeface="Times New Roman" panose="02020603050405020304" pitchFamily="18" charset="0"/>
              </a:rPr>
              <a:t>gibi hususlar ihale dokümanında düzenlendiğinden </a:t>
            </a:r>
            <a:endParaRPr lang="tr-TR" sz="2400"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tr-TR" sz="2400" dirty="0" smtClean="0">
                <a:solidFill>
                  <a:srgbClr val="FF0000"/>
                </a:solidFill>
                <a:latin typeface="Times New Roman" panose="02020603050405020304" pitchFamily="18" charset="0"/>
                <a:cs typeface="Times New Roman" panose="02020603050405020304" pitchFamily="18" charset="0"/>
              </a:rPr>
              <a:t>aynı </a:t>
            </a:r>
            <a:r>
              <a:rPr lang="tr-TR" sz="2400" dirty="0">
                <a:solidFill>
                  <a:srgbClr val="FF0000"/>
                </a:solidFill>
                <a:latin typeface="Times New Roman" panose="02020603050405020304" pitchFamily="18" charset="0"/>
                <a:cs typeface="Times New Roman" panose="02020603050405020304" pitchFamily="18" charset="0"/>
              </a:rPr>
              <a:t>mal için farklı teslim süresi ve teslim şekilleri </a:t>
            </a:r>
            <a:r>
              <a:rPr lang="tr-TR" sz="2400" u="sng" dirty="0">
                <a:latin typeface="Times New Roman" panose="02020603050405020304" pitchFamily="18" charset="0"/>
                <a:cs typeface="Times New Roman" panose="02020603050405020304" pitchFamily="18" charset="0"/>
              </a:rPr>
              <a:t>alternatif teklif </a:t>
            </a:r>
            <a:r>
              <a:rPr lang="tr-TR" sz="2400" dirty="0">
                <a:latin typeface="Times New Roman" panose="02020603050405020304" pitchFamily="18" charset="0"/>
                <a:cs typeface="Times New Roman" panose="02020603050405020304" pitchFamily="18" charset="0"/>
              </a:rPr>
              <a:t>olarak kabul edilmeyecektir.</a:t>
            </a:r>
          </a:p>
          <a:p>
            <a:pPr marL="0" indent="0" algn="just">
              <a:buNone/>
            </a:pPr>
            <a:endParaRPr lang="tr-TR" sz="2400" dirty="0" smtClean="0"/>
          </a:p>
          <a:p>
            <a:pPr algn="just"/>
            <a:endParaRPr lang="tr-TR" sz="2400" dirty="0">
              <a:solidFill>
                <a:srgbClr val="FF0000"/>
              </a:solidFill>
            </a:endParaRPr>
          </a:p>
        </p:txBody>
      </p:sp>
      <p:sp>
        <p:nvSpPr>
          <p:cNvPr id="6" name="1 Başlık"/>
          <p:cNvSpPr txBox="1">
            <a:spLocks/>
          </p:cNvSpPr>
          <p:nvPr/>
        </p:nvSpPr>
        <p:spPr>
          <a:xfrm>
            <a:off x="395536" y="260648"/>
            <a:ext cx="8352928" cy="620688"/>
          </a:xfrm>
          <a:prstGeom prst="rect">
            <a:avLst/>
          </a:prstGeom>
          <a:solidFill>
            <a:srgbClr val="00B0F0"/>
          </a:solidFill>
          <a:ln>
            <a:solidFill>
              <a:srgbClr val="00B0F0"/>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9600" b="1" dirty="0" smtClean="0">
                <a:solidFill>
                  <a:schemeClr val="tx1"/>
                </a:solidFill>
                <a:latin typeface="Times New Roman" panose="02020603050405020304" pitchFamily="18" charset="0"/>
                <a:cs typeface="Times New Roman" panose="02020603050405020304" pitchFamily="18" charset="0"/>
              </a:rPr>
              <a:t>Alternatif teklif</a:t>
            </a:r>
            <a:endParaRPr lang="tr-TR" sz="5600" dirty="0">
              <a:solidFill>
                <a:schemeClr val="tx1"/>
              </a:solidFill>
            </a:endParaRPr>
          </a:p>
        </p:txBody>
      </p:sp>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56</a:t>
            </a:fld>
            <a:endParaRPr lang="tr-T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71" y="187773"/>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259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2 İçerik Yer Tutucusu"/>
          <p:cNvSpPr>
            <a:spLocks noGrp="1"/>
          </p:cNvSpPr>
          <p:nvPr>
            <p:ph idx="1"/>
          </p:nvPr>
        </p:nvSpPr>
        <p:spPr>
          <a:xfrm>
            <a:off x="611560" y="980728"/>
            <a:ext cx="8065145" cy="4895850"/>
          </a:xfrm>
        </p:spPr>
        <p:txBody>
          <a:bodyPr>
            <a:noAutofit/>
          </a:bodyPr>
          <a:lstStyle/>
          <a:p>
            <a:pPr algn="just" eaLnBrk="1" hangingPunct="1">
              <a:buFont typeface="Wingdings" pitchFamily="2" charset="2"/>
              <a:buChar char="Ø"/>
            </a:pPr>
            <a:r>
              <a:rPr lang="tr-TR" altLang="tr-TR" sz="2200" dirty="0" smtClean="0">
                <a:latin typeface="Times New Roman" panose="02020603050405020304" pitchFamily="18" charset="0"/>
                <a:cs typeface="Times New Roman" panose="02020603050405020304" pitchFamily="18" charset="0"/>
              </a:rPr>
              <a:t>EAEA teklif, </a:t>
            </a:r>
            <a:endParaRPr lang="tr-TR" altLang="tr-TR" sz="2200" b="1" u="sng" dirty="0" smtClean="0">
              <a:solidFill>
                <a:srgbClr val="FF0000"/>
              </a:solidFill>
              <a:latin typeface="Times New Roman" panose="02020603050405020304" pitchFamily="18" charset="0"/>
              <a:cs typeface="Times New Roman" panose="02020603050405020304" pitchFamily="18" charset="0"/>
            </a:endParaRPr>
          </a:p>
          <a:p>
            <a:pPr lvl="1" algn="just" eaLnBrk="1" hangingPunct="1">
              <a:buFont typeface="Wingdings" pitchFamily="2" charset="2"/>
              <a:buChar char="Ø"/>
            </a:pPr>
            <a:r>
              <a:rPr lang="tr-TR" altLang="tr-TR" sz="2200" dirty="0" smtClean="0">
                <a:solidFill>
                  <a:srgbClr val="FF0000"/>
                </a:solidFill>
                <a:latin typeface="Times New Roman" panose="02020603050405020304" pitchFamily="18" charset="0"/>
                <a:cs typeface="Times New Roman" panose="02020603050405020304" pitchFamily="18" charset="0"/>
              </a:rPr>
              <a:t>Sadece fiyat esasına göre ya da</a:t>
            </a:r>
          </a:p>
          <a:p>
            <a:pPr lvl="1" algn="just" eaLnBrk="1" hangingPunct="1">
              <a:buFont typeface="Wingdings" pitchFamily="2" charset="2"/>
              <a:buChar char="Ø"/>
            </a:pPr>
            <a:r>
              <a:rPr lang="tr-TR" altLang="tr-TR" sz="2200" dirty="0" smtClean="0">
                <a:solidFill>
                  <a:srgbClr val="FF0000"/>
                </a:solidFill>
                <a:latin typeface="Times New Roman" panose="02020603050405020304" pitchFamily="18" charset="0"/>
                <a:cs typeface="Times New Roman" panose="02020603050405020304" pitchFamily="18" charset="0"/>
              </a:rPr>
              <a:t>Fiyat ile birlikte fiyat dışındaki unsurlara göre belirlenir.</a:t>
            </a:r>
          </a:p>
          <a:p>
            <a:pPr algn="just" eaLnBrk="1" hangingPunct="1">
              <a:buFont typeface="Wingdings" pitchFamily="2" charset="2"/>
              <a:buChar char="Ø"/>
            </a:pPr>
            <a:r>
              <a:rPr lang="tr-TR" altLang="tr-TR" sz="2200" dirty="0" smtClean="0">
                <a:latin typeface="Times New Roman" panose="02020603050405020304" pitchFamily="18" charset="0"/>
                <a:cs typeface="Times New Roman" panose="02020603050405020304" pitchFamily="18" charset="0"/>
              </a:rPr>
              <a:t>İhale konusu işin özelliğine göre </a:t>
            </a:r>
            <a:r>
              <a:rPr lang="tr-TR" altLang="tr-TR" sz="2200" u="sng" dirty="0" smtClean="0">
                <a:solidFill>
                  <a:srgbClr val="FF0000"/>
                </a:solidFill>
                <a:latin typeface="Times New Roman" panose="02020603050405020304" pitchFamily="18" charset="0"/>
                <a:cs typeface="Times New Roman" panose="02020603050405020304" pitchFamily="18" charset="0"/>
              </a:rPr>
              <a:t>fiyat dışı unsur;</a:t>
            </a:r>
            <a:r>
              <a:rPr lang="tr-TR" altLang="tr-TR" sz="2200" dirty="0" smtClean="0">
                <a:latin typeface="Times New Roman" panose="02020603050405020304" pitchFamily="18" charset="0"/>
                <a:cs typeface="Times New Roman" panose="02020603050405020304" pitchFamily="18" charset="0"/>
              </a:rPr>
              <a:t> </a:t>
            </a:r>
          </a:p>
          <a:p>
            <a:pPr lvl="1" algn="just" eaLnBrk="1" hangingPunct="1">
              <a:buFont typeface="Wingdings" pitchFamily="2" charset="2"/>
              <a:buChar char="Ø"/>
            </a:pPr>
            <a:r>
              <a:rPr lang="tr-TR" altLang="tr-TR" sz="2200" dirty="0" smtClean="0">
                <a:latin typeface="Times New Roman" panose="02020603050405020304" pitchFamily="18" charset="0"/>
                <a:cs typeface="Times New Roman" panose="02020603050405020304" pitchFamily="18" charset="0"/>
              </a:rPr>
              <a:t>işletme ve bakım maliyeti, </a:t>
            </a:r>
          </a:p>
          <a:p>
            <a:pPr lvl="1" algn="just" eaLnBrk="1" hangingPunct="1">
              <a:buFont typeface="Wingdings" pitchFamily="2" charset="2"/>
              <a:buChar char="Ø"/>
            </a:pPr>
            <a:r>
              <a:rPr lang="tr-TR" altLang="tr-TR" sz="2200" dirty="0" smtClean="0">
                <a:latin typeface="Times New Roman" panose="02020603050405020304" pitchFamily="18" charset="0"/>
                <a:cs typeface="Times New Roman" panose="02020603050405020304" pitchFamily="18" charset="0"/>
              </a:rPr>
              <a:t>maliyet etkinliği, </a:t>
            </a:r>
          </a:p>
          <a:p>
            <a:pPr lvl="1" algn="just" eaLnBrk="1" hangingPunct="1">
              <a:buFont typeface="Wingdings" pitchFamily="2" charset="2"/>
              <a:buChar char="Ø"/>
            </a:pPr>
            <a:r>
              <a:rPr lang="tr-TR" altLang="tr-TR" sz="2200" dirty="0" smtClean="0">
                <a:latin typeface="Times New Roman" panose="02020603050405020304" pitchFamily="18" charset="0"/>
                <a:cs typeface="Times New Roman" panose="02020603050405020304" pitchFamily="18" charset="0"/>
              </a:rPr>
              <a:t>verimlilik, kalite ve teknik değer gibi unsurlar olarak belirlenebilir.</a:t>
            </a:r>
          </a:p>
          <a:p>
            <a:pPr algn="just">
              <a:buFont typeface="Wingdings" pitchFamily="2" charset="2"/>
              <a:buChar char="Ø"/>
            </a:pPr>
            <a:r>
              <a:rPr lang="tr-TR" sz="2200" dirty="0">
                <a:latin typeface="Times New Roman" panose="02020603050405020304" pitchFamily="18" charset="0"/>
                <a:cs typeface="Times New Roman" panose="02020603050405020304" pitchFamily="18" charset="0"/>
              </a:rPr>
              <a:t>Ekonomik ve mali yeterlik kriterleri ile iş deneyim belgesi fiyat dışı unsur olarak </a:t>
            </a:r>
            <a:r>
              <a:rPr lang="tr-TR" sz="2200" dirty="0">
                <a:solidFill>
                  <a:srgbClr val="FF0000"/>
                </a:solidFill>
                <a:latin typeface="Times New Roman" panose="02020603050405020304" pitchFamily="18" charset="0"/>
                <a:cs typeface="Times New Roman" panose="02020603050405020304" pitchFamily="18" charset="0"/>
              </a:rPr>
              <a:t>öngörülemez.</a:t>
            </a:r>
            <a:endParaRPr lang="tr-TR" altLang="tr-TR" sz="2200" dirty="0" smtClean="0">
              <a:solidFill>
                <a:srgbClr val="FF0000"/>
              </a:solidFill>
              <a:latin typeface="Times New Roman" panose="02020603050405020304" pitchFamily="18" charset="0"/>
              <a:cs typeface="Times New Roman" panose="02020603050405020304" pitchFamily="18" charset="0"/>
            </a:endParaRPr>
          </a:p>
          <a:p>
            <a:pPr lvl="3" algn="just" eaLnBrk="1" hangingPunct="1">
              <a:buFont typeface="Wingdings" pitchFamily="2" charset="2"/>
              <a:buChar char="Ø"/>
            </a:pPr>
            <a:endParaRPr lang="tr-TR" altLang="tr-TR" sz="2200" dirty="0" smtClean="0">
              <a:latin typeface="Times New Roman" panose="02020603050405020304" pitchFamily="18" charset="0"/>
              <a:cs typeface="Times New Roman" panose="02020603050405020304" pitchFamily="18" charset="0"/>
            </a:endParaRPr>
          </a:p>
          <a:p>
            <a:pPr algn="just" eaLnBrk="1" hangingPunct="1">
              <a:buFont typeface="Wingdings" pitchFamily="2" charset="2"/>
              <a:buChar char="Ø"/>
            </a:pPr>
            <a:r>
              <a:rPr lang="tr-TR" altLang="tr-TR" sz="2200" u="sng" dirty="0" smtClean="0">
                <a:solidFill>
                  <a:srgbClr val="FF0000"/>
                </a:solidFill>
                <a:latin typeface="Times New Roman" panose="02020603050405020304" pitchFamily="18" charset="0"/>
                <a:cs typeface="Times New Roman" panose="02020603050405020304" pitchFamily="18" charset="0"/>
              </a:rPr>
              <a:t>Fiyat dışı unsurlar idari şartnamede açıkça belirtilir. </a:t>
            </a:r>
            <a:r>
              <a:rPr lang="tr-TR" altLang="tr-TR" sz="2200" u="sng" dirty="0" smtClean="0">
                <a:latin typeface="Times New Roman" panose="02020603050405020304" pitchFamily="18" charset="0"/>
                <a:cs typeface="Times New Roman" panose="02020603050405020304" pitchFamily="18" charset="0"/>
              </a:rPr>
              <a:t>(gerekçeli rapor</a:t>
            </a:r>
            <a:r>
              <a:rPr lang="tr-TR" altLang="tr-TR" sz="2200" u="sng" dirty="0" smtClean="0">
                <a:solidFill>
                  <a:srgbClr val="FF0000"/>
                </a:solidFill>
                <a:latin typeface="Times New Roman" panose="02020603050405020304" pitchFamily="18" charset="0"/>
                <a:cs typeface="Times New Roman" panose="02020603050405020304" pitchFamily="18" charset="0"/>
              </a:rPr>
              <a:t>) </a:t>
            </a:r>
          </a:p>
          <a:p>
            <a:pPr lvl="1" algn="just" eaLnBrk="1" hangingPunct="1">
              <a:buFont typeface="Wingdings" pitchFamily="2" charset="2"/>
              <a:buChar char="Ø"/>
            </a:pPr>
            <a:r>
              <a:rPr lang="tr-TR" altLang="tr-TR" sz="2200" dirty="0" smtClean="0">
                <a:latin typeface="Times New Roman" panose="02020603050405020304" pitchFamily="18" charset="0"/>
                <a:cs typeface="Times New Roman" panose="02020603050405020304" pitchFamily="18" charset="0"/>
              </a:rPr>
              <a:t>* Parasal değerler   *   Nispi ağırlıklar     *  Hesaplama yöntemi</a:t>
            </a:r>
          </a:p>
        </p:txBody>
      </p:sp>
      <p:sp>
        <p:nvSpPr>
          <p:cNvPr id="5" name="1 Başlık"/>
          <p:cNvSpPr txBox="1">
            <a:spLocks/>
          </p:cNvSpPr>
          <p:nvPr/>
        </p:nvSpPr>
        <p:spPr bwMode="auto">
          <a:xfrm>
            <a:off x="395536" y="116632"/>
            <a:ext cx="8642944"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oAutofit/>
          </a:bodyPr>
          <a:lstStyle>
            <a:lvl1pPr algn="ctr" defTabSz="914400" eaLnBrk="1" latinLnBrk="0" hangingPunct="1">
              <a:buNone/>
              <a:defRPr sz="4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tr-TR" sz="3600" dirty="0" smtClean="0">
                <a:solidFill>
                  <a:schemeClr val="tx1"/>
                </a:solidFill>
                <a:latin typeface="Times New Roman" panose="02020603050405020304" pitchFamily="18" charset="0"/>
                <a:cs typeface="Times New Roman" panose="02020603050405020304" pitchFamily="18" charset="0"/>
              </a:rPr>
              <a:t>Ekonomik </a:t>
            </a:r>
            <a:r>
              <a:rPr lang="tr-TR" sz="3600" dirty="0">
                <a:solidFill>
                  <a:schemeClr val="tx1"/>
                </a:solidFill>
                <a:latin typeface="Times New Roman" panose="02020603050405020304" pitchFamily="18" charset="0"/>
                <a:cs typeface="Times New Roman" panose="02020603050405020304" pitchFamily="18" charset="0"/>
              </a:rPr>
              <a:t>Açıdan En Avantajlı </a:t>
            </a:r>
            <a:r>
              <a:rPr lang="tr-TR" sz="3600" dirty="0" smtClean="0">
                <a:solidFill>
                  <a:schemeClr val="tx1"/>
                </a:solidFill>
                <a:latin typeface="Times New Roman" panose="02020603050405020304" pitchFamily="18" charset="0"/>
                <a:cs typeface="Times New Roman" panose="02020603050405020304" pitchFamily="18" charset="0"/>
              </a:rPr>
              <a:t>Teklif</a:t>
            </a:r>
            <a:endParaRPr lang="tr-TR" sz="3600" dirty="0">
              <a:solidFill>
                <a:schemeClr val="tx1"/>
              </a:solidFill>
              <a:latin typeface="Times New Roman" panose="02020603050405020304" pitchFamily="18" charset="0"/>
              <a:cs typeface="Times New Roman" panose="02020603050405020304" pitchFamily="18"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8" y="116632"/>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57</a:t>
            </a:fld>
            <a:endParaRPr lang="tr-TR"/>
          </a:p>
        </p:txBody>
      </p:sp>
    </p:spTree>
    <p:extLst>
      <p:ext uri="{BB962C8B-B14F-4D97-AF65-F5344CB8AC3E}">
        <p14:creationId xmlns:p14="http://schemas.microsoft.com/office/powerpoint/2010/main" val="171269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 calcmode="lin" valueType="num">
                                      <p:cBhvr additive="base">
                                        <p:cTn id="7" dur="500" fill="hold"/>
                                        <p:tgtEl>
                                          <p:spTgt spid="101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378">
                                            <p:txEl>
                                              <p:pRg st="1" end="1"/>
                                            </p:txEl>
                                          </p:spTgt>
                                        </p:tgtEl>
                                        <p:attrNameLst>
                                          <p:attrName>style.visibility</p:attrName>
                                        </p:attrNameLst>
                                      </p:cBhvr>
                                      <p:to>
                                        <p:strVal val="visible"/>
                                      </p:to>
                                    </p:set>
                                    <p:anim calcmode="lin" valueType="num">
                                      <p:cBhvr additive="base">
                                        <p:cTn id="11" dur="500" fill="hold"/>
                                        <p:tgtEl>
                                          <p:spTgt spid="10137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13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1378">
                                            <p:txEl>
                                              <p:pRg st="2" end="2"/>
                                            </p:txEl>
                                          </p:spTgt>
                                        </p:tgtEl>
                                        <p:attrNameLst>
                                          <p:attrName>style.visibility</p:attrName>
                                        </p:attrNameLst>
                                      </p:cBhvr>
                                      <p:to>
                                        <p:strVal val="visible"/>
                                      </p:to>
                                    </p:set>
                                    <p:anim calcmode="lin" valueType="num">
                                      <p:cBhvr additive="base">
                                        <p:cTn id="17" dur="500" fill="hold"/>
                                        <p:tgtEl>
                                          <p:spTgt spid="10137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13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1378">
                                            <p:txEl>
                                              <p:pRg st="3" end="3"/>
                                            </p:txEl>
                                          </p:spTgt>
                                        </p:tgtEl>
                                        <p:attrNameLst>
                                          <p:attrName>style.visibility</p:attrName>
                                        </p:attrNameLst>
                                      </p:cBhvr>
                                      <p:to>
                                        <p:strVal val="visible"/>
                                      </p:to>
                                    </p:set>
                                    <p:anim calcmode="lin" valueType="num">
                                      <p:cBhvr additive="base">
                                        <p:cTn id="23" dur="500" fill="hold"/>
                                        <p:tgtEl>
                                          <p:spTgt spid="10137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13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1378">
                                            <p:txEl>
                                              <p:pRg st="4" end="4"/>
                                            </p:txEl>
                                          </p:spTgt>
                                        </p:tgtEl>
                                        <p:attrNameLst>
                                          <p:attrName>style.visibility</p:attrName>
                                        </p:attrNameLst>
                                      </p:cBhvr>
                                      <p:to>
                                        <p:strVal val="visible"/>
                                      </p:to>
                                    </p:set>
                                    <p:anim calcmode="lin" valueType="num">
                                      <p:cBhvr additive="base">
                                        <p:cTn id="29" dur="500" fill="hold"/>
                                        <p:tgtEl>
                                          <p:spTgt spid="10137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13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1378">
                                            <p:txEl>
                                              <p:pRg st="5" end="5"/>
                                            </p:txEl>
                                          </p:spTgt>
                                        </p:tgtEl>
                                        <p:attrNameLst>
                                          <p:attrName>style.visibility</p:attrName>
                                        </p:attrNameLst>
                                      </p:cBhvr>
                                      <p:to>
                                        <p:strVal val="visible"/>
                                      </p:to>
                                    </p:set>
                                    <p:anim calcmode="lin" valueType="num">
                                      <p:cBhvr additive="base">
                                        <p:cTn id="35" dur="500" fill="hold"/>
                                        <p:tgtEl>
                                          <p:spTgt spid="10137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13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1378">
                                            <p:txEl>
                                              <p:pRg st="6" end="6"/>
                                            </p:txEl>
                                          </p:spTgt>
                                        </p:tgtEl>
                                        <p:attrNameLst>
                                          <p:attrName>style.visibility</p:attrName>
                                        </p:attrNameLst>
                                      </p:cBhvr>
                                      <p:to>
                                        <p:strVal val="visible"/>
                                      </p:to>
                                    </p:set>
                                    <p:anim calcmode="lin" valueType="num">
                                      <p:cBhvr additive="base">
                                        <p:cTn id="41" dur="500" fill="hold"/>
                                        <p:tgtEl>
                                          <p:spTgt spid="101378">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13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1378">
                                            <p:txEl>
                                              <p:pRg st="7" end="7"/>
                                            </p:txEl>
                                          </p:spTgt>
                                        </p:tgtEl>
                                        <p:attrNameLst>
                                          <p:attrName>style.visibility</p:attrName>
                                        </p:attrNameLst>
                                      </p:cBhvr>
                                      <p:to>
                                        <p:strVal val="visible"/>
                                      </p:to>
                                    </p:set>
                                    <p:anim calcmode="lin" valueType="num">
                                      <p:cBhvr additive="base">
                                        <p:cTn id="47" dur="500" fill="hold"/>
                                        <p:tgtEl>
                                          <p:spTgt spid="10137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137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1378">
                                            <p:txEl>
                                              <p:pRg st="9" end="9"/>
                                            </p:txEl>
                                          </p:spTgt>
                                        </p:tgtEl>
                                        <p:attrNameLst>
                                          <p:attrName>style.visibility</p:attrName>
                                        </p:attrNameLst>
                                      </p:cBhvr>
                                      <p:to>
                                        <p:strVal val="visible"/>
                                      </p:to>
                                    </p:set>
                                    <p:anim calcmode="lin" valueType="num">
                                      <p:cBhvr additive="base">
                                        <p:cTn id="53" dur="500" fill="hold"/>
                                        <p:tgtEl>
                                          <p:spTgt spid="101378">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137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1378">
                                            <p:txEl>
                                              <p:pRg st="10" end="10"/>
                                            </p:txEl>
                                          </p:spTgt>
                                        </p:tgtEl>
                                        <p:attrNameLst>
                                          <p:attrName>style.visibility</p:attrName>
                                        </p:attrNameLst>
                                      </p:cBhvr>
                                      <p:to>
                                        <p:strVal val="visible"/>
                                      </p:to>
                                    </p:set>
                                    <p:anim calcmode="lin" valueType="num">
                                      <p:cBhvr additive="base">
                                        <p:cTn id="59" dur="500" fill="hold"/>
                                        <p:tgtEl>
                                          <p:spTgt spid="101378">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137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8731" y="1195785"/>
            <a:ext cx="8187725" cy="5113535"/>
          </a:xfrm>
          <a:ln>
            <a:solidFill>
              <a:srgbClr val="000000"/>
            </a:solidFill>
          </a:ln>
        </p:spPr>
        <p:txBody>
          <a:bodyPr rtlCol="0">
            <a:normAutofit lnSpcReduction="10000"/>
          </a:bodyPr>
          <a:lstStyle/>
          <a:p>
            <a:pPr marL="365760" indent="-283464" algn="jus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Yaklaşık </a:t>
            </a:r>
            <a:r>
              <a:rPr lang="tr-TR" sz="2400" dirty="0">
                <a:latin typeface="Times New Roman" panose="02020603050405020304" pitchFamily="18" charset="0"/>
                <a:cs typeface="Times New Roman" panose="02020603050405020304" pitchFamily="18" charset="0"/>
              </a:rPr>
              <a:t>maliyeti eşik değerin altında kalan </a:t>
            </a:r>
            <a:r>
              <a:rPr lang="tr-TR" sz="2400" dirty="0" smtClean="0">
                <a:latin typeface="Times New Roman" panose="02020603050405020304" pitchFamily="18" charset="0"/>
                <a:cs typeface="Times New Roman" panose="02020603050405020304" pitchFamily="18" charset="0"/>
              </a:rPr>
              <a:t>ihalelerde </a:t>
            </a:r>
            <a:r>
              <a:rPr lang="tr-TR" sz="2400" dirty="0">
                <a:latin typeface="Times New Roman" panose="02020603050405020304" pitchFamily="18" charset="0"/>
                <a:cs typeface="Times New Roman" panose="02020603050405020304" pitchFamily="18" charset="0"/>
              </a:rPr>
              <a:t>sadece </a:t>
            </a:r>
            <a:r>
              <a:rPr lang="tr-TR" sz="2400" dirty="0">
                <a:solidFill>
                  <a:srgbClr val="FF0000"/>
                </a:solidFill>
                <a:latin typeface="Times New Roman" panose="02020603050405020304" pitchFamily="18" charset="0"/>
                <a:cs typeface="Times New Roman" panose="02020603050405020304" pitchFamily="18" charset="0"/>
              </a:rPr>
              <a:t>yerli isteklilerin katılabileceğine ilişkin düzenleme yapılabilir.</a:t>
            </a:r>
            <a:r>
              <a:rPr lang="tr-TR" sz="2400" dirty="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a:p>
            <a:pPr marL="365760" indent="-283464" algn="jus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Ayrıca </a:t>
            </a:r>
            <a:r>
              <a:rPr lang="tr-TR" sz="2400" dirty="0">
                <a:latin typeface="Times New Roman" panose="02020603050405020304" pitchFamily="18" charset="0"/>
                <a:cs typeface="Times New Roman" panose="02020603050405020304" pitchFamily="18" charset="0"/>
              </a:rPr>
              <a:t>sadece yerli isteklilerin katılımına açık ihalelerde, </a:t>
            </a:r>
            <a:r>
              <a:rPr lang="tr-TR" sz="2400" dirty="0">
                <a:solidFill>
                  <a:srgbClr val="C00000"/>
                </a:solidFill>
                <a:latin typeface="Times New Roman" panose="02020603050405020304" pitchFamily="18" charset="0"/>
                <a:cs typeface="Times New Roman" panose="02020603050405020304" pitchFamily="18" charset="0"/>
              </a:rPr>
              <a:t>yerli malı teklif eden yerli istekliler lehine </a:t>
            </a:r>
            <a:r>
              <a:rPr lang="tr-TR" sz="2400" dirty="0">
                <a:latin typeface="Times New Roman" panose="02020603050405020304" pitchFamily="18" charset="0"/>
                <a:cs typeface="Times New Roman" panose="02020603050405020304" pitchFamily="18" charset="0"/>
              </a:rPr>
              <a:t>% 15 oranına kadar fiyat avantajı sağlanabilir</a:t>
            </a:r>
            <a:r>
              <a:rPr lang="tr-TR" sz="2400" dirty="0" smtClean="0">
                <a:latin typeface="Times New Roman" panose="02020603050405020304" pitchFamily="18" charset="0"/>
                <a:cs typeface="Times New Roman" panose="02020603050405020304" pitchFamily="18" charset="0"/>
              </a:rPr>
              <a:t>.</a:t>
            </a:r>
          </a:p>
          <a:p>
            <a:pPr marL="365760" indent="-283464" algn="jus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Yaklaşık </a:t>
            </a:r>
            <a:r>
              <a:rPr lang="tr-TR" sz="2400" dirty="0">
                <a:latin typeface="Times New Roman" panose="02020603050405020304" pitchFamily="18" charset="0"/>
                <a:cs typeface="Times New Roman" panose="02020603050405020304" pitchFamily="18" charset="0"/>
              </a:rPr>
              <a:t>maliyetine bakılmaksızın, </a:t>
            </a:r>
            <a:r>
              <a:rPr lang="tr-TR" sz="2400" dirty="0" smtClean="0">
                <a:latin typeface="Times New Roman" panose="02020603050405020304" pitchFamily="18" charset="0"/>
                <a:cs typeface="Times New Roman" panose="02020603050405020304" pitchFamily="18" charset="0"/>
              </a:rPr>
              <a:t>ihalelerde </a:t>
            </a:r>
            <a:r>
              <a:rPr lang="tr-TR" sz="2400" dirty="0">
                <a:solidFill>
                  <a:srgbClr val="C00000"/>
                </a:solidFill>
                <a:latin typeface="Times New Roman" panose="02020603050405020304" pitchFamily="18" charset="0"/>
                <a:cs typeface="Times New Roman" panose="02020603050405020304" pitchFamily="18" charset="0"/>
              </a:rPr>
              <a:t>yerli malı teklif eden istekliler lehine</a:t>
            </a:r>
            <a:r>
              <a:rPr lang="tr-TR" sz="2400" dirty="0">
                <a:latin typeface="Times New Roman" panose="02020603050405020304" pitchFamily="18" charset="0"/>
                <a:cs typeface="Times New Roman" panose="02020603050405020304" pitchFamily="18" charset="0"/>
              </a:rPr>
              <a:t> % 15 oranına kadar fiyat avantajı sağlanabilir</a:t>
            </a:r>
            <a:r>
              <a:rPr lang="tr-TR" sz="2400" dirty="0" smtClean="0">
                <a:latin typeface="Times New Roman" panose="02020603050405020304" pitchFamily="18" charset="0"/>
                <a:cs typeface="Times New Roman" panose="02020603050405020304" pitchFamily="18" charset="0"/>
              </a:rPr>
              <a:t>.</a:t>
            </a:r>
          </a:p>
          <a:p>
            <a:pPr marL="365760" indent="-283464" algn="just" eaLnBrk="1" fontAlgn="auto" hangingPunct="1">
              <a:spcAft>
                <a:spcPts val="0"/>
              </a:spcAft>
              <a:buFont typeface="Wingdings" pitchFamily="2" charset="2"/>
              <a:buChar char="Ø"/>
              <a:defRPr/>
            </a:pPr>
            <a:r>
              <a:rPr lang="tr-TR" sz="2400" dirty="0">
                <a:latin typeface="Times New Roman" panose="02020603050405020304" pitchFamily="18" charset="0"/>
                <a:cs typeface="Times New Roman" panose="02020603050405020304" pitchFamily="18" charset="0"/>
              </a:rPr>
              <a:t>Kurum tarafından her yıl Ocak ayında ilan edilen </a:t>
            </a:r>
            <a:r>
              <a:rPr lang="tr-TR" sz="2400" dirty="0" smtClean="0">
                <a:solidFill>
                  <a:srgbClr val="FF0000"/>
                </a:solidFill>
                <a:latin typeface="Times New Roman" panose="02020603050405020304" pitchFamily="18" charset="0"/>
                <a:cs typeface="Times New Roman" panose="02020603050405020304" pitchFamily="18" charset="0"/>
              </a:rPr>
              <a:t>orta </a:t>
            </a:r>
            <a:r>
              <a:rPr lang="tr-TR" sz="2400" dirty="0">
                <a:solidFill>
                  <a:srgbClr val="FF0000"/>
                </a:solidFill>
                <a:latin typeface="Times New Roman" panose="02020603050405020304" pitchFamily="18" charset="0"/>
                <a:cs typeface="Times New Roman" panose="02020603050405020304" pitchFamily="18" charset="0"/>
              </a:rPr>
              <a:t>ve yüksek  teknoloji sanayi ürünlerini</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teklif </a:t>
            </a:r>
            <a:r>
              <a:rPr lang="tr-TR" sz="2400" dirty="0">
                <a:latin typeface="Times New Roman" panose="02020603050405020304" pitchFamily="18" charset="0"/>
                <a:cs typeface="Times New Roman" panose="02020603050405020304" pitchFamily="18" charset="0"/>
              </a:rPr>
              <a:t>eden  </a:t>
            </a:r>
            <a:r>
              <a:rPr lang="tr-TR" sz="2400" dirty="0" smtClean="0">
                <a:latin typeface="Times New Roman" panose="02020603050405020304" pitchFamily="18" charset="0"/>
                <a:cs typeface="Times New Roman" panose="02020603050405020304" pitchFamily="18" charset="0"/>
              </a:rPr>
              <a:t>istekliler ile</a:t>
            </a:r>
          </a:p>
          <a:p>
            <a:pPr marL="365760" indent="-283464" algn="just" eaLnBrk="1" fontAlgn="auto" hangingPunct="1">
              <a:spcAft>
                <a:spcPts val="0"/>
              </a:spcAft>
              <a:buFont typeface="Wingdings" pitchFamily="2" charset="2"/>
              <a:buChar char="Ø"/>
              <a:defRPr/>
            </a:pPr>
            <a:r>
              <a:rPr lang="tr-TR" sz="2400" dirty="0" smtClean="0">
                <a:solidFill>
                  <a:srgbClr val="FF0000"/>
                </a:solidFill>
                <a:latin typeface="Times New Roman" panose="02020603050405020304" pitchFamily="18" charset="0"/>
                <a:cs typeface="Times New Roman" panose="02020603050405020304" pitchFamily="18" charset="0"/>
              </a:rPr>
              <a:t>Yerli yazılım </a:t>
            </a:r>
            <a:r>
              <a:rPr lang="tr-TR" sz="2400" dirty="0" smtClean="0">
                <a:latin typeface="Times New Roman" panose="02020603050405020304" pitchFamily="18" charset="0"/>
                <a:cs typeface="Times New Roman" panose="02020603050405020304" pitchFamily="18" charset="0"/>
              </a:rPr>
              <a:t>ürünü teklif eden istekliler </a:t>
            </a:r>
          </a:p>
          <a:p>
            <a:pPr marL="365760" indent="-283464" algn="just" eaLnBrk="1" fontAlgn="auto" hangingPunct="1">
              <a:spcAft>
                <a:spcPts val="0"/>
              </a:spcAf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lehine  </a:t>
            </a:r>
            <a:r>
              <a:rPr lang="tr-TR" sz="2400" b="1" u="sng" dirty="0">
                <a:solidFill>
                  <a:srgbClr val="FF0000"/>
                </a:solidFill>
                <a:latin typeface="Times New Roman" panose="02020603050405020304" pitchFamily="18" charset="0"/>
                <a:cs typeface="Times New Roman" panose="02020603050405020304" pitchFamily="18" charset="0"/>
              </a:rPr>
              <a:t>%15 oranında  </a:t>
            </a:r>
            <a:r>
              <a:rPr lang="tr-TR" sz="2400" dirty="0">
                <a:latin typeface="Times New Roman" panose="02020603050405020304" pitchFamily="18" charset="0"/>
                <a:cs typeface="Times New Roman" panose="02020603050405020304" pitchFamily="18" charset="0"/>
              </a:rPr>
              <a:t>fiyat avantajı </a:t>
            </a:r>
            <a:r>
              <a:rPr lang="tr-TR" sz="2400" b="1" u="sng" dirty="0">
                <a:latin typeface="Times New Roman" panose="02020603050405020304" pitchFamily="18" charset="0"/>
                <a:cs typeface="Times New Roman" panose="02020603050405020304" pitchFamily="18" charset="0"/>
              </a:rPr>
              <a:t> sağlanması zorunludur</a:t>
            </a:r>
            <a:r>
              <a:rPr lang="tr-TR" sz="2400" dirty="0">
                <a:latin typeface="Times New Roman" panose="02020603050405020304" pitchFamily="18" charset="0"/>
                <a:cs typeface="Times New Roman" panose="02020603050405020304" pitchFamily="18" charset="0"/>
              </a:rPr>
              <a:t>.</a:t>
            </a:r>
            <a:endParaRPr lang="tr-TR" altLang="tr-TR" sz="2400" dirty="0">
              <a:latin typeface="Times New Roman" panose="02020603050405020304" pitchFamily="18" charset="0"/>
              <a:cs typeface="Times New Roman" panose="02020603050405020304" pitchFamily="18" charset="0"/>
            </a:endParaRPr>
          </a:p>
          <a:p>
            <a:pPr marL="365760" indent="-283464" algn="just">
              <a:buFont typeface="Wingdings" pitchFamily="2" charset="2"/>
              <a:buChar char="Ø"/>
              <a:defRPr/>
            </a:pPr>
            <a:endParaRPr lang="tr-TR" sz="2400" dirty="0" smtClean="0">
              <a:latin typeface="Times New Roman" panose="02020603050405020304" pitchFamily="18" charset="0"/>
              <a:cs typeface="Times New Roman" panose="02020603050405020304" pitchFamily="18" charset="0"/>
            </a:endParaRPr>
          </a:p>
        </p:txBody>
      </p:sp>
      <p:sp>
        <p:nvSpPr>
          <p:cNvPr id="6" name="1 Başlık"/>
          <p:cNvSpPr txBox="1">
            <a:spLocks/>
          </p:cNvSpPr>
          <p:nvPr/>
        </p:nvSpPr>
        <p:spPr bwMode="auto">
          <a:xfrm>
            <a:off x="177529" y="116632"/>
            <a:ext cx="8642944" cy="100811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oAutofit/>
          </a:bodyPr>
          <a:lstStyle>
            <a:lvl1pPr algn="ctr" defTabSz="914400" eaLnBrk="1" latinLnBrk="0" hangingPunct="1">
              <a:buNone/>
              <a:defRPr sz="4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endParaRPr lang="tr-TR" sz="1600" dirty="0" smtClean="0">
              <a:solidFill>
                <a:schemeClr val="bg1"/>
              </a:solidFill>
            </a:endParaRPr>
          </a:p>
          <a:p>
            <a:pPr>
              <a:defRPr/>
            </a:pPr>
            <a:r>
              <a:rPr lang="tr-TR" sz="3600" dirty="0">
                <a:solidFill>
                  <a:schemeClr val="tx1"/>
                </a:solidFill>
                <a:latin typeface="Times New Roman" panose="02020603050405020304" pitchFamily="18" charset="0"/>
                <a:cs typeface="Times New Roman" panose="02020603050405020304" pitchFamily="18" charset="0"/>
              </a:rPr>
              <a:t>Yerli </a:t>
            </a:r>
            <a:r>
              <a:rPr lang="tr-TR" sz="3600" dirty="0" smtClean="0">
                <a:solidFill>
                  <a:schemeClr val="tx1"/>
                </a:solidFill>
                <a:latin typeface="Times New Roman" panose="02020603050405020304" pitchFamily="18" charset="0"/>
                <a:cs typeface="Times New Roman" panose="02020603050405020304" pitchFamily="18" charset="0"/>
              </a:rPr>
              <a:t>Malı  </a:t>
            </a:r>
            <a:r>
              <a:rPr lang="tr-TR" sz="3600" dirty="0">
                <a:solidFill>
                  <a:schemeClr val="tx1"/>
                </a:solidFill>
                <a:latin typeface="Times New Roman" panose="02020603050405020304" pitchFamily="18" charset="0"/>
                <a:cs typeface="Times New Roman" panose="02020603050405020304" pitchFamily="18" charset="0"/>
              </a:rPr>
              <a:t>T</a:t>
            </a:r>
            <a:r>
              <a:rPr lang="tr-TR" sz="3600" dirty="0" smtClean="0">
                <a:solidFill>
                  <a:schemeClr val="tx1"/>
                </a:solidFill>
                <a:latin typeface="Times New Roman" panose="02020603050405020304" pitchFamily="18" charset="0"/>
                <a:cs typeface="Times New Roman" panose="02020603050405020304" pitchFamily="18" charset="0"/>
              </a:rPr>
              <a:t>eklif Eden Lehine Fiyat </a:t>
            </a:r>
            <a:r>
              <a:rPr lang="tr-TR" sz="3600" dirty="0">
                <a:solidFill>
                  <a:schemeClr val="tx1"/>
                </a:solidFill>
                <a:latin typeface="Times New Roman" panose="02020603050405020304" pitchFamily="18" charset="0"/>
                <a:cs typeface="Times New Roman" panose="02020603050405020304" pitchFamily="18" charset="0"/>
              </a:rPr>
              <a:t>Avantajı</a:t>
            </a:r>
            <a:br>
              <a:rPr lang="tr-TR" sz="3600" dirty="0">
                <a:solidFill>
                  <a:schemeClr val="tx1"/>
                </a:solidFill>
                <a:latin typeface="Times New Roman" panose="02020603050405020304" pitchFamily="18" charset="0"/>
                <a:cs typeface="Times New Roman" panose="02020603050405020304" pitchFamily="18" charset="0"/>
              </a:rPr>
            </a:br>
            <a:endParaRPr lang="tr-TR" sz="2400" dirty="0">
              <a:solidFill>
                <a:schemeClr val="tx1"/>
              </a:solidFill>
              <a:latin typeface="Times New Roman" panose="02020603050405020304" pitchFamily="18" charset="0"/>
              <a:cs typeface="Times New Roman" panose="02020603050405020304" pitchFamily="18" charset="0"/>
            </a:endParaRP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8" y="116632"/>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58</a:t>
            </a:fld>
            <a:endParaRPr lang="tr-TR"/>
          </a:p>
        </p:txBody>
      </p:sp>
      <p:pic>
        <p:nvPicPr>
          <p:cNvPr id="7" name="Picture 2" descr="Image result for dikkat soru Ã§Ä±kabili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433"/>
          <a:stretch/>
        </p:blipFill>
        <p:spPr bwMode="auto">
          <a:xfrm>
            <a:off x="8256026" y="5013176"/>
            <a:ext cx="70846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6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8731" y="1339801"/>
            <a:ext cx="8187725" cy="4537471"/>
          </a:xfrm>
          <a:ln>
            <a:solidFill>
              <a:srgbClr val="000000"/>
            </a:solidFill>
          </a:ln>
        </p:spPr>
        <p:txBody>
          <a:bodyPr rtlCol="0">
            <a:normAutofit/>
          </a:bodyPr>
          <a:lstStyle/>
          <a:p>
            <a:pPr marL="365125" indent="-282575" algn="just">
              <a:buFont typeface="Wingdings" pitchFamily="2" charset="2"/>
              <a:buChar char="Ø"/>
            </a:pPr>
            <a:endParaRPr lang="tr-TR" sz="2000" dirty="0" smtClean="0"/>
          </a:p>
          <a:p>
            <a:pPr marL="365125" indent="-282575" algn="just">
              <a:buFont typeface="Wingdings" pitchFamily="2" charset="2"/>
              <a:buChar char="Ø"/>
            </a:pPr>
            <a:r>
              <a:rPr lang="tr-TR" altLang="tr-TR" sz="2600" dirty="0" smtClean="0">
                <a:latin typeface="Times New Roman" panose="02020603050405020304" pitchFamily="18" charset="0"/>
                <a:cs typeface="Times New Roman" panose="02020603050405020304" pitchFamily="18" charset="0"/>
              </a:rPr>
              <a:t>Yerli malı teklif etmeyen isteklilerin fiyatına</a:t>
            </a:r>
            <a:r>
              <a:rPr lang="tr-TR" altLang="tr-TR" sz="2600" dirty="0">
                <a:latin typeface="Times New Roman" panose="02020603050405020304" pitchFamily="18" charset="0"/>
                <a:cs typeface="Times New Roman" panose="02020603050405020304" pitchFamily="18" charset="0"/>
              </a:rPr>
              <a:t>, </a:t>
            </a:r>
            <a:r>
              <a:rPr lang="tr-TR" altLang="tr-TR" sz="2600" dirty="0" smtClean="0">
                <a:solidFill>
                  <a:srgbClr val="C00000"/>
                </a:solidFill>
                <a:latin typeface="Times New Roman" panose="02020603050405020304" pitchFamily="18" charset="0"/>
                <a:cs typeface="Times New Roman" panose="02020603050405020304" pitchFamily="18" charset="0"/>
              </a:rPr>
              <a:t>fiyat </a:t>
            </a:r>
            <a:r>
              <a:rPr lang="tr-TR" altLang="tr-TR" sz="2600" dirty="0">
                <a:solidFill>
                  <a:srgbClr val="C00000"/>
                </a:solidFill>
                <a:latin typeface="Times New Roman" panose="02020603050405020304" pitchFamily="18" charset="0"/>
                <a:cs typeface="Times New Roman" panose="02020603050405020304" pitchFamily="18" charset="0"/>
              </a:rPr>
              <a:t>avantajı oranı uygulanarak bulunacak tutar eklenmek suretiyle hesaplanır. </a:t>
            </a:r>
            <a:endParaRPr lang="tr-TR" altLang="tr-TR" sz="2600" dirty="0" smtClean="0">
              <a:latin typeface="Times New Roman" panose="02020603050405020304" pitchFamily="18" charset="0"/>
              <a:cs typeface="Times New Roman" panose="02020603050405020304" pitchFamily="18" charset="0"/>
            </a:endParaRPr>
          </a:p>
          <a:p>
            <a:pPr marL="365125" indent="-282575" algn="just">
              <a:buFont typeface="Wingdings" pitchFamily="2" charset="2"/>
              <a:buChar char="Ø"/>
            </a:pPr>
            <a:r>
              <a:rPr lang="tr-TR" sz="2600" dirty="0">
                <a:latin typeface="Times New Roman" panose="02020603050405020304" pitchFamily="18" charset="0"/>
                <a:cs typeface="Times New Roman" panose="02020603050405020304" pitchFamily="18" charset="0"/>
              </a:rPr>
              <a:t>Teklif edilen malın </a:t>
            </a:r>
            <a:r>
              <a:rPr lang="tr-TR" sz="2600" dirty="0">
                <a:solidFill>
                  <a:srgbClr val="C00000"/>
                </a:solidFill>
                <a:latin typeface="Times New Roman" panose="02020603050405020304" pitchFamily="18" charset="0"/>
                <a:cs typeface="Times New Roman" panose="02020603050405020304" pitchFamily="18" charset="0"/>
              </a:rPr>
              <a:t>yerli malı </a:t>
            </a:r>
            <a:r>
              <a:rPr lang="tr-TR" sz="2600" dirty="0">
                <a:latin typeface="Times New Roman" panose="02020603050405020304" pitchFamily="18" charset="0"/>
                <a:cs typeface="Times New Roman" panose="02020603050405020304" pitchFamily="18" charset="0"/>
              </a:rPr>
              <a:t>olduğu </a:t>
            </a:r>
            <a:r>
              <a:rPr lang="tr-TR" sz="2600" dirty="0" smtClean="0">
                <a:solidFill>
                  <a:srgbClr val="C00000"/>
                </a:solidFill>
                <a:latin typeface="Times New Roman" panose="02020603050405020304" pitchFamily="18" charset="0"/>
                <a:cs typeface="Times New Roman" panose="02020603050405020304" pitchFamily="18" charset="0"/>
              </a:rPr>
              <a:t>yerli </a:t>
            </a:r>
            <a:r>
              <a:rPr lang="tr-TR" sz="2600" dirty="0">
                <a:solidFill>
                  <a:srgbClr val="C00000"/>
                </a:solidFill>
                <a:latin typeface="Times New Roman" panose="02020603050405020304" pitchFamily="18" charset="0"/>
                <a:cs typeface="Times New Roman" panose="02020603050405020304" pitchFamily="18" charset="0"/>
              </a:rPr>
              <a:t>malı belgesi ile belgelendirilir</a:t>
            </a:r>
            <a:r>
              <a:rPr lang="tr-TR" sz="2600" dirty="0" smtClean="0">
                <a:solidFill>
                  <a:srgbClr val="C00000"/>
                </a:solidFill>
                <a:latin typeface="Times New Roman" panose="02020603050405020304" pitchFamily="18" charset="0"/>
                <a:cs typeface="Times New Roman" panose="02020603050405020304" pitchFamily="18" charset="0"/>
              </a:rPr>
              <a:t>.</a:t>
            </a:r>
          </a:p>
          <a:p>
            <a:pPr marL="365125" indent="-282575" algn="just">
              <a:buFont typeface="Wingdings" pitchFamily="2" charset="2"/>
              <a:buChar char="Ø"/>
            </a:pPr>
            <a:r>
              <a:rPr lang="tr-TR" sz="2600" dirty="0" smtClean="0">
                <a:latin typeface="Times New Roman" panose="02020603050405020304" pitchFamily="18" charset="0"/>
                <a:cs typeface="Times New Roman" panose="02020603050405020304" pitchFamily="18" charset="0"/>
              </a:rPr>
              <a:t>Yerli istekli belgesi yoktur</a:t>
            </a:r>
          </a:p>
          <a:p>
            <a:pPr marL="365125" indent="-282575" algn="just">
              <a:buFont typeface="Wingdings" pitchFamily="2" charset="2"/>
              <a:buChar char="Ø"/>
            </a:pPr>
            <a:r>
              <a:rPr lang="tr-TR" sz="2600" dirty="0">
                <a:latin typeface="Times New Roman" panose="02020603050405020304" pitchFamily="18" charset="0"/>
                <a:cs typeface="Times New Roman" panose="02020603050405020304" pitchFamily="18" charset="0"/>
              </a:rPr>
              <a:t> </a:t>
            </a:r>
            <a:r>
              <a:rPr lang="tr-TR" sz="2600" dirty="0" smtClean="0">
                <a:latin typeface="Times New Roman" panose="02020603050405020304" pitchFamily="18" charset="0"/>
                <a:cs typeface="Times New Roman" panose="02020603050405020304" pitchFamily="18" charset="0"/>
              </a:rPr>
              <a:t>İhale/ön yeterlik ilanı ve idari şartnamede fiyat avantajı oranı belirtilir</a:t>
            </a:r>
            <a:endParaRPr lang="tr-TR" sz="2600"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59</a:t>
            </a:fld>
            <a:endParaRPr lang="tr-TR"/>
          </a:p>
        </p:txBody>
      </p:sp>
      <p:sp>
        <p:nvSpPr>
          <p:cNvPr id="7" name="1 Başlık"/>
          <p:cNvSpPr txBox="1">
            <a:spLocks/>
          </p:cNvSpPr>
          <p:nvPr/>
        </p:nvSpPr>
        <p:spPr bwMode="auto">
          <a:xfrm>
            <a:off x="177529" y="116632"/>
            <a:ext cx="8642944" cy="1152128"/>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oAutofit/>
          </a:bodyPr>
          <a:lstStyle>
            <a:lvl1pPr algn="ctr" defTabSz="914400" eaLnBrk="1" latinLnBrk="0" hangingPunct="1">
              <a:buNone/>
              <a:defRPr sz="4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endParaRPr lang="tr-TR" sz="1600" dirty="0" smtClean="0">
              <a:solidFill>
                <a:schemeClr val="bg1"/>
              </a:solidFill>
            </a:endParaRPr>
          </a:p>
          <a:p>
            <a:pPr>
              <a:defRPr/>
            </a:pPr>
            <a:r>
              <a:rPr lang="tr-TR" sz="3600" dirty="0">
                <a:solidFill>
                  <a:schemeClr val="tx1"/>
                </a:solidFill>
                <a:latin typeface="Times New Roman" panose="02020603050405020304" pitchFamily="18" charset="0"/>
                <a:cs typeface="Times New Roman" panose="02020603050405020304" pitchFamily="18" charset="0"/>
              </a:rPr>
              <a:t>Yerli </a:t>
            </a:r>
            <a:r>
              <a:rPr lang="tr-TR" sz="3600" dirty="0" smtClean="0">
                <a:solidFill>
                  <a:schemeClr val="tx1"/>
                </a:solidFill>
                <a:latin typeface="Times New Roman" panose="02020603050405020304" pitchFamily="18" charset="0"/>
                <a:cs typeface="Times New Roman" panose="02020603050405020304" pitchFamily="18" charset="0"/>
              </a:rPr>
              <a:t>Malı  </a:t>
            </a:r>
            <a:r>
              <a:rPr lang="tr-TR" sz="3600" dirty="0">
                <a:solidFill>
                  <a:schemeClr val="tx1"/>
                </a:solidFill>
                <a:latin typeface="Times New Roman" panose="02020603050405020304" pitchFamily="18" charset="0"/>
                <a:cs typeface="Times New Roman" panose="02020603050405020304" pitchFamily="18" charset="0"/>
              </a:rPr>
              <a:t>T</a:t>
            </a:r>
            <a:r>
              <a:rPr lang="tr-TR" sz="3600" dirty="0" smtClean="0">
                <a:solidFill>
                  <a:schemeClr val="tx1"/>
                </a:solidFill>
                <a:latin typeface="Times New Roman" panose="02020603050405020304" pitchFamily="18" charset="0"/>
                <a:cs typeface="Times New Roman" panose="02020603050405020304" pitchFamily="18" charset="0"/>
              </a:rPr>
              <a:t>eklif Eden Lehine Fiyat </a:t>
            </a:r>
            <a:r>
              <a:rPr lang="tr-TR" sz="3600" dirty="0">
                <a:solidFill>
                  <a:schemeClr val="tx1"/>
                </a:solidFill>
                <a:latin typeface="Times New Roman" panose="02020603050405020304" pitchFamily="18" charset="0"/>
                <a:cs typeface="Times New Roman" panose="02020603050405020304" pitchFamily="18" charset="0"/>
              </a:rPr>
              <a:t>Avantajı</a:t>
            </a:r>
            <a:br>
              <a:rPr lang="tr-TR" sz="3600" dirty="0">
                <a:solidFill>
                  <a:schemeClr val="tx1"/>
                </a:solidFill>
                <a:latin typeface="Times New Roman" panose="02020603050405020304" pitchFamily="18" charset="0"/>
                <a:cs typeface="Times New Roman" panose="02020603050405020304" pitchFamily="18" charset="0"/>
              </a:rPr>
            </a:br>
            <a:endParaRPr lang="tr-TR" sz="2400" dirty="0">
              <a:solidFill>
                <a:schemeClr val="tx1"/>
              </a:solidFill>
              <a:latin typeface="Times New Roman" panose="02020603050405020304" pitchFamily="18" charset="0"/>
              <a:cs typeface="Times New Roman" panose="02020603050405020304" pitchFamily="18" charset="0"/>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8" y="116632"/>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46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İçerik Yer Tutucusu"/>
          <p:cNvSpPr>
            <a:spLocks noGrp="1"/>
          </p:cNvSpPr>
          <p:nvPr>
            <p:ph idx="1"/>
          </p:nvPr>
        </p:nvSpPr>
        <p:spPr/>
        <p:txBody>
          <a:bodyPr/>
          <a:lstStyle/>
          <a:p>
            <a:pPr algn="just"/>
            <a:r>
              <a:rPr lang="tr-TR" altLang="tr-TR" sz="2800" dirty="0"/>
              <a:t>İhtiyacın Belirlenmesi</a:t>
            </a:r>
          </a:p>
          <a:p>
            <a:pPr algn="just"/>
            <a:r>
              <a:rPr lang="tr-TR" altLang="tr-TR" sz="2800" dirty="0"/>
              <a:t>Teknik şartnamenin hazırlanması</a:t>
            </a:r>
          </a:p>
          <a:p>
            <a:pPr algn="just"/>
            <a:r>
              <a:rPr lang="tr-TR" altLang="tr-TR" sz="2800" dirty="0"/>
              <a:t>Yaklaşık maliyetin tespiti</a:t>
            </a:r>
          </a:p>
          <a:p>
            <a:pPr algn="just"/>
            <a:r>
              <a:rPr lang="tr-TR" altLang="tr-TR" sz="2800" dirty="0"/>
              <a:t>Uygulanacak ihale usulünün tespit edilmesi</a:t>
            </a:r>
          </a:p>
          <a:p>
            <a:pPr algn="just"/>
            <a:r>
              <a:rPr lang="tr-TR" altLang="tr-TR" sz="2800" dirty="0"/>
              <a:t>İhale ilanı ve diğer ihale dokümanının hazırlanması</a:t>
            </a:r>
          </a:p>
          <a:p>
            <a:endParaRPr lang="tr-TR" altLang="tr-TR" dirty="0" smtClean="0"/>
          </a:p>
        </p:txBody>
      </p:sp>
      <p:sp>
        <p:nvSpPr>
          <p:cNvPr id="1434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itchFamily="34" charset="0"/>
                <a:cs typeface="Arial" charset="0"/>
              </a:defRPr>
            </a:lvl1pPr>
            <a:lvl2pPr marL="742950" indent="-285750">
              <a:defRPr sz="3600">
                <a:solidFill>
                  <a:schemeClr val="tx1"/>
                </a:solidFill>
                <a:latin typeface="Tahoma" pitchFamily="34" charset="0"/>
                <a:cs typeface="Arial" charset="0"/>
              </a:defRPr>
            </a:lvl2pPr>
            <a:lvl3pPr marL="1143000" indent="-228600">
              <a:defRPr sz="3600">
                <a:solidFill>
                  <a:schemeClr val="tx1"/>
                </a:solidFill>
                <a:latin typeface="Tahoma" pitchFamily="34" charset="0"/>
                <a:cs typeface="Arial" charset="0"/>
              </a:defRPr>
            </a:lvl3pPr>
            <a:lvl4pPr marL="1600200" indent="-228600">
              <a:defRPr sz="3600">
                <a:solidFill>
                  <a:schemeClr val="tx1"/>
                </a:solidFill>
                <a:latin typeface="Tahoma" pitchFamily="34" charset="0"/>
                <a:cs typeface="Arial" charset="0"/>
              </a:defRPr>
            </a:lvl4pPr>
            <a:lvl5pPr marL="2057400" indent="-228600">
              <a:defRPr sz="3600">
                <a:solidFill>
                  <a:schemeClr val="tx1"/>
                </a:solidFill>
                <a:latin typeface="Tahoma" pitchFamily="34" charset="0"/>
                <a:cs typeface="Arial" charset="0"/>
              </a:defRPr>
            </a:lvl5pPr>
            <a:lvl6pPr marL="2514600" indent="-228600" eaLnBrk="0" fontAlgn="base" hangingPunct="0">
              <a:spcBef>
                <a:spcPct val="0"/>
              </a:spcBef>
              <a:spcAft>
                <a:spcPct val="0"/>
              </a:spcAft>
              <a:defRPr sz="3600">
                <a:solidFill>
                  <a:schemeClr val="tx1"/>
                </a:solidFill>
                <a:latin typeface="Tahoma" pitchFamily="34" charset="0"/>
                <a:cs typeface="Arial" charset="0"/>
              </a:defRPr>
            </a:lvl6pPr>
            <a:lvl7pPr marL="2971800" indent="-228600" eaLnBrk="0" fontAlgn="base" hangingPunct="0">
              <a:spcBef>
                <a:spcPct val="0"/>
              </a:spcBef>
              <a:spcAft>
                <a:spcPct val="0"/>
              </a:spcAft>
              <a:defRPr sz="3600">
                <a:solidFill>
                  <a:schemeClr val="tx1"/>
                </a:solidFill>
                <a:latin typeface="Tahoma" pitchFamily="34" charset="0"/>
                <a:cs typeface="Arial" charset="0"/>
              </a:defRPr>
            </a:lvl7pPr>
            <a:lvl8pPr marL="3429000" indent="-228600" eaLnBrk="0" fontAlgn="base" hangingPunct="0">
              <a:spcBef>
                <a:spcPct val="0"/>
              </a:spcBef>
              <a:spcAft>
                <a:spcPct val="0"/>
              </a:spcAft>
              <a:defRPr sz="3600">
                <a:solidFill>
                  <a:schemeClr val="tx1"/>
                </a:solidFill>
                <a:latin typeface="Tahoma" pitchFamily="34" charset="0"/>
                <a:cs typeface="Arial" charset="0"/>
              </a:defRPr>
            </a:lvl8pPr>
            <a:lvl9pPr marL="3886200" indent="-228600" eaLnBrk="0" fontAlgn="base" hangingPunct="0">
              <a:spcBef>
                <a:spcPct val="0"/>
              </a:spcBef>
              <a:spcAft>
                <a:spcPct val="0"/>
              </a:spcAft>
              <a:defRPr sz="3600">
                <a:solidFill>
                  <a:schemeClr val="tx1"/>
                </a:solidFill>
                <a:latin typeface="Tahoma" pitchFamily="34" charset="0"/>
                <a:cs typeface="Arial" charset="0"/>
              </a:defRPr>
            </a:lvl9pPr>
          </a:lstStyle>
          <a:p>
            <a:fld id="{1FD9D815-4D74-4F5E-BC50-D2AA2D54E090}" type="slidenum">
              <a:rPr lang="tr-TR" altLang="en-US" sz="1200">
                <a:solidFill>
                  <a:srgbClr val="B5A788"/>
                </a:solidFill>
              </a:rPr>
              <a:pPr/>
              <a:t>6</a:t>
            </a:fld>
            <a:endParaRPr lang="tr-TR" altLang="en-US" sz="1200" dirty="0">
              <a:solidFill>
                <a:srgbClr val="B5A788"/>
              </a:solidFill>
            </a:endParaRPr>
          </a:p>
        </p:txBody>
      </p:sp>
      <p:sp>
        <p:nvSpPr>
          <p:cNvPr id="5" name="Rectangle 8"/>
          <p:cNvSpPr txBox="1">
            <a:spLocks noChangeArrowheads="1"/>
          </p:cNvSpPr>
          <p:nvPr/>
        </p:nvSpPr>
        <p:spPr bwMode="auto">
          <a:xfrm>
            <a:off x="0" y="0"/>
            <a:ext cx="9036050" cy="1196752"/>
          </a:xfrm>
          <a:prstGeom prst="rect">
            <a:avLst/>
          </a:prstGeom>
          <a:solidFill>
            <a:srgbClr val="00B0F0"/>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lIns="1044000" tIns="144000" rIns="0" bIns="0" anchor="ctr">
            <a:no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lnSpc>
                <a:spcPct val="80000"/>
              </a:lnSpc>
              <a:spcBef>
                <a:spcPct val="20000"/>
              </a:spcBef>
              <a:spcAft>
                <a:spcPts val="0"/>
              </a:spcAft>
              <a:defRPr/>
            </a:pPr>
            <a:r>
              <a:rPr lang="tr-TR"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İhale Öncesi Yapılacak İşlemler</a:t>
            </a:r>
            <a:br>
              <a:rPr lang="tr-TR"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tr-TR"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(Hazırlık İşlemleri)</a:t>
            </a: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624"/>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95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İçerik Yer Tutucusu"/>
          <p:cNvSpPr>
            <a:spLocks noGrp="1"/>
          </p:cNvSpPr>
          <p:nvPr>
            <p:ph idx="1"/>
          </p:nvPr>
        </p:nvSpPr>
        <p:spPr>
          <a:xfrm>
            <a:off x="682624" y="980728"/>
            <a:ext cx="7921823" cy="4968552"/>
          </a:xfrm>
        </p:spPr>
        <p:txBody>
          <a:bodyPr>
            <a:normAutofit/>
          </a:bodyPr>
          <a:lstStyle/>
          <a:p>
            <a:pPr algn="just">
              <a:buFont typeface="Wingdings" pitchFamily="2" charset="2"/>
              <a:buChar char="Ø"/>
            </a:pPr>
            <a:r>
              <a:rPr lang="tr-TR" sz="2400" dirty="0" err="1" smtClean="0">
                <a:latin typeface="Times New Roman" panose="02020603050405020304" pitchFamily="18" charset="0"/>
                <a:cs typeface="Times New Roman" panose="02020603050405020304" pitchFamily="18" charset="0"/>
              </a:rPr>
              <a:t>EAEAT’in</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sadece fiyat esasına göre belirlendiği ihalelerde </a:t>
            </a:r>
            <a:r>
              <a:rPr lang="tr-TR" sz="2400" dirty="0" smtClean="0">
                <a:latin typeface="Times New Roman" panose="02020603050405020304" pitchFamily="18" charset="0"/>
                <a:cs typeface="Times New Roman" panose="02020603050405020304" pitchFamily="18" charset="0"/>
              </a:rPr>
              <a:t>değerlendirme </a:t>
            </a:r>
            <a:r>
              <a:rPr lang="tr-TR" sz="2400" dirty="0">
                <a:latin typeface="Times New Roman" panose="02020603050405020304" pitchFamily="18" charset="0"/>
                <a:cs typeface="Times New Roman" panose="02020603050405020304" pitchFamily="18" charset="0"/>
              </a:rPr>
              <a:t>kriterlerinde öncelik, sırasıyla; </a:t>
            </a:r>
          </a:p>
          <a:p>
            <a:pPr algn="just">
              <a:buNone/>
            </a:pPr>
            <a:r>
              <a:rPr lang="tr-TR" sz="2400" dirty="0" smtClean="0">
                <a:latin typeface="Times New Roman" panose="02020603050405020304" pitchFamily="18" charset="0"/>
                <a:cs typeface="Times New Roman" panose="02020603050405020304" pitchFamily="18" charset="0"/>
              </a:rPr>
              <a:t>	1</a:t>
            </a:r>
            <a:r>
              <a:rPr lang="tr-TR" sz="2400" dirty="0">
                <a:latin typeface="Times New Roman" panose="02020603050405020304" pitchFamily="18" charset="0"/>
                <a:cs typeface="Times New Roman" panose="02020603050405020304" pitchFamily="18" charset="0"/>
              </a:rPr>
              <a:t>) fiyat dışı unsur veya </a:t>
            </a:r>
            <a:r>
              <a:rPr lang="tr-TR" sz="2400" dirty="0" smtClean="0">
                <a:latin typeface="Times New Roman" panose="02020603050405020304" pitchFamily="18" charset="0"/>
                <a:cs typeface="Times New Roman" panose="02020603050405020304" pitchFamily="18" charset="0"/>
              </a:rPr>
              <a:t>unsurlara</a:t>
            </a:r>
            <a:r>
              <a:rPr lang="tr-TR" sz="2400" dirty="0">
                <a:latin typeface="Times New Roman" panose="02020603050405020304" pitchFamily="18" charset="0"/>
                <a:cs typeface="Times New Roman" panose="02020603050405020304" pitchFamily="18" charset="0"/>
              </a:rPr>
              <a:t> </a:t>
            </a:r>
            <a:r>
              <a:rPr lang="tr-TR" sz="2400" dirty="0" smtClean="0">
                <a:solidFill>
                  <a:srgbClr val="FF0000"/>
                </a:solidFill>
                <a:latin typeface="Times New Roman" panose="02020603050405020304" pitchFamily="18" charset="0"/>
                <a:cs typeface="Times New Roman" panose="02020603050405020304" pitchFamily="18" charset="0"/>
              </a:rPr>
              <a:t>(Takdiri kriter)</a:t>
            </a:r>
            <a:endParaRPr lang="tr-TR" sz="2400" dirty="0">
              <a:solidFill>
                <a:srgbClr val="FF0000"/>
              </a:solidFill>
              <a:latin typeface="Times New Roman" panose="02020603050405020304" pitchFamily="18" charset="0"/>
              <a:cs typeface="Times New Roman" panose="02020603050405020304" pitchFamily="18" charset="0"/>
            </a:endParaRPr>
          </a:p>
          <a:p>
            <a:pPr algn="just">
              <a:buNone/>
            </a:pPr>
            <a:r>
              <a:rPr lang="tr-TR" sz="2400" dirty="0">
                <a:latin typeface="Times New Roman" panose="02020603050405020304" pitchFamily="18" charset="0"/>
                <a:cs typeface="Times New Roman" panose="02020603050405020304" pitchFamily="18" charset="0"/>
              </a:rPr>
              <a:t>	2) isteklilerce teklif edilen malın yerli malı </a:t>
            </a:r>
            <a:r>
              <a:rPr lang="tr-TR" sz="2400" dirty="0" smtClean="0">
                <a:latin typeface="Times New Roman" panose="02020603050405020304" pitchFamily="18" charset="0"/>
                <a:cs typeface="Times New Roman" panose="02020603050405020304" pitchFamily="18" charset="0"/>
              </a:rPr>
              <a:t>olmasına</a:t>
            </a:r>
            <a:r>
              <a:rPr lang="tr-TR" sz="2400" dirty="0">
                <a:latin typeface="Times New Roman" panose="02020603050405020304" pitchFamily="18" charset="0"/>
                <a:cs typeface="Times New Roman" panose="02020603050405020304" pitchFamily="18" charset="0"/>
              </a:rPr>
              <a:t> </a:t>
            </a:r>
            <a:r>
              <a:rPr lang="tr-TR" sz="2400" dirty="0" smtClean="0">
                <a:solidFill>
                  <a:srgbClr val="FF0000"/>
                </a:solidFill>
                <a:latin typeface="Times New Roman" panose="02020603050405020304" pitchFamily="18" charset="0"/>
                <a:cs typeface="Times New Roman" panose="02020603050405020304" pitchFamily="18" charset="0"/>
              </a:rPr>
              <a:t>(Takdiri kriter)</a:t>
            </a:r>
            <a:endParaRPr lang="tr-TR" sz="2400" dirty="0">
              <a:solidFill>
                <a:srgbClr val="FF0000"/>
              </a:solidFill>
              <a:latin typeface="Times New Roman" panose="02020603050405020304" pitchFamily="18" charset="0"/>
              <a:cs typeface="Times New Roman" panose="02020603050405020304" pitchFamily="18" charset="0"/>
            </a:endParaRPr>
          </a:p>
          <a:p>
            <a:pPr algn="just">
              <a:buNone/>
            </a:pPr>
            <a:r>
              <a:rPr lang="tr-TR" sz="2400" dirty="0">
                <a:latin typeface="Times New Roman" panose="02020603050405020304" pitchFamily="18" charset="0"/>
                <a:cs typeface="Times New Roman" panose="02020603050405020304" pitchFamily="18" charset="0"/>
              </a:rPr>
              <a:t>	3) iş deneyimini gösteren belgedeki belge </a:t>
            </a:r>
            <a:r>
              <a:rPr lang="tr-TR" sz="2400" dirty="0" smtClean="0">
                <a:latin typeface="Times New Roman" panose="02020603050405020304" pitchFamily="18" charset="0"/>
                <a:cs typeface="Times New Roman" panose="02020603050405020304" pitchFamily="18" charset="0"/>
              </a:rPr>
              <a:t>tutarına </a:t>
            </a:r>
            <a:r>
              <a:rPr lang="tr-TR" sz="2400" dirty="0" smtClean="0">
                <a:solidFill>
                  <a:srgbClr val="FF0000"/>
                </a:solidFill>
                <a:latin typeface="Times New Roman" panose="02020603050405020304" pitchFamily="18" charset="0"/>
                <a:cs typeface="Times New Roman" panose="02020603050405020304" pitchFamily="18" charset="0"/>
              </a:rPr>
              <a:t>(Zorunlu kriter)</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6" name="1 Başlık"/>
          <p:cNvSpPr txBox="1">
            <a:spLocks/>
          </p:cNvSpPr>
          <p:nvPr/>
        </p:nvSpPr>
        <p:spPr bwMode="auto">
          <a:xfrm>
            <a:off x="177529" y="116632"/>
            <a:ext cx="8642944"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ormAutofit fontScale="32500" lnSpcReduction="20000"/>
          </a:bodyPr>
          <a:lstStyle>
            <a:lvl1pPr algn="ctr" defTabSz="914400" eaLnBrk="1" latinLnBrk="0" hangingPunct="1">
              <a:buNone/>
              <a:defRPr sz="4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endParaRPr lang="tr-TR" dirty="0" smtClean="0">
              <a:solidFill>
                <a:schemeClr val="bg1"/>
              </a:solidFill>
            </a:endParaRPr>
          </a:p>
          <a:p>
            <a:pPr>
              <a:defRPr/>
            </a:pPr>
            <a:r>
              <a:rPr lang="tr-TR" sz="11200" dirty="0" smtClean="0">
                <a:solidFill>
                  <a:schemeClr val="tx1"/>
                </a:solidFill>
                <a:latin typeface="Times New Roman" panose="02020603050405020304" pitchFamily="18" charset="0"/>
                <a:cs typeface="Times New Roman" panose="02020603050405020304" pitchFamily="18" charset="0"/>
              </a:rPr>
              <a:t>Tekliflerin Eşit Olması </a:t>
            </a:r>
            <a:endParaRPr lang="tr-TR" sz="11200" dirty="0">
              <a:solidFill>
                <a:schemeClr val="tx1"/>
              </a:solidFill>
              <a:latin typeface="Times New Roman" panose="02020603050405020304" pitchFamily="18" charset="0"/>
              <a:cs typeface="Times New Roman" panose="02020603050405020304" pitchFamily="18"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8" y="116632"/>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60</a:t>
            </a:fld>
            <a:endParaRPr lang="tr-TR"/>
          </a:p>
        </p:txBody>
      </p:sp>
    </p:spTree>
    <p:extLst>
      <p:ext uri="{BB962C8B-B14F-4D97-AF65-F5344CB8AC3E}">
        <p14:creationId xmlns:p14="http://schemas.microsoft.com/office/powerpoint/2010/main" val="34985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 calcmode="lin" valueType="num">
                                      <p:cBhvr additive="base">
                                        <p:cTn id="7" dur="500" fill="hold"/>
                                        <p:tgtEl>
                                          <p:spTgt spid="105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474">
                                            <p:txEl>
                                              <p:pRg st="1" end="1"/>
                                            </p:txEl>
                                          </p:spTgt>
                                        </p:tgtEl>
                                        <p:attrNameLst>
                                          <p:attrName>style.visibility</p:attrName>
                                        </p:attrNameLst>
                                      </p:cBhvr>
                                      <p:to>
                                        <p:strVal val="visible"/>
                                      </p:to>
                                    </p:set>
                                    <p:anim calcmode="lin" valueType="num">
                                      <p:cBhvr additive="base">
                                        <p:cTn id="13" dur="500" fill="hold"/>
                                        <p:tgtEl>
                                          <p:spTgt spid="1054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474">
                                            <p:txEl>
                                              <p:pRg st="2" end="2"/>
                                            </p:txEl>
                                          </p:spTgt>
                                        </p:tgtEl>
                                        <p:attrNameLst>
                                          <p:attrName>style.visibility</p:attrName>
                                        </p:attrNameLst>
                                      </p:cBhvr>
                                      <p:to>
                                        <p:strVal val="visible"/>
                                      </p:to>
                                    </p:set>
                                    <p:anim calcmode="lin" valueType="num">
                                      <p:cBhvr additive="base">
                                        <p:cTn id="19" dur="500" fill="hold"/>
                                        <p:tgtEl>
                                          <p:spTgt spid="1054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474">
                                            <p:txEl>
                                              <p:pRg st="3" end="3"/>
                                            </p:txEl>
                                          </p:spTgt>
                                        </p:tgtEl>
                                        <p:attrNameLst>
                                          <p:attrName>style.visibility</p:attrName>
                                        </p:attrNameLst>
                                      </p:cBhvr>
                                      <p:to>
                                        <p:strVal val="visible"/>
                                      </p:to>
                                    </p:set>
                                    <p:anim calcmode="lin" valueType="num">
                                      <p:cBhvr additive="base">
                                        <p:cTn id="25" dur="500" fill="hold"/>
                                        <p:tgtEl>
                                          <p:spTgt spid="1054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4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2 İçerik Yer Tutucusu"/>
          <p:cNvSpPr>
            <a:spLocks noGrp="1"/>
          </p:cNvSpPr>
          <p:nvPr>
            <p:ph idx="1"/>
          </p:nvPr>
        </p:nvSpPr>
        <p:spPr>
          <a:xfrm>
            <a:off x="728663" y="1082675"/>
            <a:ext cx="7686675" cy="4735513"/>
          </a:xfrm>
        </p:spPr>
        <p:txBody>
          <a:bodyPr/>
          <a:lstStyle/>
          <a:p>
            <a:pPr algn="just" eaLnBrk="1" hangingPunct="1">
              <a:buFont typeface="Wingdings" pitchFamily="2" charset="2"/>
              <a:buChar char="Ø"/>
            </a:pPr>
            <a:r>
              <a:rPr lang="tr-TR" altLang="tr-TR" sz="2400" u="sng" dirty="0" smtClean="0">
                <a:solidFill>
                  <a:srgbClr val="FF0000"/>
                </a:solidFill>
                <a:latin typeface="Times New Roman" panose="02020603050405020304" pitchFamily="18" charset="0"/>
                <a:cs typeface="Times New Roman" panose="02020603050405020304" pitchFamily="18" charset="0"/>
              </a:rPr>
              <a:t>Mal alımlarında;</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EAEAT’in</a:t>
            </a:r>
            <a:r>
              <a:rPr lang="tr-TR" altLang="tr-TR" sz="2400" dirty="0">
                <a:latin typeface="Times New Roman" panose="02020603050405020304" pitchFamily="18" charset="0"/>
                <a:cs typeface="Times New Roman" panose="02020603050405020304" pitchFamily="18" charset="0"/>
              </a:rPr>
              <a:t> </a:t>
            </a:r>
            <a:r>
              <a:rPr lang="tr-TR" altLang="tr-TR" sz="2400" dirty="0" smtClean="0">
                <a:latin typeface="Times New Roman" panose="02020603050405020304" pitchFamily="18" charset="0"/>
                <a:cs typeface="Times New Roman" panose="02020603050405020304" pitchFamily="18" charset="0"/>
              </a:rPr>
              <a:t>fiyat </a:t>
            </a:r>
            <a:r>
              <a:rPr lang="tr-TR" altLang="tr-TR" sz="2400" dirty="0">
                <a:latin typeface="Times New Roman" panose="02020603050405020304" pitchFamily="18" charset="0"/>
                <a:cs typeface="Times New Roman" panose="02020603050405020304" pitchFamily="18" charset="0"/>
              </a:rPr>
              <a:t>dışındaki unsurlar da dikkate alınarak belirlendiği ihalelerde </a:t>
            </a:r>
            <a:endParaRPr lang="tr-TR" altLang="tr-TR" sz="2400" b="1" u="sng" dirty="0" smtClean="0">
              <a:solidFill>
                <a:srgbClr val="FF0000"/>
              </a:solidFill>
              <a:latin typeface="Times New Roman" panose="02020603050405020304" pitchFamily="18" charset="0"/>
              <a:cs typeface="Times New Roman" panose="02020603050405020304" pitchFamily="18" charset="0"/>
            </a:endParaRPr>
          </a:p>
          <a:p>
            <a:pPr lvl="1" algn="just" eaLnBrk="1" hangingPunct="1">
              <a:buFont typeface="Wingdings" pitchFamily="2" charset="2"/>
              <a:buChar char="Ø"/>
            </a:pPr>
            <a:r>
              <a:rPr lang="tr-TR" altLang="tr-TR" sz="2300" u="sng" dirty="0" smtClean="0">
                <a:solidFill>
                  <a:srgbClr val="FF0000"/>
                </a:solidFill>
                <a:latin typeface="Times New Roman" panose="02020603050405020304" pitchFamily="18" charset="0"/>
                <a:cs typeface="Times New Roman" panose="02020603050405020304" pitchFamily="18" charset="0"/>
              </a:rPr>
              <a:t>Fiyat teklifi düşük olan istekli </a:t>
            </a:r>
            <a:r>
              <a:rPr lang="tr-TR" altLang="tr-TR" sz="2300" dirty="0" smtClean="0">
                <a:latin typeface="Times New Roman" panose="02020603050405020304" pitchFamily="18" charset="0"/>
                <a:cs typeface="Times New Roman" panose="02020603050405020304" pitchFamily="18" charset="0"/>
              </a:rPr>
              <a:t>EAEAT olarak belirlenir. </a:t>
            </a:r>
          </a:p>
          <a:p>
            <a:pPr lvl="1" algn="just" eaLnBrk="1" hangingPunct="1">
              <a:buFont typeface="Wingdings" pitchFamily="2" charset="2"/>
              <a:buChar char="Ø"/>
            </a:pPr>
            <a:r>
              <a:rPr lang="tr-TR" altLang="tr-TR" sz="2300" dirty="0" smtClean="0">
                <a:latin typeface="Times New Roman" panose="02020603050405020304" pitchFamily="18" charset="0"/>
                <a:cs typeface="Times New Roman" panose="02020603050405020304" pitchFamily="18" charset="0"/>
              </a:rPr>
              <a:t>Fiyat tekliflerinin de eşit olması durumunda </a:t>
            </a:r>
            <a:r>
              <a:rPr lang="tr-TR" altLang="tr-TR" sz="2300" u="sng" dirty="0" smtClean="0">
                <a:solidFill>
                  <a:srgbClr val="FF0000"/>
                </a:solidFill>
                <a:latin typeface="Times New Roman" panose="02020603050405020304" pitchFamily="18" charset="0"/>
                <a:cs typeface="Times New Roman" panose="02020603050405020304" pitchFamily="18" charset="0"/>
              </a:rPr>
              <a:t>fiyat dışı unsurların öncelik sıralaması</a:t>
            </a:r>
            <a:r>
              <a:rPr lang="tr-TR" altLang="tr-TR" sz="2300" dirty="0" smtClean="0">
                <a:latin typeface="Times New Roman" panose="02020603050405020304" pitchFamily="18" charset="0"/>
                <a:cs typeface="Times New Roman" panose="02020603050405020304" pitchFamily="18" charset="0"/>
              </a:rPr>
              <a:t> esas alınarak EAEAT belirlenir.</a:t>
            </a:r>
          </a:p>
          <a:p>
            <a:pPr lvl="1" algn="just" eaLnBrk="1" hangingPunct="1">
              <a:buFont typeface="Wingdings" pitchFamily="2" charset="2"/>
              <a:buChar char="Ø"/>
            </a:pPr>
            <a:r>
              <a:rPr lang="tr-TR" altLang="tr-TR" sz="2300" dirty="0" smtClean="0">
                <a:solidFill>
                  <a:srgbClr val="FF0000"/>
                </a:solidFill>
                <a:latin typeface="Times New Roman" panose="02020603050405020304" pitchFamily="18" charset="0"/>
                <a:cs typeface="Times New Roman" panose="02020603050405020304" pitchFamily="18" charset="0"/>
              </a:rPr>
              <a:t>Fiyat dışı unsurların da eşit </a:t>
            </a:r>
            <a:r>
              <a:rPr lang="tr-TR" altLang="tr-TR" sz="2300" dirty="0" smtClean="0">
                <a:latin typeface="Times New Roman" panose="02020603050405020304" pitchFamily="18" charset="0"/>
                <a:cs typeface="Times New Roman" panose="02020603050405020304" pitchFamily="18" charset="0"/>
              </a:rPr>
              <a:t>olması durumunda EAEA teklif sahibi, </a:t>
            </a:r>
            <a:r>
              <a:rPr lang="tr-TR" altLang="tr-TR" sz="2300" dirty="0" smtClean="0">
                <a:solidFill>
                  <a:srgbClr val="FF0000"/>
                </a:solidFill>
                <a:latin typeface="Times New Roman" panose="02020603050405020304" pitchFamily="18" charset="0"/>
                <a:cs typeface="Times New Roman" panose="02020603050405020304" pitchFamily="18" charset="0"/>
              </a:rPr>
              <a:t>yerli malı teklif eden isteklidir</a:t>
            </a:r>
            <a:r>
              <a:rPr lang="tr-TR" altLang="tr-TR" sz="2300" dirty="0" smtClean="0">
                <a:latin typeface="Times New Roman" panose="02020603050405020304" pitchFamily="18" charset="0"/>
                <a:cs typeface="Times New Roman" panose="02020603050405020304" pitchFamily="18" charset="0"/>
              </a:rPr>
              <a:t>. </a:t>
            </a:r>
          </a:p>
          <a:p>
            <a:pPr lvl="1" algn="just" eaLnBrk="1" hangingPunct="1">
              <a:buFont typeface="Wingdings" pitchFamily="2" charset="2"/>
              <a:buChar char="Ø"/>
            </a:pPr>
            <a:r>
              <a:rPr lang="tr-TR" altLang="tr-TR" sz="2300" dirty="0" smtClean="0">
                <a:latin typeface="Times New Roman" panose="02020603050405020304" pitchFamily="18" charset="0"/>
                <a:cs typeface="Times New Roman" panose="02020603050405020304" pitchFamily="18" charset="0"/>
              </a:rPr>
              <a:t>İsteklilerin teklif ettikleri malın yerli malı olmaması veya birden fazla isteklinin teklif ettiği malın yerli malı olması durumunda, </a:t>
            </a:r>
            <a:r>
              <a:rPr lang="tr-TR" altLang="tr-TR" sz="2300" dirty="0" smtClean="0">
                <a:solidFill>
                  <a:srgbClr val="FF0000"/>
                </a:solidFill>
                <a:latin typeface="Times New Roman" panose="02020603050405020304" pitchFamily="18" charset="0"/>
                <a:cs typeface="Times New Roman" panose="02020603050405020304" pitchFamily="18" charset="0"/>
              </a:rPr>
              <a:t>iş deneyimini gösteren belgedeki belge tutarı </a:t>
            </a:r>
            <a:r>
              <a:rPr lang="tr-TR" altLang="tr-TR" sz="2300" dirty="0" smtClean="0">
                <a:latin typeface="Times New Roman" panose="02020603050405020304" pitchFamily="18" charset="0"/>
                <a:cs typeface="Times New Roman" panose="02020603050405020304" pitchFamily="18" charset="0"/>
              </a:rPr>
              <a:t>esas alınarak EAEAT belirlenir.</a:t>
            </a:r>
          </a:p>
          <a:p>
            <a:pPr algn="just" eaLnBrk="1" hangingPunct="1"/>
            <a:endParaRPr lang="tr-TR" altLang="tr-TR" sz="2400" dirty="0" smtClean="0"/>
          </a:p>
        </p:txBody>
      </p:sp>
      <p:sp>
        <p:nvSpPr>
          <p:cNvPr id="6" name="1 Başlık"/>
          <p:cNvSpPr txBox="1">
            <a:spLocks/>
          </p:cNvSpPr>
          <p:nvPr/>
        </p:nvSpPr>
        <p:spPr bwMode="auto">
          <a:xfrm>
            <a:off x="177529" y="116632"/>
            <a:ext cx="8642944" cy="72008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oAutofit/>
          </a:bodyPr>
          <a:lstStyle>
            <a:lvl1pPr algn="ctr" defTabSz="914400" eaLnBrk="1" latinLnBrk="0" hangingPunct="1">
              <a:buNone/>
              <a:defRPr sz="4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tr-TR" sz="3600" dirty="0" smtClean="0">
                <a:solidFill>
                  <a:schemeClr val="tx1"/>
                </a:solidFill>
                <a:latin typeface="Times New Roman" panose="02020603050405020304" pitchFamily="18" charset="0"/>
                <a:cs typeface="Times New Roman" panose="02020603050405020304" pitchFamily="18" charset="0"/>
              </a:rPr>
              <a:t>Tekliflerin Eşit Olması </a:t>
            </a:r>
            <a:endParaRPr lang="tr-TR" sz="3600" dirty="0">
              <a:solidFill>
                <a:schemeClr val="tx1"/>
              </a:solidFill>
              <a:latin typeface="Times New Roman" panose="02020603050405020304" pitchFamily="18" charset="0"/>
              <a:cs typeface="Times New Roman" panose="02020603050405020304" pitchFamily="18"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8" y="116632"/>
            <a:ext cx="722064" cy="7664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929768A0-1BD9-4095-8DC0-6DA351D14FCF}" type="slidenum">
              <a:rPr lang="tr-TR" smtClean="0"/>
              <a:pPr>
                <a:defRPr/>
              </a:pPr>
              <a:t>61</a:t>
            </a:fld>
            <a:endParaRPr lang="tr-TR"/>
          </a:p>
        </p:txBody>
      </p:sp>
    </p:spTree>
    <p:extLst>
      <p:ext uri="{BB962C8B-B14F-4D97-AF65-F5344CB8AC3E}">
        <p14:creationId xmlns:p14="http://schemas.microsoft.com/office/powerpoint/2010/main" val="368497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6">
                                            <p:txEl>
                                              <p:pRg st="1" end="1"/>
                                            </p:txEl>
                                          </p:spTgt>
                                        </p:tgtEl>
                                        <p:attrNameLst>
                                          <p:attrName>style.visibility</p:attrName>
                                        </p:attrNameLst>
                                      </p:cBhvr>
                                      <p:to>
                                        <p:strVal val="visible"/>
                                      </p:to>
                                    </p:set>
                                    <p:anim calcmode="lin" valueType="num">
                                      <p:cBhvr additive="base">
                                        <p:cTn id="13" dur="500" fill="hold"/>
                                        <p:tgtEl>
                                          <p:spTgt spid="108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546">
                                            <p:txEl>
                                              <p:pRg st="2" end="2"/>
                                            </p:txEl>
                                          </p:spTgt>
                                        </p:tgtEl>
                                        <p:attrNameLst>
                                          <p:attrName>style.visibility</p:attrName>
                                        </p:attrNameLst>
                                      </p:cBhvr>
                                      <p:to>
                                        <p:strVal val="visible"/>
                                      </p:to>
                                    </p:set>
                                    <p:anim calcmode="lin" valueType="num">
                                      <p:cBhvr additive="base">
                                        <p:cTn id="19" dur="500" fill="hold"/>
                                        <p:tgtEl>
                                          <p:spTgt spid="1085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546">
                                            <p:txEl>
                                              <p:pRg st="3" end="3"/>
                                            </p:txEl>
                                          </p:spTgt>
                                        </p:tgtEl>
                                        <p:attrNameLst>
                                          <p:attrName>style.visibility</p:attrName>
                                        </p:attrNameLst>
                                      </p:cBhvr>
                                      <p:to>
                                        <p:strVal val="visible"/>
                                      </p:to>
                                    </p:set>
                                    <p:anim calcmode="lin" valueType="num">
                                      <p:cBhvr additive="base">
                                        <p:cTn id="25" dur="500" fill="hold"/>
                                        <p:tgtEl>
                                          <p:spTgt spid="1085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546">
                                            <p:txEl>
                                              <p:pRg st="4" end="4"/>
                                            </p:txEl>
                                          </p:spTgt>
                                        </p:tgtEl>
                                        <p:attrNameLst>
                                          <p:attrName>style.visibility</p:attrName>
                                        </p:attrNameLst>
                                      </p:cBhvr>
                                      <p:to>
                                        <p:strVal val="visible"/>
                                      </p:to>
                                    </p:set>
                                    <p:anim calcmode="lin" valueType="num">
                                      <p:cBhvr additive="base">
                                        <p:cTn id="31" dur="5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115" y="116632"/>
            <a:ext cx="8394898" cy="576064"/>
          </a:xfr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fontAlgn="base">
              <a:spcAft>
                <a:spcPct val="0"/>
              </a:spcAft>
            </a:pPr>
            <a:r>
              <a:rPr lang="tr-TR" sz="3600" b="1" dirty="0">
                <a:solidFill>
                  <a:schemeClr val="tx1"/>
                </a:solidFill>
                <a:latin typeface="Times New Roman" panose="02020603050405020304" pitchFamily="18" charset="0"/>
                <a:cs typeface="Times New Roman" panose="02020603050405020304" pitchFamily="18" charset="0"/>
              </a:rPr>
              <a:t>Mal alımlarında iş artışı ve iş </a:t>
            </a:r>
            <a:r>
              <a:rPr lang="tr-TR" sz="3600" b="1" dirty="0" smtClean="0">
                <a:solidFill>
                  <a:schemeClr val="tx1"/>
                </a:solidFill>
                <a:latin typeface="Times New Roman" panose="02020603050405020304" pitchFamily="18" charset="0"/>
                <a:cs typeface="Times New Roman" panose="02020603050405020304" pitchFamily="18" charset="0"/>
              </a:rPr>
              <a:t>eksilişi</a:t>
            </a:r>
            <a:endParaRPr lang="tr-TR" sz="1600"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590872" y="2420888"/>
            <a:ext cx="8229600" cy="3816424"/>
          </a:xfrm>
          <a:ln>
            <a:solidFill>
              <a:schemeClr val="accent1"/>
            </a:solidFill>
          </a:ln>
        </p:spPr>
        <p:txBody>
          <a:bodyPr>
            <a:noAutofit/>
          </a:bodyPr>
          <a:lstStyle/>
          <a:p>
            <a:pPr algn="just">
              <a:defRPr/>
            </a:pPr>
            <a:r>
              <a:rPr lang="tr-TR" sz="2400" dirty="0" smtClean="0">
                <a:latin typeface="Times New Roman" panose="02020603050405020304" pitchFamily="18" charset="0"/>
                <a:cs typeface="Times New Roman" panose="02020603050405020304" pitchFamily="18" charset="0"/>
              </a:rPr>
              <a:t>Birden çok mal kaleminden oluşan alımlarda: İş artışı/eksilişi</a:t>
            </a:r>
          </a:p>
          <a:p>
            <a:pPr marL="0" indent="0" algn="just">
              <a:buNone/>
              <a:defRPr/>
            </a:pPr>
            <a:r>
              <a:rPr lang="tr-TR" sz="2400" dirty="0" smtClean="0">
                <a:solidFill>
                  <a:srgbClr val="FF0000"/>
                </a:solidFill>
                <a:latin typeface="Times New Roman" panose="02020603050405020304" pitchFamily="18" charset="0"/>
                <a:cs typeface="Times New Roman" panose="02020603050405020304" pitchFamily="18" charset="0"/>
              </a:rPr>
              <a:t>1) </a:t>
            </a:r>
            <a:r>
              <a:rPr lang="tr-TR" sz="2400" dirty="0">
                <a:solidFill>
                  <a:srgbClr val="FF0000"/>
                </a:solidFill>
                <a:latin typeface="Times New Roman" panose="02020603050405020304" pitchFamily="18" charset="0"/>
                <a:cs typeface="Times New Roman" panose="02020603050405020304" pitchFamily="18" charset="0"/>
              </a:rPr>
              <a:t>T</a:t>
            </a:r>
            <a:r>
              <a:rPr lang="tr-TR" sz="2400" dirty="0" smtClean="0">
                <a:solidFill>
                  <a:srgbClr val="FF0000"/>
                </a:solidFill>
                <a:latin typeface="Times New Roman" panose="02020603050405020304" pitchFamily="18" charset="0"/>
                <a:cs typeface="Times New Roman" panose="02020603050405020304" pitchFamily="18" charset="0"/>
              </a:rPr>
              <a:t>emel kural </a:t>
            </a:r>
            <a:r>
              <a:rPr lang="tr-TR" sz="2400" dirty="0" smtClean="0">
                <a:latin typeface="Times New Roman" panose="02020603050405020304" pitchFamily="18" charset="0"/>
                <a:cs typeface="Times New Roman" panose="02020603050405020304" pitchFamily="18" charset="0"/>
              </a:rPr>
              <a:t>her bir kalemde kalem tutarının </a:t>
            </a:r>
            <a:r>
              <a:rPr lang="tr-TR" sz="2400" dirty="0" smtClean="0">
                <a:solidFill>
                  <a:srgbClr val="FF0000"/>
                </a:solidFill>
                <a:latin typeface="Times New Roman" panose="02020603050405020304" pitchFamily="18" charset="0"/>
                <a:cs typeface="Times New Roman" panose="02020603050405020304" pitchFamily="18" charset="0"/>
              </a:rPr>
              <a:t>%20’sine </a:t>
            </a:r>
            <a:r>
              <a:rPr lang="tr-TR" sz="2400" dirty="0" smtClean="0">
                <a:latin typeface="Times New Roman" panose="02020603050405020304" pitchFamily="18" charset="0"/>
                <a:cs typeface="Times New Roman" panose="02020603050405020304" pitchFamily="18" charset="0"/>
              </a:rPr>
              <a:t>kadar iş eksilişi veya iş artışı yapılmasıdır.</a:t>
            </a:r>
          </a:p>
          <a:p>
            <a:pPr marL="0" indent="0" algn="just">
              <a:buNone/>
              <a:defRPr/>
            </a:pPr>
            <a:r>
              <a:rPr lang="tr-TR" sz="2400" dirty="0" smtClean="0">
                <a:solidFill>
                  <a:srgbClr val="FF0000"/>
                </a:solidFill>
                <a:latin typeface="Times New Roman" panose="02020603050405020304" pitchFamily="18" charset="0"/>
                <a:cs typeface="Times New Roman" panose="02020603050405020304" pitchFamily="18" charset="0"/>
              </a:rPr>
              <a:t>2) Alıma konu mal kalemlerinde ;</a:t>
            </a:r>
          </a:p>
          <a:p>
            <a:pPr lvl="1" algn="just">
              <a:defRPr/>
            </a:pPr>
            <a:r>
              <a:rPr lang="tr-TR" sz="2400" dirty="0" smtClean="0">
                <a:latin typeface="Times New Roman" panose="02020603050405020304" pitchFamily="18" charset="0"/>
                <a:cs typeface="Times New Roman" panose="02020603050405020304" pitchFamily="18" charset="0"/>
              </a:rPr>
              <a:t>Her bir kalemin tutarının </a:t>
            </a:r>
            <a:r>
              <a:rPr lang="tr-TR" sz="2400" dirty="0" smtClean="0">
                <a:solidFill>
                  <a:srgbClr val="FF0000"/>
                </a:solidFill>
                <a:latin typeface="Times New Roman" panose="02020603050405020304" pitchFamily="18" charset="0"/>
                <a:cs typeface="Times New Roman" panose="02020603050405020304" pitchFamily="18" charset="0"/>
              </a:rPr>
              <a:t>%20’sinden </a:t>
            </a:r>
            <a:r>
              <a:rPr lang="tr-TR" sz="2400" dirty="0" smtClean="0">
                <a:latin typeface="Times New Roman" panose="02020603050405020304" pitchFamily="18" charset="0"/>
                <a:cs typeface="Times New Roman" panose="02020603050405020304" pitchFamily="18" charset="0"/>
              </a:rPr>
              <a:t>çok olmamak üzere iş eksilişi yapılmış olması,</a:t>
            </a:r>
          </a:p>
          <a:p>
            <a:pPr lvl="1" algn="just">
              <a:defRPr/>
            </a:pPr>
            <a:r>
              <a:rPr lang="tr-TR" sz="2400" dirty="0" smtClean="0">
                <a:latin typeface="Times New Roman" panose="02020603050405020304" pitchFamily="18" charset="0"/>
                <a:cs typeface="Times New Roman" panose="02020603050405020304" pitchFamily="18" charset="0"/>
              </a:rPr>
              <a:t>Sözleşme tutarının da aşılmaması şartıyla, </a:t>
            </a:r>
          </a:p>
          <a:p>
            <a:pPr lvl="1" algn="just">
              <a:defRPr/>
            </a:pPr>
            <a:r>
              <a:rPr lang="tr-TR" sz="2400" dirty="0" smtClean="0">
                <a:latin typeface="Times New Roman" panose="02020603050405020304" pitchFamily="18" charset="0"/>
                <a:cs typeface="Times New Roman" panose="02020603050405020304" pitchFamily="18" charset="0"/>
              </a:rPr>
              <a:t>Diğer mal kalemi veya kalemlerinde söz konusu kalem tutarının </a:t>
            </a:r>
            <a:r>
              <a:rPr lang="tr-TR" sz="2400" dirty="0" smtClean="0">
                <a:solidFill>
                  <a:srgbClr val="FF0000"/>
                </a:solidFill>
                <a:latin typeface="Times New Roman" panose="02020603050405020304" pitchFamily="18" charset="0"/>
                <a:cs typeface="Times New Roman" panose="02020603050405020304" pitchFamily="18" charset="0"/>
              </a:rPr>
              <a:t>%20’sinden fazla iş artışı </a:t>
            </a:r>
            <a:r>
              <a:rPr lang="tr-TR" sz="2400" dirty="0" smtClean="0">
                <a:latin typeface="Times New Roman" panose="02020603050405020304" pitchFamily="18" charset="0"/>
                <a:cs typeface="Times New Roman" panose="02020603050405020304" pitchFamily="18" charset="0"/>
              </a:rPr>
              <a:t>yapılabilir.</a:t>
            </a:r>
          </a:p>
          <a:p>
            <a:pPr>
              <a:defRPr/>
            </a:pPr>
            <a:endParaRPr lang="tr-TR" sz="2400" dirty="0"/>
          </a:p>
        </p:txBody>
      </p:sp>
      <p:sp>
        <p:nvSpPr>
          <p:cNvPr id="6" name="2 İçerik Yer Tutucusu"/>
          <p:cNvSpPr txBox="1">
            <a:spLocks/>
          </p:cNvSpPr>
          <p:nvPr/>
        </p:nvSpPr>
        <p:spPr>
          <a:xfrm>
            <a:off x="611560" y="980728"/>
            <a:ext cx="8229600" cy="936104"/>
          </a:xfrm>
          <a:prstGeom prst="rect">
            <a:avLst/>
          </a:prstGeom>
          <a:solidFill>
            <a:schemeClr val="bg2">
              <a:lumMod val="90000"/>
            </a:schemeClr>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r>
              <a:rPr lang="tr-TR" sz="2400" dirty="0" smtClean="0">
                <a:solidFill>
                  <a:srgbClr val="FF0000"/>
                </a:solidFill>
                <a:latin typeface="Times New Roman" panose="02020603050405020304" pitchFamily="18" charset="0"/>
                <a:cs typeface="Times New Roman" panose="02020603050405020304" pitchFamily="18" charset="0"/>
              </a:rPr>
              <a:t>BF </a:t>
            </a:r>
            <a:r>
              <a:rPr lang="tr-TR" sz="2400" dirty="0" smtClean="0">
                <a:latin typeface="Times New Roman" panose="02020603050405020304" pitchFamily="18" charset="0"/>
                <a:cs typeface="Times New Roman" panose="02020603050405020304" pitchFamily="18" charset="0"/>
              </a:rPr>
              <a:t>mal alımlarında; </a:t>
            </a:r>
            <a:r>
              <a:rPr lang="tr-TR" sz="2400" dirty="0" err="1" smtClean="0">
                <a:latin typeface="Times New Roman" panose="02020603050405020304" pitchFamily="18" charset="0"/>
                <a:cs typeface="Times New Roman" panose="02020603050405020304" pitchFamily="18" charset="0"/>
              </a:rPr>
              <a:t>SB’nin</a:t>
            </a:r>
            <a:r>
              <a:rPr lang="tr-TR" sz="2400" dirty="0" smtClean="0">
                <a:solidFill>
                  <a:srgbClr val="FF0000"/>
                </a:solidFill>
                <a:latin typeface="Times New Roman" panose="02020603050405020304" pitchFamily="18" charset="0"/>
                <a:cs typeface="Times New Roman" panose="02020603050405020304" pitchFamily="18" charset="0"/>
              </a:rPr>
              <a:t>% 20’sine </a:t>
            </a:r>
            <a:r>
              <a:rPr lang="tr-TR" sz="2400" dirty="0" smtClean="0">
                <a:latin typeface="Times New Roman" panose="02020603050405020304" pitchFamily="18" charset="0"/>
                <a:cs typeface="Times New Roman" panose="02020603050405020304" pitchFamily="18" charset="0"/>
              </a:rPr>
              <a:t>kadar iş artışı yapılabilir. </a:t>
            </a:r>
          </a:p>
          <a:p>
            <a:pPr algn="just" fontAlgn="auto">
              <a:spcAft>
                <a:spcPts val="0"/>
              </a:spcAft>
            </a:pPr>
            <a:r>
              <a:rPr lang="tr-TR" sz="2400" dirty="0" smtClean="0">
                <a:solidFill>
                  <a:srgbClr val="FF0000"/>
                </a:solidFill>
                <a:latin typeface="Times New Roman" panose="02020603050405020304" pitchFamily="18" charset="0"/>
                <a:cs typeface="Times New Roman" panose="02020603050405020304" pitchFamily="18" charset="0"/>
              </a:rPr>
              <a:t>Götürü bedel </a:t>
            </a:r>
            <a:r>
              <a:rPr lang="tr-TR" sz="2400" dirty="0" smtClean="0">
                <a:latin typeface="Times New Roman" panose="02020603050405020304" pitchFamily="18" charset="0"/>
                <a:cs typeface="Times New Roman" panose="02020603050405020304" pitchFamily="18" charset="0"/>
              </a:rPr>
              <a:t>mal alımlarında ise;</a:t>
            </a:r>
            <a:r>
              <a:rPr lang="tr-TR" sz="2400" dirty="0" smtClean="0">
                <a:solidFill>
                  <a:srgbClr val="FF0000"/>
                </a:solidFill>
                <a:latin typeface="Times New Roman" panose="02020603050405020304" pitchFamily="18" charset="0"/>
                <a:cs typeface="Times New Roman" panose="02020603050405020304" pitchFamily="18" charset="0"/>
              </a:rPr>
              <a:t> iş artışı yapılamaz.</a:t>
            </a:r>
          </a:p>
          <a:p>
            <a:pPr fontAlgn="auto">
              <a:spcAft>
                <a:spcPts val="0"/>
              </a:spcAft>
            </a:pPr>
            <a:endParaRPr lang="tr-TR" sz="24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929768A0-1BD9-4095-8DC0-6DA351D14FCF}" type="slidenum">
              <a:rPr lang="tr-TR" smtClean="0"/>
              <a:pPr>
                <a:defRPr/>
              </a:pPr>
              <a:t>62</a:t>
            </a:fld>
            <a:endParaRPr lang="tr-T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555"/>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953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115" y="116632"/>
            <a:ext cx="8394898" cy="576064"/>
          </a:xfr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fontAlgn="base">
              <a:spcAft>
                <a:spcPct val="0"/>
              </a:spcAft>
            </a:pPr>
            <a:r>
              <a:rPr lang="tr-TR" sz="3600" b="1" dirty="0" smtClean="0">
                <a:solidFill>
                  <a:schemeClr val="tx1"/>
                </a:solidFill>
                <a:latin typeface="Times New Roman" panose="02020603050405020304" pitchFamily="18" charset="0"/>
                <a:cs typeface="Times New Roman" panose="02020603050405020304" pitchFamily="18" charset="0"/>
              </a:rPr>
              <a:t>Diğer Hususlar</a:t>
            </a:r>
            <a:endParaRPr lang="tr-TR" sz="1600"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67544" y="1556792"/>
            <a:ext cx="8229600" cy="3816424"/>
          </a:xfrm>
          <a:ln>
            <a:solidFill>
              <a:schemeClr val="accent1"/>
            </a:solidFill>
          </a:ln>
        </p:spPr>
        <p:txBody>
          <a:bodyPr>
            <a:noAutofit/>
          </a:bodyPr>
          <a:lstStyle/>
          <a:p>
            <a:pPr>
              <a:defRPr/>
            </a:pPr>
            <a:r>
              <a:rPr lang="tr-TR" sz="2400" dirty="0"/>
              <a:t>Kurulun uygun görüşü olmadıkça, Kanunun 21 inci maddesinin (f) bendi ve 22 </a:t>
            </a:r>
            <a:r>
              <a:rPr lang="tr-TR" sz="2400" dirty="0" err="1"/>
              <a:t>nci</a:t>
            </a:r>
            <a:r>
              <a:rPr lang="tr-TR" sz="2400" dirty="0"/>
              <a:t> maddesinin (d) bendinde yer alan parasal limitler dahilinde yapılacak harcamaların yıllık toplamı, idarelerin bütçelerine </a:t>
            </a:r>
            <a:r>
              <a:rPr lang="tr-TR" sz="2400" b="1" i="1" u="sng" dirty="0">
                <a:effectLst>
                  <a:outerShdw blurRad="38100" dist="38100" dir="2700000" algn="tl">
                    <a:srgbClr val="000000">
                      <a:alpha val="43137"/>
                    </a:srgbClr>
                  </a:outerShdw>
                </a:effectLst>
              </a:rPr>
              <a:t>mal alımı amacıyla konulacak ödeneklerin %10’unu </a:t>
            </a:r>
            <a:r>
              <a:rPr lang="tr-TR" sz="2400" dirty="0"/>
              <a:t>aşamaz. </a:t>
            </a:r>
            <a:endParaRPr lang="tr-TR" sz="2400" dirty="0" smtClean="0"/>
          </a:p>
          <a:p>
            <a:pPr>
              <a:defRPr/>
            </a:pPr>
            <a:endParaRPr lang="tr-TR" sz="2400" dirty="0"/>
          </a:p>
          <a:p>
            <a:pPr>
              <a:defRPr/>
            </a:pPr>
            <a:r>
              <a:rPr lang="tr-TR" sz="2400" dirty="0"/>
              <a:t>Birden fazla mal kaleminden oluşan ihaleler, birim fiyat teklif almak suretiyle </a:t>
            </a:r>
            <a:r>
              <a:rPr lang="tr-TR" sz="2400" dirty="0" smtClean="0"/>
              <a:t>gerçekleştirilir</a:t>
            </a:r>
          </a:p>
          <a:p>
            <a:pPr>
              <a:defRPr/>
            </a:pPr>
            <a:endParaRPr lang="tr-TR" sz="2400" dirty="0"/>
          </a:p>
          <a:p>
            <a:pPr>
              <a:defRPr/>
            </a:pPr>
            <a:r>
              <a:rPr lang="tr-TR" sz="2400" dirty="0" smtClean="0"/>
              <a:t>Yıllara sari işlerde ilk yıl için ödenek </a:t>
            </a:r>
            <a:r>
              <a:rPr lang="tr-TR" sz="2400" dirty="0" err="1" smtClean="0"/>
              <a:t>YM’nin</a:t>
            </a:r>
            <a:r>
              <a:rPr lang="tr-TR" sz="2400" dirty="0" smtClean="0"/>
              <a:t> yüzde onundan az olamaz.</a:t>
            </a:r>
            <a:endParaRPr lang="tr-TR" sz="2400" dirty="0"/>
          </a:p>
        </p:txBody>
      </p:sp>
      <p:sp>
        <p:nvSpPr>
          <p:cNvPr id="7" name="Slayt Numarası Yer Tutucusu 6"/>
          <p:cNvSpPr>
            <a:spLocks noGrp="1"/>
          </p:cNvSpPr>
          <p:nvPr>
            <p:ph type="sldNum" sz="quarter" idx="12"/>
          </p:nvPr>
        </p:nvSpPr>
        <p:spPr/>
        <p:txBody>
          <a:bodyPr/>
          <a:lstStyle/>
          <a:p>
            <a:pPr>
              <a:defRPr/>
            </a:pPr>
            <a:fld id="{929768A0-1BD9-4095-8DC0-6DA351D14FCF}" type="slidenum">
              <a:rPr lang="tr-TR" smtClean="0"/>
              <a:pPr>
                <a:defRPr/>
              </a:pPr>
              <a:t>63</a:t>
            </a:fld>
            <a:endParaRPr lang="tr-T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555"/>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935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115" y="116631"/>
            <a:ext cx="8394898" cy="1152129"/>
          </a:xfr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tr-TR" sz="4000" b="1" dirty="0" smtClean="0">
                <a:solidFill>
                  <a:schemeClr val="tx1"/>
                </a:solidFill>
                <a:latin typeface="Times New Roman" panose="02020603050405020304" pitchFamily="18" charset="0"/>
                <a:cs typeface="Times New Roman" panose="02020603050405020304" pitchFamily="18" charset="0"/>
              </a:rPr>
              <a:t>	</a:t>
            </a:r>
            <a:r>
              <a:rPr lang="tr-TR" sz="4000" b="1" dirty="0">
                <a:solidFill>
                  <a:schemeClr val="tx1"/>
                </a:solidFill>
                <a:latin typeface="Times New Roman" panose="02020603050405020304" pitchFamily="18" charset="0"/>
                <a:cs typeface="Times New Roman" panose="02020603050405020304" pitchFamily="18" charset="0"/>
              </a:rPr>
              <a:t>Elektronik ortamda teklif alınan beyan </a:t>
            </a:r>
            <a:r>
              <a:rPr lang="tr-TR" sz="4000" b="1" dirty="0" smtClean="0">
                <a:solidFill>
                  <a:schemeClr val="tx1"/>
                </a:solidFill>
                <a:latin typeface="Times New Roman" panose="02020603050405020304" pitchFamily="18" charset="0"/>
                <a:cs typeface="Times New Roman" panose="02020603050405020304" pitchFamily="18" charset="0"/>
              </a:rPr>
              <a:t>usulü  </a:t>
            </a:r>
            <a:endParaRPr lang="tr-TR" sz="4000"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611561" y="1484784"/>
            <a:ext cx="8229600" cy="4536504"/>
          </a:xfrm>
          <a:ln>
            <a:solidFill>
              <a:schemeClr val="accent1"/>
            </a:solidFill>
          </a:ln>
        </p:spPr>
        <p:txBody>
          <a:bodyPr>
            <a:noAutofit/>
          </a:bodyPr>
          <a:lstStyle/>
          <a:p>
            <a:pPr algn="just"/>
            <a:r>
              <a:rPr lang="tr-TR" sz="2400" dirty="0" smtClean="0"/>
              <a:t>Açık ihale usulü ile yapılan ve </a:t>
            </a:r>
          </a:p>
          <a:p>
            <a:pPr algn="just"/>
            <a:r>
              <a:rPr lang="tr-TR" sz="2400" dirty="0" err="1" smtClean="0"/>
              <a:t>YM’si</a:t>
            </a:r>
            <a:r>
              <a:rPr lang="tr-TR" sz="2400" dirty="0" smtClean="0"/>
              <a:t> Kanunun 13/b/2’de öngörülen </a:t>
            </a:r>
            <a:r>
              <a:rPr lang="tr-TR" sz="2400" dirty="0"/>
              <a:t>üst limit tutarının altında kalan </a:t>
            </a:r>
            <a:r>
              <a:rPr lang="tr-TR" sz="2400" dirty="0">
                <a:solidFill>
                  <a:srgbClr val="FF0000"/>
                </a:solidFill>
              </a:rPr>
              <a:t>mal </a:t>
            </a:r>
            <a:r>
              <a:rPr lang="tr-TR" sz="2400" dirty="0" smtClean="0">
                <a:solidFill>
                  <a:srgbClr val="FF0000"/>
                </a:solidFill>
              </a:rPr>
              <a:t>ve hizmet </a:t>
            </a:r>
            <a:r>
              <a:rPr lang="tr-TR" sz="2400" dirty="0" smtClean="0"/>
              <a:t>alımlarında uygulanabilir.</a:t>
            </a:r>
          </a:p>
          <a:p>
            <a:pPr algn="just"/>
            <a:r>
              <a:rPr lang="tr-TR" sz="2400" dirty="0" smtClean="0"/>
              <a:t>En düşük fiyat esasına göre EAEAT belirlenir.</a:t>
            </a:r>
          </a:p>
          <a:p>
            <a:pPr algn="just"/>
            <a:r>
              <a:rPr lang="tr-TR" sz="2400" dirty="0" smtClean="0"/>
              <a:t>Özel imalat gerektiren mal alımlarında uygulanamaz.</a:t>
            </a:r>
          </a:p>
          <a:p>
            <a:pPr algn="just"/>
            <a:r>
              <a:rPr lang="tr-TR" sz="2400" dirty="0"/>
              <a:t>Teklifler EKAP üzerinden, yalnızca teklif mektubu ve ekleri (yeterlik bilgileri </a:t>
            </a:r>
            <a:r>
              <a:rPr lang="tr-TR" sz="2400" dirty="0" smtClean="0"/>
              <a:t>tablosu) doldurularak </a:t>
            </a:r>
            <a:r>
              <a:rPr lang="tr-TR" sz="2400" dirty="0"/>
              <a:t>hazırlanır ve e-teklif şeklinde </a:t>
            </a:r>
            <a:r>
              <a:rPr lang="tr-TR" sz="2400" dirty="0" smtClean="0"/>
              <a:t>sunulur.</a:t>
            </a:r>
          </a:p>
          <a:p>
            <a:pPr algn="just"/>
            <a:r>
              <a:rPr lang="tr-TR" sz="2400" dirty="0" smtClean="0"/>
              <a:t>Banka </a:t>
            </a:r>
            <a:r>
              <a:rPr lang="tr-TR" sz="2400" dirty="0" err="1" smtClean="0"/>
              <a:t>Ref</a:t>
            </a:r>
            <a:r>
              <a:rPr lang="tr-TR" sz="2400" dirty="0" smtClean="0"/>
              <a:t>. </a:t>
            </a:r>
            <a:r>
              <a:rPr lang="tr-TR" sz="2400" dirty="0" err="1" smtClean="0"/>
              <a:t>Mek</a:t>
            </a:r>
            <a:r>
              <a:rPr lang="tr-TR" sz="2400" dirty="0" smtClean="0"/>
              <a:t>. İstenemez.(1 ocaktan sonra tersi)</a:t>
            </a:r>
          </a:p>
          <a:p>
            <a:pPr algn="just"/>
            <a:r>
              <a:rPr lang="tr-TR" sz="2400" dirty="0" smtClean="0"/>
              <a:t>İhale </a:t>
            </a:r>
            <a:r>
              <a:rPr lang="tr-TR" sz="2400" dirty="0"/>
              <a:t>ilanlarının Kamu İhale Bülteninde yayımlanmasına ilişkin idarelerden herhangi bir ücret talep edilmez.</a:t>
            </a:r>
            <a:endParaRPr lang="tr-TR" sz="2400" dirty="0" smtClean="0"/>
          </a:p>
          <a:p>
            <a:pPr algn="just"/>
            <a:endParaRPr lang="tr-TR" sz="2400" dirty="0" smtClean="0"/>
          </a:p>
          <a:p>
            <a:pPr algn="just"/>
            <a:endParaRPr lang="tr-TR" sz="2400" dirty="0" smtClean="0"/>
          </a:p>
          <a:p>
            <a:pPr marL="0" indent="0" algn="just">
              <a:buNone/>
            </a:pPr>
            <a:endParaRPr lang="tr-TR" sz="2400" dirty="0"/>
          </a:p>
        </p:txBody>
      </p:sp>
      <p:sp>
        <p:nvSpPr>
          <p:cNvPr id="7" name="Slayt Numarası Yer Tutucusu 6"/>
          <p:cNvSpPr>
            <a:spLocks noGrp="1"/>
          </p:cNvSpPr>
          <p:nvPr>
            <p:ph type="sldNum" sz="quarter" idx="12"/>
          </p:nvPr>
        </p:nvSpPr>
        <p:spPr/>
        <p:txBody>
          <a:bodyPr/>
          <a:lstStyle/>
          <a:p>
            <a:pPr>
              <a:defRPr/>
            </a:pPr>
            <a:fld id="{929768A0-1BD9-4095-8DC0-6DA351D14FCF}" type="slidenum">
              <a:rPr lang="tr-TR" smtClean="0"/>
              <a:pPr>
                <a:defRPr/>
              </a:pPr>
              <a:t>64</a:t>
            </a:fld>
            <a:endParaRPr lang="tr-T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75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7376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115" y="116631"/>
            <a:ext cx="8394898" cy="1152129"/>
          </a:xfr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tr-TR" sz="3600" b="1" dirty="0" smtClean="0">
                <a:solidFill>
                  <a:schemeClr val="tx1"/>
                </a:solidFill>
                <a:latin typeface="Times New Roman" panose="02020603050405020304" pitchFamily="18" charset="0"/>
                <a:cs typeface="Times New Roman" panose="02020603050405020304" pitchFamily="18" charset="0"/>
              </a:rPr>
              <a:t>	</a:t>
            </a:r>
            <a:r>
              <a:rPr lang="tr-TR" sz="3600" b="1" dirty="0">
                <a:solidFill>
                  <a:schemeClr val="tx1"/>
                </a:solidFill>
                <a:latin typeface="Times New Roman" panose="02020603050405020304" pitchFamily="18" charset="0"/>
                <a:cs typeface="Times New Roman" panose="02020603050405020304" pitchFamily="18" charset="0"/>
              </a:rPr>
              <a:t>Elektronik ortamda teklif alınan beyan </a:t>
            </a:r>
            <a:r>
              <a:rPr lang="tr-TR" sz="3600" b="1" dirty="0" smtClean="0">
                <a:solidFill>
                  <a:schemeClr val="tx1"/>
                </a:solidFill>
                <a:latin typeface="Times New Roman" panose="02020603050405020304" pitchFamily="18" charset="0"/>
                <a:cs typeface="Times New Roman" panose="02020603050405020304" pitchFamily="18" charset="0"/>
              </a:rPr>
              <a:t>usulü  </a:t>
            </a:r>
            <a:endParaRPr lang="tr-TR" sz="3600"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611561" y="1484784"/>
            <a:ext cx="8229600" cy="4536504"/>
          </a:xfrm>
          <a:ln>
            <a:solidFill>
              <a:schemeClr val="accent1"/>
            </a:solidFill>
          </a:ln>
        </p:spPr>
        <p:txBody>
          <a:bodyPr>
            <a:normAutofit/>
          </a:bodyPr>
          <a:lstStyle/>
          <a:p>
            <a:pPr algn="just"/>
            <a:r>
              <a:rPr lang="tr-TR" sz="2400" dirty="0" smtClean="0"/>
              <a:t>İlk </a:t>
            </a:r>
            <a:r>
              <a:rPr lang="tr-TR" sz="2400" dirty="0"/>
              <a:t>oturumda teklif mektubu ve geçici teminatı uygun olmayan istekliler tespit edilerek teklifleri değerlendirme dışı bırakılır. </a:t>
            </a:r>
            <a:endParaRPr lang="tr-TR" sz="2400" dirty="0" smtClean="0"/>
          </a:p>
          <a:p>
            <a:pPr algn="just"/>
            <a:r>
              <a:rPr lang="tr-TR" sz="2400" dirty="0" smtClean="0"/>
              <a:t>İhale </a:t>
            </a:r>
            <a:r>
              <a:rPr lang="tr-TR" sz="2400" dirty="0"/>
              <a:t>dokümanında belirtilen katılım belgeleri ve yeterlik kriterleri ile ilgili değerlendirme, istekliler tarafından doldurulan yeterlik bilgileri tablosunda beyan edilen bilgi ve belgeler esas alınarak yapılır. </a:t>
            </a:r>
            <a:endParaRPr lang="tr-TR" sz="2400" dirty="0" smtClean="0"/>
          </a:p>
          <a:p>
            <a:pPr algn="just"/>
            <a:r>
              <a:rPr lang="tr-TR" sz="2400" dirty="0" smtClean="0"/>
              <a:t>EKAP </a:t>
            </a:r>
            <a:r>
              <a:rPr lang="tr-TR" sz="2400" dirty="0"/>
              <a:t>veya diğer kamu kurum ve kuruluşları ile kamu kurumu niteliğindeki meslek kuruluşlarının internet siteleri üzerinden sorgulanabilenler, belgelerdeki kayıtlı bilgiler esas alınarak değerlendirmeye tabi tutulur. </a:t>
            </a:r>
            <a:endParaRPr lang="tr-TR" sz="2400" dirty="0" smtClean="0"/>
          </a:p>
        </p:txBody>
      </p:sp>
      <p:sp>
        <p:nvSpPr>
          <p:cNvPr id="7" name="Slayt Numarası Yer Tutucusu 6"/>
          <p:cNvSpPr>
            <a:spLocks noGrp="1"/>
          </p:cNvSpPr>
          <p:nvPr>
            <p:ph type="sldNum" sz="quarter" idx="12"/>
          </p:nvPr>
        </p:nvSpPr>
        <p:spPr/>
        <p:txBody>
          <a:bodyPr/>
          <a:lstStyle/>
          <a:p>
            <a:pPr>
              <a:defRPr/>
            </a:pPr>
            <a:fld id="{929768A0-1BD9-4095-8DC0-6DA351D14FCF}" type="slidenum">
              <a:rPr lang="tr-TR" smtClean="0"/>
              <a:pPr>
                <a:defRPr/>
              </a:pPr>
              <a:t>65</a:t>
            </a:fld>
            <a:endParaRPr lang="tr-T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75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5453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115" y="116631"/>
            <a:ext cx="8394898" cy="1152129"/>
          </a:xfr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tr-TR" sz="4000" b="1" dirty="0" smtClean="0">
                <a:solidFill>
                  <a:schemeClr val="tx1"/>
                </a:solidFill>
                <a:latin typeface="Times New Roman" panose="02020603050405020304" pitchFamily="18" charset="0"/>
                <a:cs typeface="Times New Roman" panose="02020603050405020304" pitchFamily="18" charset="0"/>
              </a:rPr>
              <a:t>	</a:t>
            </a:r>
            <a:r>
              <a:rPr lang="tr-TR" sz="4000" b="1" dirty="0">
                <a:solidFill>
                  <a:schemeClr val="tx1"/>
                </a:solidFill>
                <a:latin typeface="Times New Roman" panose="02020603050405020304" pitchFamily="18" charset="0"/>
                <a:cs typeface="Times New Roman" panose="02020603050405020304" pitchFamily="18" charset="0"/>
              </a:rPr>
              <a:t>Elektronik ortamda teklif alınan beyan </a:t>
            </a:r>
            <a:r>
              <a:rPr lang="tr-TR" sz="4000" b="1" dirty="0" smtClean="0">
                <a:solidFill>
                  <a:schemeClr val="tx1"/>
                </a:solidFill>
                <a:latin typeface="Times New Roman" panose="02020603050405020304" pitchFamily="18" charset="0"/>
                <a:cs typeface="Times New Roman" panose="02020603050405020304" pitchFamily="18" charset="0"/>
              </a:rPr>
              <a:t>usulü  </a:t>
            </a:r>
            <a:endParaRPr lang="tr-TR" sz="4000"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611561" y="1484784"/>
            <a:ext cx="8229600" cy="4536504"/>
          </a:xfrm>
          <a:ln>
            <a:solidFill>
              <a:schemeClr val="accent1"/>
            </a:solidFill>
          </a:ln>
        </p:spPr>
        <p:txBody>
          <a:bodyPr>
            <a:normAutofit/>
          </a:bodyPr>
          <a:lstStyle/>
          <a:p>
            <a:pPr algn="just"/>
            <a:r>
              <a:rPr lang="tr-TR" sz="2400" dirty="0" smtClean="0"/>
              <a:t>Teklifi geçerli isteklilerden, </a:t>
            </a:r>
            <a:r>
              <a:rPr lang="tr-TR" sz="2400" dirty="0"/>
              <a:t>beyan ettikleri belgelerden, EKAP veya diğer kamu kurum ve kuruluşları ile kamu kurumu niteliğindeki meslek kuruluşlarının internet siteleri üzerinden sorgulanamayanlar ile teknik şartnameye cevaplar ve açıklamalara ilişkin tevsik edici belgeleri, </a:t>
            </a:r>
            <a:r>
              <a:rPr lang="tr-TR" sz="2400" dirty="0" smtClean="0"/>
              <a:t> </a:t>
            </a:r>
            <a:r>
              <a:rPr lang="tr-TR" sz="2400" dirty="0"/>
              <a:t>belgelerin sunuluş şekline uygun olarak sunmaları için </a:t>
            </a:r>
            <a:r>
              <a:rPr lang="tr-TR" sz="2400" dirty="0" smtClean="0"/>
              <a:t>2 </a:t>
            </a:r>
            <a:r>
              <a:rPr lang="tr-TR" sz="2400" dirty="0"/>
              <a:t>iş gününden az olmamak üzere makul bir süre verilir. </a:t>
            </a:r>
            <a:endParaRPr lang="tr-TR" sz="2400" dirty="0" smtClean="0"/>
          </a:p>
          <a:p>
            <a:pPr algn="just"/>
            <a:r>
              <a:rPr lang="tr-TR" sz="2400" dirty="0" smtClean="0"/>
              <a:t>Numune </a:t>
            </a:r>
            <a:r>
              <a:rPr lang="tr-TR" sz="2400" dirty="0"/>
              <a:t>değerlendirilmesi ve demonstrasyon işlemlerine ilişkin değerlendirme de bu süreçte tamamlanır. </a:t>
            </a:r>
            <a:endParaRPr lang="tr-TR" sz="2400" dirty="0" smtClean="0"/>
          </a:p>
        </p:txBody>
      </p:sp>
      <p:sp>
        <p:nvSpPr>
          <p:cNvPr id="7" name="Slayt Numarası Yer Tutucusu 6"/>
          <p:cNvSpPr>
            <a:spLocks noGrp="1"/>
          </p:cNvSpPr>
          <p:nvPr>
            <p:ph type="sldNum" sz="quarter" idx="12"/>
          </p:nvPr>
        </p:nvSpPr>
        <p:spPr/>
        <p:txBody>
          <a:bodyPr/>
          <a:lstStyle/>
          <a:p>
            <a:pPr>
              <a:defRPr/>
            </a:pPr>
            <a:fld id="{929768A0-1BD9-4095-8DC0-6DA351D14FCF}" type="slidenum">
              <a:rPr lang="tr-TR" smtClean="0"/>
              <a:pPr>
                <a:defRPr/>
              </a:pPr>
              <a:t>66</a:t>
            </a:fld>
            <a:endParaRPr lang="tr-T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75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3418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115" y="116631"/>
            <a:ext cx="8394898" cy="1152129"/>
          </a:xfr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r>
              <a:rPr lang="tr-TR" sz="4000" b="1" dirty="0" smtClean="0">
                <a:solidFill>
                  <a:schemeClr val="tx1"/>
                </a:solidFill>
                <a:latin typeface="Times New Roman" panose="02020603050405020304" pitchFamily="18" charset="0"/>
                <a:cs typeface="Times New Roman" panose="02020603050405020304" pitchFamily="18" charset="0"/>
              </a:rPr>
              <a:t>	</a:t>
            </a:r>
            <a:r>
              <a:rPr lang="tr-TR" sz="4000" b="1" dirty="0">
                <a:solidFill>
                  <a:schemeClr val="tx1"/>
                </a:solidFill>
                <a:latin typeface="Times New Roman" panose="02020603050405020304" pitchFamily="18" charset="0"/>
                <a:cs typeface="Times New Roman" panose="02020603050405020304" pitchFamily="18" charset="0"/>
              </a:rPr>
              <a:t>Elektronik ortamda teklif alınan beyan </a:t>
            </a:r>
            <a:r>
              <a:rPr lang="tr-TR" sz="4000" b="1" dirty="0" smtClean="0">
                <a:solidFill>
                  <a:schemeClr val="tx1"/>
                </a:solidFill>
                <a:latin typeface="Times New Roman" panose="02020603050405020304" pitchFamily="18" charset="0"/>
                <a:cs typeface="Times New Roman" panose="02020603050405020304" pitchFamily="18" charset="0"/>
              </a:rPr>
              <a:t>usulü  </a:t>
            </a:r>
            <a:endParaRPr lang="tr-TR" sz="4000"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611561" y="1484784"/>
            <a:ext cx="8229600" cy="4536504"/>
          </a:xfrm>
          <a:ln>
            <a:solidFill>
              <a:schemeClr val="accent1"/>
            </a:solidFill>
          </a:ln>
        </p:spPr>
        <p:txBody>
          <a:bodyPr>
            <a:normAutofit/>
          </a:bodyPr>
          <a:lstStyle/>
          <a:p>
            <a:pPr algn="just"/>
            <a:r>
              <a:rPr lang="tr-TR" sz="2400" dirty="0" smtClean="0"/>
              <a:t>Belge sunma yükümlülüklerini </a:t>
            </a:r>
            <a:r>
              <a:rPr lang="tr-TR" sz="2400" dirty="0"/>
              <a:t>yerine getirmeyen isteklilerin teklifleri </a:t>
            </a:r>
            <a:r>
              <a:rPr lang="tr-TR" sz="2400" dirty="0">
                <a:solidFill>
                  <a:srgbClr val="FF0000"/>
                </a:solidFill>
              </a:rPr>
              <a:t>değerlendirme dışı bırakılarak geçici teminatları gelir kaydedilir</a:t>
            </a:r>
            <a:r>
              <a:rPr lang="tr-TR" sz="2400" dirty="0" smtClean="0">
                <a:solidFill>
                  <a:srgbClr val="FF0000"/>
                </a:solidFill>
              </a:rPr>
              <a:t>. </a:t>
            </a:r>
          </a:p>
          <a:p>
            <a:pPr algn="just"/>
            <a:r>
              <a:rPr lang="tr-TR" sz="2400" dirty="0"/>
              <a:t>Sunduğu belgeler beyan ettiği bilgileri doğrulamayan veya numune değerlendirilmesi ve demonstrasyon işlemi başarısız sonuçlanan isteklilerin teklifleri ise </a:t>
            </a:r>
            <a:r>
              <a:rPr lang="tr-TR" sz="2400" dirty="0">
                <a:solidFill>
                  <a:srgbClr val="FF0000"/>
                </a:solidFill>
              </a:rPr>
              <a:t>değerlendirme dışı bırakılır. </a:t>
            </a:r>
            <a:endParaRPr lang="tr-TR" sz="2400" dirty="0" smtClean="0">
              <a:solidFill>
                <a:srgbClr val="FF0000"/>
              </a:solidFill>
            </a:endParaRPr>
          </a:p>
          <a:p>
            <a:pPr algn="just"/>
            <a:endParaRPr lang="tr-TR" sz="2400" dirty="0" smtClean="0"/>
          </a:p>
          <a:p>
            <a:pPr algn="just"/>
            <a:r>
              <a:rPr lang="tr-TR" sz="2400" dirty="0" smtClean="0"/>
              <a:t>Bu </a:t>
            </a:r>
            <a:r>
              <a:rPr lang="tr-TR" sz="2400" dirty="0"/>
              <a:t>işleme en düşük teklif fiyatına sahip ilk iki istekli tespit edilene kadar devam </a:t>
            </a:r>
            <a:r>
              <a:rPr lang="tr-TR" sz="2400" dirty="0" smtClean="0"/>
              <a:t>edilir.</a:t>
            </a:r>
          </a:p>
          <a:p>
            <a:pPr algn="just"/>
            <a:r>
              <a:rPr lang="tr-TR" sz="2400" dirty="0"/>
              <a:t>EAEA 2. teklif sahibi belirlenmesi zorunlu değildir.</a:t>
            </a:r>
          </a:p>
          <a:p>
            <a:pPr algn="just"/>
            <a:endParaRPr lang="tr-TR" sz="2400" dirty="0" smtClean="0"/>
          </a:p>
          <a:p>
            <a:pPr algn="just"/>
            <a:endParaRPr lang="tr-TR" sz="2400" dirty="0" smtClean="0"/>
          </a:p>
          <a:p>
            <a:pPr algn="just"/>
            <a:endParaRPr lang="tr-TR" sz="2400" dirty="0"/>
          </a:p>
        </p:txBody>
      </p:sp>
      <p:sp>
        <p:nvSpPr>
          <p:cNvPr id="7" name="Slayt Numarası Yer Tutucusu 6"/>
          <p:cNvSpPr>
            <a:spLocks noGrp="1"/>
          </p:cNvSpPr>
          <p:nvPr>
            <p:ph type="sldNum" sz="quarter" idx="12"/>
          </p:nvPr>
        </p:nvSpPr>
        <p:spPr/>
        <p:txBody>
          <a:bodyPr/>
          <a:lstStyle/>
          <a:p>
            <a:pPr>
              <a:defRPr/>
            </a:pPr>
            <a:fld id="{929768A0-1BD9-4095-8DC0-6DA351D14FCF}" type="slidenum">
              <a:rPr lang="tr-TR" smtClean="0"/>
              <a:pPr>
                <a:defRPr/>
              </a:pPr>
              <a:t>67</a:t>
            </a:fld>
            <a:endParaRPr lang="tr-T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756"/>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4421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059"/>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5DDB875D-3A22-4669-8FB2-E7AFCD840C2C}" type="slidenum">
              <a:rPr lang="tr-TR" smtClean="0">
                <a:solidFill>
                  <a:prstClr val="black">
                    <a:tint val="75000"/>
                  </a:prstClr>
                </a:solidFill>
              </a:rPr>
              <a:pPr>
                <a:defRPr/>
              </a:pPr>
              <a:t>68</a:t>
            </a:fld>
            <a:endParaRPr lang="tr-TR">
              <a:solidFill>
                <a:prstClr val="black">
                  <a:tint val="75000"/>
                </a:prstClr>
              </a:solidFill>
            </a:endParaRPr>
          </a:p>
        </p:txBody>
      </p:sp>
      <p:sp>
        <p:nvSpPr>
          <p:cNvPr id="3" name="Dikdörtgen 2"/>
          <p:cNvSpPr/>
          <p:nvPr/>
        </p:nvSpPr>
        <p:spPr>
          <a:xfrm>
            <a:off x="828577" y="2636912"/>
            <a:ext cx="7559847"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0"/>
            <a:r>
              <a:rPr lang="tr-TR" sz="4400" dirty="0" smtClean="0">
                <a:latin typeface="Tahoma" panose="020B0604030504040204" pitchFamily="34" charset="0"/>
                <a:ea typeface="Tahoma" panose="020B0604030504040204" pitchFamily="34" charset="0"/>
                <a:cs typeface="Tahoma" panose="020B0604030504040204" pitchFamily="34" charset="0"/>
              </a:rPr>
              <a:t>İLGİNİZ İÇİN</a:t>
            </a:r>
          </a:p>
          <a:p>
            <a:pPr algn="ctr" defTabSz="0"/>
            <a:r>
              <a:rPr lang="tr-TR" sz="4400" dirty="0" smtClean="0">
                <a:latin typeface="Tahoma" panose="020B0604030504040204" pitchFamily="34" charset="0"/>
                <a:ea typeface="Tahoma" panose="020B0604030504040204" pitchFamily="34" charset="0"/>
                <a:cs typeface="Tahoma" panose="020B0604030504040204" pitchFamily="34" charset="0"/>
              </a:rPr>
              <a:t>TEŞEKKÜRLER</a:t>
            </a:r>
          </a:p>
          <a:p>
            <a:pPr algn="ctr" defTabSz="0"/>
            <a:endParaRPr lang="tr-TR"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7836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377825" y="1416224"/>
            <a:ext cx="8280400" cy="4376738"/>
          </a:xfrm>
        </p:spPr>
        <p:txBody>
          <a:bodyPr/>
          <a:lstStyle/>
          <a:p>
            <a:pPr marL="82550" indent="0" algn="just" eaLnBrk="1" hangingPunct="1">
              <a:lnSpc>
                <a:spcPct val="80000"/>
              </a:lnSpc>
            </a:pPr>
            <a:endParaRPr lang="tr-TR" altLang="tr-TR" sz="1700" b="1" u="sng" dirty="0" smtClean="0">
              <a:solidFill>
                <a:srgbClr val="FF0000"/>
              </a:solidFill>
            </a:endParaRPr>
          </a:p>
          <a:p>
            <a:pPr marL="82550" indent="0" algn="just" eaLnBrk="1" hangingPunct="1">
              <a:lnSpc>
                <a:spcPct val="80000"/>
              </a:lnSpc>
            </a:pPr>
            <a:endParaRPr lang="tr-TR" altLang="tr-TR" sz="1700" b="1" u="sng" dirty="0">
              <a:solidFill>
                <a:srgbClr val="FF0000"/>
              </a:solidFill>
            </a:endParaRPr>
          </a:p>
          <a:p>
            <a:pPr marL="82550" indent="0" algn="just" eaLnBrk="1" hangingPunct="1">
              <a:lnSpc>
                <a:spcPct val="80000"/>
              </a:lnSpc>
            </a:pPr>
            <a:endParaRPr lang="tr-TR" altLang="tr-TR" sz="1700" b="1" u="sng" dirty="0" smtClean="0">
              <a:solidFill>
                <a:srgbClr val="FF0000"/>
              </a:solidFill>
            </a:endParaRPr>
          </a:p>
        </p:txBody>
      </p:sp>
      <p:sp>
        <p:nvSpPr>
          <p:cNvPr id="5" name="Rectangle 8"/>
          <p:cNvSpPr txBox="1">
            <a:spLocks noChangeArrowheads="1"/>
          </p:cNvSpPr>
          <p:nvPr/>
        </p:nvSpPr>
        <p:spPr bwMode="auto">
          <a:xfrm>
            <a:off x="0" y="0"/>
            <a:ext cx="9036050" cy="801228"/>
          </a:xfrm>
          <a:prstGeom prst="rect">
            <a:avLst/>
          </a:prstGeom>
          <a:solidFill>
            <a:srgbClr val="00B0F0"/>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lIns="1044000" tIns="144000" rIns="0" bIns="0" anchor="ctr">
            <a:no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lnSpc>
                <a:spcPct val="80000"/>
              </a:lnSpc>
              <a:spcBef>
                <a:spcPct val="20000"/>
              </a:spcBef>
              <a:spcAft>
                <a:spcPts val="0"/>
              </a:spcAft>
              <a:defRPr/>
            </a:pPr>
            <a:r>
              <a:rPr lang="tr-TR"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Teknik </a:t>
            </a:r>
            <a:r>
              <a:rPr lang="tr-TR"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Ş</a:t>
            </a:r>
            <a:r>
              <a:rPr lang="tr-TR"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artnamenin </a:t>
            </a:r>
            <a:r>
              <a:rPr lang="tr-TR"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a:t>
            </a:r>
            <a:r>
              <a:rPr lang="tr-TR"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azırlanması</a:t>
            </a:r>
            <a:endParaRPr lang="tr-TR"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059"/>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5DDB875D-3A22-4669-8FB2-E7AFCD840C2C}" type="slidenum">
              <a:rPr lang="tr-TR" smtClean="0">
                <a:solidFill>
                  <a:prstClr val="black">
                    <a:tint val="75000"/>
                  </a:prstClr>
                </a:solidFill>
              </a:rPr>
              <a:pPr>
                <a:defRPr/>
              </a:pPr>
              <a:t>7</a:t>
            </a:fld>
            <a:endParaRPr lang="tr-TR" dirty="0">
              <a:solidFill>
                <a:prstClr val="black">
                  <a:tint val="75000"/>
                </a:prstClr>
              </a:solidFill>
            </a:endParaRPr>
          </a:p>
        </p:txBody>
      </p:sp>
      <p:sp>
        <p:nvSpPr>
          <p:cNvPr id="8" name="Dikdörtgen 7"/>
          <p:cNvSpPr/>
          <p:nvPr/>
        </p:nvSpPr>
        <p:spPr>
          <a:xfrm>
            <a:off x="323528" y="1209463"/>
            <a:ext cx="8712522" cy="5386090"/>
          </a:xfrm>
          <a:prstGeom prst="rect">
            <a:avLst/>
          </a:prstGeom>
        </p:spPr>
        <p:txBody>
          <a:bodyPr wrap="square">
            <a:spAutoFit/>
          </a:bodyPr>
          <a:lstStyle/>
          <a:p>
            <a:pPr marL="365760" indent="-283464" algn="just" eaLnBrk="1" fontAlgn="auto" hangingPunct="1">
              <a:spcAft>
                <a:spcPts val="0"/>
              </a:spcAf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Mal Alımı </a:t>
            </a:r>
            <a:r>
              <a:rPr lang="tr-TR" sz="2400" dirty="0">
                <a:latin typeface="Times New Roman" panose="02020603050405020304" pitchFamily="18" charset="0"/>
                <a:cs typeface="Times New Roman" panose="02020603050405020304" pitchFamily="18" charset="0"/>
              </a:rPr>
              <a:t>İhalelerinde </a:t>
            </a:r>
            <a:r>
              <a:rPr lang="tr-TR" sz="2400" b="1" dirty="0">
                <a:solidFill>
                  <a:srgbClr val="C00000"/>
                </a:solidFill>
                <a:latin typeface="Times New Roman" panose="02020603050405020304" pitchFamily="18" charset="0"/>
                <a:cs typeface="Times New Roman" panose="02020603050405020304" pitchFamily="18" charset="0"/>
              </a:rPr>
              <a:t>teknik şartname </a:t>
            </a:r>
            <a:r>
              <a:rPr lang="tr-TR" sz="2400" dirty="0">
                <a:latin typeface="Times New Roman" panose="02020603050405020304" pitchFamily="18" charset="0"/>
                <a:cs typeface="Times New Roman" panose="02020603050405020304" pitchFamily="18" charset="0"/>
              </a:rPr>
              <a:t>hazırlanması </a:t>
            </a:r>
            <a:r>
              <a:rPr lang="tr-TR" sz="2400" b="1" u="sng" dirty="0" smtClean="0">
                <a:solidFill>
                  <a:srgbClr val="C00000"/>
                </a:solidFill>
                <a:latin typeface="Times New Roman" panose="02020603050405020304" pitchFamily="18" charset="0"/>
                <a:cs typeface="Times New Roman" panose="02020603050405020304" pitchFamily="18" charset="0"/>
              </a:rPr>
              <a:t>zorunludur.</a:t>
            </a:r>
          </a:p>
          <a:p>
            <a:pPr marL="365760" indent="-283464" algn="just" eaLnBrk="1" fontAlgn="auto" hangingPunct="1">
              <a:spcAft>
                <a:spcPts val="0"/>
              </a:spcAf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Teknik </a:t>
            </a:r>
            <a:r>
              <a:rPr lang="tr-TR" sz="2400" dirty="0">
                <a:latin typeface="Times New Roman" panose="02020603050405020304" pitchFamily="18" charset="0"/>
                <a:cs typeface="Times New Roman" panose="02020603050405020304" pitchFamily="18" charset="0"/>
              </a:rPr>
              <a:t>şartnamenin </a:t>
            </a:r>
            <a:r>
              <a:rPr lang="tr-TR" sz="2400" b="1" dirty="0">
                <a:solidFill>
                  <a:srgbClr val="C00000"/>
                </a:solidFill>
                <a:latin typeface="Times New Roman" panose="02020603050405020304" pitchFamily="18" charset="0"/>
                <a:cs typeface="Times New Roman" panose="02020603050405020304" pitchFamily="18" charset="0"/>
              </a:rPr>
              <a:t>idare tarafından </a:t>
            </a:r>
            <a:r>
              <a:rPr lang="tr-TR" sz="2400" dirty="0">
                <a:latin typeface="Times New Roman" panose="02020603050405020304" pitchFamily="18" charset="0"/>
                <a:cs typeface="Times New Roman" panose="02020603050405020304" pitchFamily="18" charset="0"/>
              </a:rPr>
              <a:t>hazırlanması esastır. </a:t>
            </a:r>
            <a:endParaRPr lang="tr-TR" sz="2400" dirty="0" smtClean="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pitchFamily="2" charset="2"/>
              <a:buChar char="Ø"/>
              <a:defRPr/>
            </a:pPr>
            <a:r>
              <a:rPr lang="tr-TR" sz="2400" dirty="0" smtClean="0">
                <a:latin typeface="Times New Roman" panose="02020603050405020304" pitchFamily="18" charset="0"/>
                <a:cs typeface="Times New Roman" panose="02020603050405020304" pitchFamily="18" charset="0"/>
              </a:rPr>
              <a:t>Ancak</a:t>
            </a:r>
            <a:r>
              <a:rPr lang="tr-TR" sz="2400" dirty="0">
                <a:latin typeface="Times New Roman" panose="02020603050405020304" pitchFamily="18" charset="0"/>
                <a:cs typeface="Times New Roman" panose="02020603050405020304" pitchFamily="18" charset="0"/>
              </a:rPr>
              <a:t>, alınacak malın özelliğinin gerektirdiği hallerde </a:t>
            </a:r>
          </a:p>
          <a:p>
            <a:pPr marL="365760" indent="-283464" algn="just" eaLnBrk="1" fontAlgn="auto" hangingPunct="1">
              <a:spcAft>
                <a:spcPts val="0"/>
              </a:spcAft>
              <a:buFont typeface="Wingdings" pitchFamily="2" charset="2"/>
              <a:buChar char="Ø"/>
              <a:defRPr/>
            </a:pPr>
            <a:r>
              <a:rPr lang="tr-TR" sz="2400" b="1" u="sng" dirty="0">
                <a:latin typeface="Times New Roman" panose="02020603050405020304" pitchFamily="18" charset="0"/>
                <a:cs typeface="Times New Roman" panose="02020603050405020304" pitchFamily="18" charset="0"/>
              </a:rPr>
              <a:t>İhale yetkilisinin onayı ile T.Ş.</a:t>
            </a:r>
            <a:r>
              <a:rPr lang="tr-TR" sz="2400" b="1" u="sng" dirty="0">
                <a:solidFill>
                  <a:srgbClr val="C00000"/>
                </a:solidFill>
                <a:latin typeface="Times New Roman" panose="02020603050405020304" pitchFamily="18" charset="0"/>
                <a:cs typeface="Times New Roman" panose="02020603050405020304" pitchFamily="18" charset="0"/>
              </a:rPr>
              <a:t> Danışmanlık hizmeti </a:t>
            </a:r>
            <a:r>
              <a:rPr lang="tr-TR" sz="2400" b="1" u="sng" dirty="0">
                <a:latin typeface="Times New Roman" panose="02020603050405020304" pitchFamily="18" charset="0"/>
                <a:cs typeface="Times New Roman" panose="02020603050405020304" pitchFamily="18" charset="0"/>
              </a:rPr>
              <a:t>alınarak da hazırlatılabilir. </a:t>
            </a:r>
          </a:p>
          <a:p>
            <a:pPr marL="365760" indent="-283464" algn="just" eaLnBrk="1" fontAlgn="auto" hangingPunct="1">
              <a:spcAft>
                <a:spcPts val="0"/>
              </a:spcAft>
              <a:buFont typeface="Wingdings" pitchFamily="2" charset="2"/>
              <a:buChar char="Ø"/>
              <a:defRPr/>
            </a:pPr>
            <a:r>
              <a:rPr lang="tr-TR" sz="2400" dirty="0">
                <a:latin typeface="Times New Roman" panose="02020603050405020304" pitchFamily="18" charset="0"/>
                <a:cs typeface="Times New Roman" panose="02020603050405020304" pitchFamily="18" charset="0"/>
              </a:rPr>
              <a:t>Teknik şartnamede ihale konusu işin </a:t>
            </a:r>
            <a:r>
              <a:rPr lang="tr-TR" sz="2400" b="1" u="sng" dirty="0">
                <a:solidFill>
                  <a:srgbClr val="C00000"/>
                </a:solidFill>
                <a:latin typeface="Times New Roman" panose="02020603050405020304" pitchFamily="18" charset="0"/>
                <a:cs typeface="Times New Roman" panose="02020603050405020304" pitchFamily="18" charset="0"/>
              </a:rPr>
              <a:t>teknik kriterleri ve özellikleri</a:t>
            </a:r>
            <a:r>
              <a:rPr lang="tr-TR" sz="2400" dirty="0">
                <a:latin typeface="Times New Roman" panose="02020603050405020304" pitchFamily="18" charset="0"/>
                <a:cs typeface="Times New Roman" panose="02020603050405020304" pitchFamily="18" charset="0"/>
              </a:rPr>
              <a:t> gösterilir.  </a:t>
            </a:r>
          </a:p>
          <a:p>
            <a:pPr marL="365760" indent="-283464" algn="just" eaLnBrk="1" fontAlgn="auto" hangingPunct="1">
              <a:spcAft>
                <a:spcPts val="0"/>
              </a:spcAft>
              <a:buFont typeface="Wingdings" pitchFamily="2" charset="2"/>
              <a:buChar char="Ø"/>
              <a:defRPr/>
            </a:pPr>
            <a:endParaRPr lang="tr-TR" sz="24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pitchFamily="2" charset="2"/>
              <a:buChar char="Ø"/>
              <a:defRPr/>
            </a:pPr>
            <a:r>
              <a:rPr lang="tr-TR" sz="2400" dirty="0">
                <a:latin typeface="Times New Roman" panose="02020603050405020304" pitchFamily="18" charset="0"/>
                <a:cs typeface="Times New Roman" panose="02020603050405020304" pitchFamily="18" charset="0"/>
              </a:rPr>
              <a:t>Teknik kriterler ve özelliklerin; </a:t>
            </a:r>
          </a:p>
          <a:p>
            <a:pPr marL="699834" lvl="1" indent="-342900" algn="just" eaLnBrk="1" fontAlgn="auto" hangingPunct="1">
              <a:spcAft>
                <a:spcPts val="0"/>
              </a:spcAft>
              <a:buFont typeface="Wingdings" pitchFamily="2" charset="2"/>
              <a:buChar char="§"/>
              <a:defRPr/>
            </a:pPr>
            <a:r>
              <a:rPr lang="tr-TR" sz="2400" dirty="0">
                <a:solidFill>
                  <a:srgbClr val="C00000"/>
                </a:solidFill>
                <a:latin typeface="Times New Roman" panose="02020603050405020304" pitchFamily="18" charset="0"/>
                <a:cs typeface="Times New Roman" panose="02020603050405020304" pitchFamily="18" charset="0"/>
              </a:rPr>
              <a:t>Verimliliği fonksiyonelliği sağlamaya </a:t>
            </a:r>
            <a:r>
              <a:rPr lang="tr-TR" sz="2400" dirty="0">
                <a:latin typeface="Times New Roman" panose="02020603050405020304" pitchFamily="18" charset="0"/>
                <a:cs typeface="Times New Roman" panose="02020603050405020304" pitchFamily="18" charset="0"/>
              </a:rPr>
              <a:t>yönelik olması, </a:t>
            </a:r>
          </a:p>
          <a:p>
            <a:pPr marL="699834" lvl="1" indent="-342900" algn="just" eaLnBrk="1" fontAlgn="auto" hangingPunct="1">
              <a:spcAft>
                <a:spcPts val="0"/>
              </a:spcAft>
              <a:buFont typeface="Wingdings" pitchFamily="2" charset="2"/>
              <a:buChar char="§"/>
              <a:defRPr/>
            </a:pPr>
            <a:r>
              <a:rPr lang="tr-TR" sz="2400" dirty="0">
                <a:solidFill>
                  <a:srgbClr val="C00000"/>
                </a:solidFill>
                <a:latin typeface="Times New Roman" panose="02020603050405020304" pitchFamily="18" charset="0"/>
                <a:cs typeface="Times New Roman" panose="02020603050405020304" pitchFamily="18" charset="0"/>
              </a:rPr>
              <a:t>Rekabeti engelleyici </a:t>
            </a:r>
            <a:r>
              <a:rPr lang="tr-TR" sz="2400" dirty="0">
                <a:latin typeface="Times New Roman" panose="02020603050405020304" pitchFamily="18" charset="0"/>
                <a:cs typeface="Times New Roman" panose="02020603050405020304" pitchFamily="18" charset="0"/>
              </a:rPr>
              <a:t>hususlar içermemesi </a:t>
            </a:r>
          </a:p>
          <a:p>
            <a:pPr marL="699834" lvl="1" indent="-342900" algn="just" eaLnBrk="1" fontAlgn="auto" hangingPunct="1">
              <a:spcAft>
                <a:spcPts val="0"/>
              </a:spcAft>
              <a:buFont typeface="Wingdings" pitchFamily="2" charset="2"/>
              <a:buChar char="§"/>
              <a:defRPr/>
            </a:pPr>
            <a:r>
              <a:rPr lang="tr-TR" sz="2400" dirty="0">
                <a:solidFill>
                  <a:srgbClr val="C00000"/>
                </a:solidFill>
                <a:latin typeface="Times New Roman" panose="02020603050405020304" pitchFamily="18" charset="0"/>
                <a:cs typeface="Times New Roman" panose="02020603050405020304" pitchFamily="18" charset="0"/>
              </a:rPr>
              <a:t>Fırsat eşitliğini </a:t>
            </a:r>
            <a:r>
              <a:rPr lang="tr-TR" sz="2400" dirty="0">
                <a:latin typeface="Times New Roman" panose="02020603050405020304" pitchFamily="18" charset="0"/>
                <a:cs typeface="Times New Roman" panose="02020603050405020304" pitchFamily="18" charset="0"/>
              </a:rPr>
              <a:t>sağlaması </a:t>
            </a:r>
            <a:r>
              <a:rPr lang="tr-TR" sz="2400" b="1" u="sng" dirty="0">
                <a:solidFill>
                  <a:srgbClr val="C00000"/>
                </a:solidFill>
                <a:latin typeface="Times New Roman" panose="02020603050405020304" pitchFamily="18" charset="0"/>
                <a:cs typeface="Times New Roman" panose="02020603050405020304" pitchFamily="18" charset="0"/>
              </a:rPr>
              <a:t>zorunludur.</a:t>
            </a:r>
          </a:p>
          <a:p>
            <a:r>
              <a:rPr lang="tr-TR" sz="3200" dirty="0"/>
              <a:t> </a:t>
            </a:r>
          </a:p>
        </p:txBody>
      </p:sp>
    </p:spTree>
    <p:extLst>
      <p:ext uri="{BB962C8B-B14F-4D97-AF65-F5344CB8AC3E}">
        <p14:creationId xmlns:p14="http://schemas.microsoft.com/office/powerpoint/2010/main" val="3920158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395536" y="116632"/>
            <a:ext cx="8496944" cy="576064"/>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lIns="1044000" tIns="144000" rIns="0" bIns="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80000"/>
              </a:lnSpc>
              <a:spcBef>
                <a:spcPct val="20000"/>
              </a:spcBef>
              <a:defRPr/>
            </a:pPr>
            <a:r>
              <a:rPr lang="tr-TR" sz="3600" b="1" dirty="0" smtClean="0">
                <a:solidFill>
                  <a:schemeClr val="tx1"/>
                </a:solidFill>
                <a:latin typeface="Times New Roman" panose="02020603050405020304" pitchFamily="18" charset="0"/>
                <a:cs typeface="Times New Roman" panose="02020603050405020304" pitchFamily="18" charset="0"/>
              </a:rPr>
              <a:t>T.Ş. Marka </a:t>
            </a:r>
            <a:r>
              <a:rPr lang="tr-TR" sz="3600" b="1" dirty="0">
                <a:solidFill>
                  <a:schemeClr val="tx1"/>
                </a:solidFill>
                <a:latin typeface="Times New Roman" panose="02020603050405020304" pitchFamily="18" charset="0"/>
                <a:cs typeface="Times New Roman" panose="02020603050405020304" pitchFamily="18" charset="0"/>
              </a:rPr>
              <a:t>veya Model </a:t>
            </a:r>
            <a:r>
              <a:rPr lang="tr-TR" sz="3600" b="1" dirty="0" smtClean="0">
                <a:solidFill>
                  <a:schemeClr val="tx1"/>
                </a:solidFill>
                <a:latin typeface="Times New Roman" panose="02020603050405020304" pitchFamily="18" charset="0"/>
                <a:cs typeface="Times New Roman" panose="02020603050405020304" pitchFamily="18" charset="0"/>
              </a:rPr>
              <a:t>Belirtme</a:t>
            </a:r>
            <a:endParaRPr lang="tr-TR" sz="16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84058" y="2852936"/>
            <a:ext cx="8353425" cy="3939540"/>
          </a:xfrm>
          <a:prstGeom prst="rect">
            <a:avLst/>
          </a:prstGeom>
          <a:solidFill>
            <a:schemeClr val="bg2">
              <a:lumMod val="50000"/>
              <a:alpha val="13000"/>
            </a:schemeClr>
          </a:solidFill>
          <a:ln cmpd="dbl">
            <a:solidFill>
              <a:schemeClr val="tx1"/>
            </a:solidFill>
          </a:ln>
        </p:spPr>
        <p:txBody>
          <a:bodyPr wrap="square">
            <a:spAutoFit/>
          </a:bodyPr>
          <a:lstStyle/>
          <a:p>
            <a:pPr marL="365760" indent="-283464" algn="just" eaLnBrk="1" fontAlgn="auto" hangingPunct="1">
              <a:spcAft>
                <a:spcPts val="0"/>
              </a:spcAft>
              <a:buFont typeface="Wingdings" pitchFamily="2" charset="2"/>
              <a:buChar char="Ø"/>
              <a:defRPr/>
            </a:pPr>
            <a:r>
              <a:rPr lang="tr-TR" sz="2400" b="1" dirty="0">
                <a:solidFill>
                  <a:srgbClr val="C00000"/>
                </a:solidFill>
                <a:latin typeface="Times New Roman" panose="02020603050405020304" pitchFamily="18" charset="0"/>
                <a:cs typeface="Times New Roman" panose="02020603050405020304" pitchFamily="18" charset="0"/>
              </a:rPr>
              <a:t>Yedek parça </a:t>
            </a:r>
            <a:r>
              <a:rPr lang="tr-TR" sz="2400" dirty="0">
                <a:latin typeface="Times New Roman" panose="02020603050405020304" pitchFamily="18" charset="0"/>
                <a:cs typeface="Times New Roman" panose="02020603050405020304" pitchFamily="18" charset="0"/>
              </a:rPr>
              <a:t>alınması durumunda; </a:t>
            </a:r>
            <a:r>
              <a:rPr lang="tr-TR" sz="2400" dirty="0" smtClean="0">
                <a:latin typeface="Times New Roman" panose="02020603050405020304" pitchFamily="18" charset="0"/>
                <a:cs typeface="Times New Roman" panose="02020603050405020304" pitchFamily="18" charset="0"/>
              </a:rPr>
              <a:t>Parça alınacak ana </a:t>
            </a:r>
            <a:r>
              <a:rPr lang="tr-TR" sz="2400" dirty="0">
                <a:latin typeface="Times New Roman" panose="02020603050405020304" pitchFamily="18" charset="0"/>
                <a:cs typeface="Times New Roman" panose="02020603050405020304" pitchFamily="18" charset="0"/>
              </a:rPr>
              <a:t>malın markası veya </a:t>
            </a:r>
            <a:r>
              <a:rPr lang="tr-TR" sz="2400" dirty="0" smtClean="0">
                <a:latin typeface="Times New Roman" panose="02020603050405020304" pitchFamily="18" charset="0"/>
                <a:cs typeface="Times New Roman" panose="02020603050405020304" pitchFamily="18" charset="0"/>
              </a:rPr>
              <a:t>modeli belirtilebilir. (</a:t>
            </a:r>
            <a:r>
              <a:rPr lang="tr-TR" sz="2400" dirty="0" err="1" smtClean="0">
                <a:latin typeface="Times New Roman" panose="02020603050405020304" pitchFamily="18" charset="0"/>
                <a:cs typeface="Times New Roman" panose="02020603050405020304" pitchFamily="18" charset="0"/>
              </a:rPr>
              <a:t>Teb</a:t>
            </a:r>
            <a:r>
              <a:rPr lang="tr-TR" sz="2400" dirty="0" smtClean="0">
                <a:latin typeface="Times New Roman" panose="02020603050405020304" pitchFamily="18" charset="0"/>
                <a:cs typeface="Times New Roman" panose="02020603050405020304" pitchFamily="18" charset="0"/>
              </a:rPr>
              <a:t> md:55)   </a:t>
            </a:r>
          </a:p>
          <a:p>
            <a:pPr marL="365760" indent="-283464" algn="just" eaLnBrk="1" fontAlgn="auto" hangingPunct="1">
              <a:spcAft>
                <a:spcPts val="0"/>
              </a:spcAft>
              <a:buFont typeface="Wingdings" pitchFamily="2" charset="2"/>
              <a:buChar char="Ø"/>
              <a:defRPr/>
            </a:pPr>
            <a:endParaRPr lang="tr-TR" sz="1800" dirty="0" smtClean="0">
              <a:latin typeface="Times New Roman" panose="02020603050405020304" pitchFamily="18" charset="0"/>
              <a:cs typeface="Times New Roman" panose="02020603050405020304" pitchFamily="18" charset="0"/>
            </a:endParaRPr>
          </a:p>
          <a:p>
            <a:pPr>
              <a:defRPr/>
            </a:pPr>
            <a:r>
              <a:rPr lang="tr-TR" sz="1800" dirty="0" smtClean="0">
                <a:solidFill>
                  <a:prstClr val="black"/>
                </a:solidFill>
                <a:latin typeface="Times New Roman" panose="02020603050405020304" pitchFamily="18" charset="0"/>
                <a:cs typeface="Times New Roman" panose="02020603050405020304" pitchFamily="18" charset="0"/>
              </a:rPr>
              <a:t> </a:t>
            </a:r>
            <a:r>
              <a:rPr lang="tr-TR" sz="2400" dirty="0">
                <a:solidFill>
                  <a:prstClr val="black"/>
                </a:solidFill>
                <a:latin typeface="Times New Roman" panose="02020603050405020304" pitchFamily="18" charset="0"/>
                <a:cs typeface="Times New Roman" panose="02020603050405020304" pitchFamily="18" charset="0"/>
              </a:rPr>
              <a:t>İdarelerce işletilen;</a:t>
            </a:r>
          </a:p>
          <a:p>
            <a:pPr marL="342900" indent="-342900">
              <a:buFont typeface="Wingdings" pitchFamily="2" charset="2"/>
              <a:buChar char="ü"/>
              <a:defRPr/>
            </a:pPr>
            <a:r>
              <a:rPr lang="tr-TR" sz="2400" dirty="0">
                <a:solidFill>
                  <a:prstClr val="black"/>
                </a:solidFill>
                <a:latin typeface="Times New Roman" panose="02020603050405020304" pitchFamily="18" charset="0"/>
                <a:cs typeface="Times New Roman" panose="02020603050405020304" pitchFamily="18" charset="0"/>
              </a:rPr>
              <a:t>  </a:t>
            </a:r>
            <a:r>
              <a:rPr lang="tr-TR" sz="2000" dirty="0">
                <a:solidFill>
                  <a:prstClr val="black"/>
                </a:solidFill>
                <a:latin typeface="Times New Roman" panose="02020603050405020304" pitchFamily="18" charset="0"/>
                <a:cs typeface="Times New Roman" panose="02020603050405020304" pitchFamily="18" charset="0"/>
              </a:rPr>
              <a:t>eğitim ve dinlenme tesisleri, </a:t>
            </a:r>
          </a:p>
          <a:p>
            <a:pPr marL="342900" indent="-342900">
              <a:buFont typeface="Wingdings" pitchFamily="2" charset="2"/>
              <a:buChar char="ü"/>
              <a:defRPr/>
            </a:pPr>
            <a:r>
              <a:rPr lang="tr-TR" sz="2000" dirty="0">
                <a:solidFill>
                  <a:prstClr val="black"/>
                </a:solidFill>
                <a:latin typeface="Times New Roman" panose="02020603050405020304" pitchFamily="18" charset="0"/>
                <a:cs typeface="Times New Roman" panose="02020603050405020304" pitchFamily="18" charset="0"/>
              </a:rPr>
              <a:t>  orduevi, askeri gazino, misafirhaneler,</a:t>
            </a:r>
          </a:p>
          <a:p>
            <a:pPr marL="342900" indent="-342900">
              <a:buFont typeface="Wingdings" pitchFamily="2" charset="2"/>
              <a:buChar char="ü"/>
              <a:defRPr/>
            </a:pPr>
            <a:r>
              <a:rPr lang="tr-TR" sz="2000" dirty="0">
                <a:solidFill>
                  <a:prstClr val="black"/>
                </a:solidFill>
                <a:latin typeface="Times New Roman" panose="02020603050405020304" pitchFamily="18" charset="0"/>
                <a:cs typeface="Times New Roman" panose="02020603050405020304" pitchFamily="18" charset="0"/>
              </a:rPr>
              <a:t>  çocuk bakımevi, kreş, </a:t>
            </a:r>
          </a:p>
          <a:p>
            <a:pPr marL="342900" indent="-342900">
              <a:buFont typeface="Wingdings" pitchFamily="2" charset="2"/>
              <a:buChar char="ü"/>
              <a:defRPr/>
            </a:pPr>
            <a:r>
              <a:rPr lang="tr-TR" sz="2000" dirty="0">
                <a:solidFill>
                  <a:prstClr val="black"/>
                </a:solidFill>
                <a:latin typeface="Times New Roman" panose="02020603050405020304" pitchFamily="18" charset="0"/>
                <a:cs typeface="Times New Roman" panose="02020603050405020304" pitchFamily="18" charset="0"/>
              </a:rPr>
              <a:t>  spor tesisi, kantin ve benzeri sosyal </a:t>
            </a:r>
            <a:r>
              <a:rPr lang="tr-TR" sz="2000" dirty="0" smtClean="0">
                <a:solidFill>
                  <a:prstClr val="black"/>
                </a:solidFill>
                <a:latin typeface="Times New Roman" panose="02020603050405020304" pitchFamily="18" charset="0"/>
                <a:cs typeface="Times New Roman" panose="02020603050405020304" pitchFamily="18" charset="0"/>
              </a:rPr>
              <a:t>tesislerde satılmak için yapılacak</a:t>
            </a:r>
            <a:endParaRPr lang="tr-TR" sz="2000" dirty="0">
              <a:solidFill>
                <a:prstClr val="black"/>
              </a:solidFill>
              <a:latin typeface="Times New Roman" panose="02020603050405020304" pitchFamily="18" charset="0"/>
              <a:cs typeface="Times New Roman" panose="02020603050405020304" pitchFamily="18" charset="0"/>
            </a:endParaRPr>
          </a:p>
          <a:p>
            <a:pPr>
              <a:defRPr/>
            </a:pPr>
            <a:r>
              <a:rPr lang="tr-TR" sz="2400" dirty="0" smtClean="0">
                <a:solidFill>
                  <a:prstClr val="black"/>
                </a:solidFill>
                <a:latin typeface="Times New Roman" panose="02020603050405020304" pitchFamily="18" charset="0"/>
                <a:cs typeface="Times New Roman" panose="02020603050405020304" pitchFamily="18" charset="0"/>
              </a:rPr>
              <a:t>4734 </a:t>
            </a:r>
            <a:r>
              <a:rPr lang="tr-TR" sz="2400" dirty="0">
                <a:solidFill>
                  <a:prstClr val="black"/>
                </a:solidFill>
                <a:latin typeface="Times New Roman" panose="02020603050405020304" pitchFamily="18" charset="0"/>
                <a:cs typeface="Times New Roman" panose="02020603050405020304" pitchFamily="18" charset="0"/>
              </a:rPr>
              <a:t>sayılı Kanunun </a:t>
            </a:r>
            <a:r>
              <a:rPr lang="tr-TR" sz="2400" dirty="0" smtClean="0">
                <a:solidFill>
                  <a:prstClr val="black"/>
                </a:solidFill>
                <a:latin typeface="Times New Roman" panose="02020603050405020304" pitchFamily="18" charset="0"/>
                <a:cs typeface="Times New Roman" panose="02020603050405020304" pitchFamily="18" charset="0"/>
              </a:rPr>
              <a:t>22/(</a:t>
            </a:r>
            <a:r>
              <a:rPr lang="tr-TR" sz="2400" dirty="0">
                <a:solidFill>
                  <a:prstClr val="black"/>
                </a:solidFill>
                <a:latin typeface="Times New Roman" panose="02020603050405020304" pitchFamily="18" charset="0"/>
                <a:cs typeface="Times New Roman" panose="02020603050405020304" pitchFamily="18" charset="0"/>
              </a:rPr>
              <a:t>d) bendi kapsamında yapılacak </a:t>
            </a:r>
            <a:r>
              <a:rPr lang="tr-TR" sz="2400" b="1" dirty="0" smtClean="0">
                <a:solidFill>
                  <a:srgbClr val="0070C0"/>
                </a:solidFill>
                <a:latin typeface="Times New Roman" panose="02020603050405020304" pitchFamily="18" charset="0"/>
                <a:cs typeface="Times New Roman" panose="02020603050405020304" pitchFamily="18" charset="0"/>
              </a:rPr>
              <a:t>mamul </a:t>
            </a:r>
            <a:r>
              <a:rPr lang="tr-TR" sz="2400" b="1" dirty="0">
                <a:solidFill>
                  <a:srgbClr val="0070C0"/>
                </a:solidFill>
                <a:latin typeface="Times New Roman" panose="02020603050405020304" pitchFamily="18" charset="0"/>
                <a:cs typeface="Times New Roman" panose="02020603050405020304" pitchFamily="18" charset="0"/>
              </a:rPr>
              <a:t>mal alımlarında; </a:t>
            </a:r>
            <a:r>
              <a:rPr lang="tr-TR" sz="2400" dirty="0" smtClean="0">
                <a:solidFill>
                  <a:srgbClr val="C00000"/>
                </a:solidFill>
                <a:latin typeface="Times New Roman" panose="02020603050405020304" pitchFamily="18" charset="0"/>
                <a:cs typeface="Times New Roman" panose="02020603050405020304" pitchFamily="18" charset="0"/>
              </a:rPr>
              <a:t>marka </a:t>
            </a:r>
            <a:r>
              <a:rPr lang="tr-TR" sz="2400" dirty="0">
                <a:solidFill>
                  <a:srgbClr val="C00000"/>
                </a:solidFill>
                <a:latin typeface="Times New Roman" panose="02020603050405020304" pitchFamily="18" charset="0"/>
                <a:cs typeface="Times New Roman" panose="02020603050405020304" pitchFamily="18" charset="0"/>
              </a:rPr>
              <a:t>belirtilmek suretiyle alım yapılabilir. </a:t>
            </a:r>
            <a:r>
              <a:rPr lang="tr-TR" dirty="0">
                <a:solidFill>
                  <a:srgbClr val="C00000"/>
                </a:solidFill>
                <a:latin typeface="Times New Roman" panose="02020603050405020304" pitchFamily="18" charset="0"/>
                <a:cs typeface="Times New Roman" panose="02020603050405020304" pitchFamily="18" charset="0"/>
              </a:rPr>
              <a:t>(T: </a:t>
            </a:r>
            <a:r>
              <a:rPr lang="tr-TR" dirty="0" smtClean="0">
                <a:solidFill>
                  <a:srgbClr val="C00000"/>
                </a:solidFill>
                <a:latin typeface="Times New Roman" panose="02020603050405020304" pitchFamily="18" charset="0"/>
                <a:cs typeface="Times New Roman" panose="02020603050405020304" pitchFamily="18" charset="0"/>
              </a:rPr>
              <a:t>md:22.5.1.4)</a:t>
            </a:r>
            <a:r>
              <a:rPr lang="tr-TR" sz="2800" dirty="0" smtClean="0">
                <a:solidFill>
                  <a:srgbClr val="C00000"/>
                </a:solidFill>
                <a:latin typeface="Times New Roman" panose="02020603050405020304" pitchFamily="18" charset="0"/>
                <a:cs typeface="Times New Roman" panose="02020603050405020304" pitchFamily="18" charset="0"/>
              </a:rPr>
              <a:t>  </a:t>
            </a:r>
            <a:endParaRPr lang="tr-TR" sz="2800" dirty="0">
              <a:solidFill>
                <a:prstClr val="black"/>
              </a:solidFill>
              <a:latin typeface="Times New Roman" panose="02020603050405020304" pitchFamily="18" charset="0"/>
              <a:cs typeface="Times New Roman" panose="02020603050405020304" pitchFamily="18" charset="0"/>
            </a:endParaRPr>
          </a:p>
        </p:txBody>
      </p:sp>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4624"/>
            <a:ext cx="648072" cy="7755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467047" y="841003"/>
            <a:ext cx="8353425" cy="1938992"/>
          </a:xfrm>
          <a:prstGeom prst="rect">
            <a:avLst/>
          </a:prstGeom>
          <a:solidFill>
            <a:srgbClr val="00B0F0">
              <a:alpha val="13000"/>
            </a:srgbClr>
          </a:solidFill>
        </p:spPr>
        <p:txBody>
          <a:bodyPr>
            <a:spAutoFit/>
          </a:bodyPr>
          <a:lstStyle/>
          <a:p>
            <a:pPr marL="425196" indent="-342900" algn="just" fontAlgn="auto">
              <a:spcAft>
                <a:spcPts val="0"/>
              </a:spcAft>
              <a:buFont typeface="Wingdings"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TŞ’de  marka, model, patent, </a:t>
            </a:r>
            <a:r>
              <a:rPr lang="tr-TR" sz="2400" dirty="0" smtClean="0">
                <a:solidFill>
                  <a:prstClr val="black"/>
                </a:solidFill>
                <a:latin typeface="Times New Roman" panose="02020603050405020304" pitchFamily="18" charset="0"/>
                <a:cs typeface="Times New Roman" panose="02020603050405020304" pitchFamily="18" charset="0"/>
              </a:rPr>
              <a:t>vb. </a:t>
            </a:r>
            <a:r>
              <a:rPr lang="tr-TR" sz="2400" dirty="0">
                <a:solidFill>
                  <a:prstClr val="black"/>
                </a:solidFill>
                <a:latin typeface="Times New Roman" panose="02020603050405020304" pitchFamily="18" charset="0"/>
                <a:cs typeface="Times New Roman" panose="02020603050405020304" pitchFamily="18" charset="0"/>
              </a:rPr>
              <a:t>tanımlara yer </a:t>
            </a:r>
            <a:r>
              <a:rPr lang="tr-TR" sz="2400" dirty="0" smtClean="0">
                <a:solidFill>
                  <a:prstClr val="black"/>
                </a:solidFill>
                <a:latin typeface="Times New Roman" panose="02020603050405020304" pitchFamily="18" charset="0"/>
                <a:cs typeface="Times New Roman" panose="02020603050405020304" pitchFamily="18" charset="0"/>
              </a:rPr>
              <a:t>verilemez.</a:t>
            </a:r>
          </a:p>
          <a:p>
            <a:pPr marL="425196" indent="-342900" algn="just" fontAlgn="auto">
              <a:spcAft>
                <a:spcPts val="0"/>
              </a:spcAft>
              <a:buFont typeface="Wingdings" pitchFamily="2" charset="2"/>
              <a:buChar char="v"/>
              <a:defRPr/>
            </a:pPr>
            <a:r>
              <a:rPr lang="tr-TR" sz="2400" dirty="0" smtClean="0">
                <a:solidFill>
                  <a:prstClr val="black"/>
                </a:solidFill>
                <a:latin typeface="Times New Roman" panose="02020603050405020304" pitchFamily="18" charset="0"/>
                <a:cs typeface="Times New Roman" panose="02020603050405020304" pitchFamily="18" charset="0"/>
              </a:rPr>
              <a:t>Ancak</a:t>
            </a:r>
            <a:r>
              <a:rPr lang="tr-TR" sz="2400" dirty="0">
                <a:solidFill>
                  <a:prstClr val="black"/>
                </a:solidFill>
                <a:latin typeface="Times New Roman" panose="02020603050405020304" pitchFamily="18" charset="0"/>
                <a:cs typeface="Times New Roman" panose="02020603050405020304" pitchFamily="18" charset="0"/>
              </a:rPr>
              <a:t>, </a:t>
            </a:r>
            <a:r>
              <a:rPr lang="tr-TR" sz="2400" dirty="0" smtClean="0">
                <a:solidFill>
                  <a:prstClr val="black"/>
                </a:solidFill>
                <a:latin typeface="Times New Roman" panose="02020603050405020304" pitchFamily="18" charset="0"/>
                <a:cs typeface="Times New Roman" panose="02020603050405020304" pitchFamily="18" charset="0"/>
              </a:rPr>
              <a:t>ulusal/uluslararası </a:t>
            </a:r>
            <a:r>
              <a:rPr lang="tr-TR" sz="2400" dirty="0">
                <a:solidFill>
                  <a:prstClr val="black"/>
                </a:solidFill>
                <a:latin typeface="Times New Roman" panose="02020603050405020304" pitchFamily="18" charset="0"/>
                <a:cs typeface="Times New Roman" panose="02020603050405020304" pitchFamily="18" charset="0"/>
              </a:rPr>
              <a:t>teknik standartların bulunmaması veya teknik özelliklerin belirlenmesinin mümkün olmaması hallerinde  </a:t>
            </a:r>
            <a:r>
              <a:rPr lang="tr-TR" sz="2400" dirty="0">
                <a:solidFill>
                  <a:srgbClr val="C00000"/>
                </a:solidFill>
                <a:latin typeface="Times New Roman" panose="02020603050405020304" pitchFamily="18" charset="0"/>
                <a:cs typeface="Times New Roman" panose="02020603050405020304" pitchFamily="18" charset="0"/>
              </a:rPr>
              <a:t>“</a:t>
            </a:r>
            <a:r>
              <a:rPr lang="tr-TR" sz="2400" b="1" u="sng" dirty="0">
                <a:solidFill>
                  <a:srgbClr val="C00000"/>
                </a:solidFill>
                <a:latin typeface="Times New Roman" panose="02020603050405020304" pitchFamily="18" charset="0"/>
                <a:cs typeface="Times New Roman" panose="02020603050405020304" pitchFamily="18" charset="0"/>
              </a:rPr>
              <a:t>veya dengi” </a:t>
            </a:r>
            <a:r>
              <a:rPr lang="tr-TR" sz="2400" u="sng" dirty="0">
                <a:solidFill>
                  <a:prstClr val="black"/>
                </a:solidFill>
                <a:latin typeface="Times New Roman" panose="02020603050405020304" pitchFamily="18" charset="0"/>
                <a:cs typeface="Times New Roman" panose="02020603050405020304" pitchFamily="18" charset="0"/>
              </a:rPr>
              <a:t>ifadesine yer verilmek şartıyla</a:t>
            </a:r>
            <a:r>
              <a:rPr lang="tr-TR" sz="2400" dirty="0">
                <a:solidFill>
                  <a:prstClr val="black"/>
                </a:solidFill>
                <a:latin typeface="Times New Roman" panose="02020603050405020304" pitchFamily="18" charset="0"/>
                <a:cs typeface="Times New Roman" panose="02020603050405020304" pitchFamily="18" charset="0"/>
              </a:rPr>
              <a:t> </a:t>
            </a:r>
            <a:r>
              <a:rPr lang="tr-TR" sz="2400" dirty="0">
                <a:solidFill>
                  <a:srgbClr val="FF0000"/>
                </a:solidFill>
                <a:latin typeface="Times New Roman" panose="02020603050405020304" pitchFamily="18" charset="0"/>
                <a:cs typeface="Times New Roman" panose="02020603050405020304" pitchFamily="18" charset="0"/>
              </a:rPr>
              <a:t>marka veya model belirtilebilir.</a:t>
            </a:r>
          </a:p>
        </p:txBody>
      </p:sp>
      <p:sp>
        <p:nvSpPr>
          <p:cNvPr id="2" name="Slayt Numarası Yer Tutucusu 1"/>
          <p:cNvSpPr>
            <a:spLocks noGrp="1"/>
          </p:cNvSpPr>
          <p:nvPr>
            <p:ph type="sldNum" sz="quarter" idx="12"/>
          </p:nvPr>
        </p:nvSpPr>
        <p:spPr/>
        <p:txBody>
          <a:bodyPr/>
          <a:lstStyle/>
          <a:p>
            <a:pPr>
              <a:defRPr/>
            </a:pPr>
            <a:fld id="{97436EAB-5845-441C-BA75-58C239F91653}" type="slidenum">
              <a:rPr lang="tr-TR" smtClean="0">
                <a:solidFill>
                  <a:prstClr val="black">
                    <a:tint val="75000"/>
                  </a:prstClr>
                </a:solidFill>
              </a:rPr>
              <a:pPr>
                <a:defRPr/>
              </a:pPr>
              <a:t>8</a:t>
            </a:fld>
            <a:endParaRPr lang="tr-TR">
              <a:solidFill>
                <a:prstClr val="black">
                  <a:tint val="75000"/>
                </a:prstClr>
              </a:solidFill>
            </a:endParaRPr>
          </a:p>
        </p:txBody>
      </p:sp>
    </p:spTree>
    <p:extLst>
      <p:ext uri="{BB962C8B-B14F-4D97-AF65-F5344CB8AC3E}">
        <p14:creationId xmlns:p14="http://schemas.microsoft.com/office/powerpoint/2010/main" val="2685915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 fill="hold"/>
                                        <p:tgtEl>
                                          <p:spTgt spid="6"/>
                                        </p:tgtEl>
                                        <p:attrNameLst>
                                          <p:attrName>ppt_x</p:attrName>
                                        </p:attrNameLst>
                                      </p:cBhvr>
                                      <p:tavLst>
                                        <p:tav tm="0">
                                          <p:val>
                                            <p:strVal val="#ppt_x"/>
                                          </p:val>
                                        </p:tav>
                                        <p:tav tm="100000">
                                          <p:val>
                                            <p:strVal val="#ppt_x"/>
                                          </p:val>
                                        </p:tav>
                                      </p:tavLst>
                                    </p:anim>
                                    <p:anim calcmode="lin" valueType="num">
                                      <p:cBhvr additive="base">
                                        <p:cTn id="14" dur="3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377825" y="1416224"/>
            <a:ext cx="8280400" cy="4376738"/>
          </a:xfrm>
        </p:spPr>
        <p:txBody>
          <a:bodyPr/>
          <a:lstStyle/>
          <a:p>
            <a:pPr marL="82550" indent="0" algn="just" eaLnBrk="1" hangingPunct="1">
              <a:lnSpc>
                <a:spcPct val="80000"/>
              </a:lnSpc>
            </a:pPr>
            <a:endParaRPr lang="tr-TR" altLang="tr-TR" sz="1700" b="1" u="sng" dirty="0" smtClean="0">
              <a:solidFill>
                <a:srgbClr val="FF0000"/>
              </a:solidFill>
            </a:endParaRPr>
          </a:p>
          <a:p>
            <a:pPr marL="82550" indent="0" algn="just" eaLnBrk="1" hangingPunct="1">
              <a:lnSpc>
                <a:spcPct val="80000"/>
              </a:lnSpc>
            </a:pPr>
            <a:endParaRPr lang="tr-TR" altLang="tr-TR" sz="1700" b="1" u="sng" dirty="0">
              <a:solidFill>
                <a:srgbClr val="FF0000"/>
              </a:solidFill>
            </a:endParaRPr>
          </a:p>
          <a:p>
            <a:pPr marL="82550" indent="0" algn="just" eaLnBrk="1" hangingPunct="1">
              <a:lnSpc>
                <a:spcPct val="80000"/>
              </a:lnSpc>
            </a:pPr>
            <a:endParaRPr lang="tr-TR" altLang="tr-TR" sz="1700" b="1" u="sng" dirty="0" smtClean="0">
              <a:solidFill>
                <a:srgbClr val="FF0000"/>
              </a:solidFill>
            </a:endParaRPr>
          </a:p>
        </p:txBody>
      </p:sp>
      <p:sp>
        <p:nvSpPr>
          <p:cNvPr id="5" name="Rectangle 8"/>
          <p:cNvSpPr txBox="1">
            <a:spLocks noChangeArrowheads="1"/>
          </p:cNvSpPr>
          <p:nvPr/>
        </p:nvSpPr>
        <p:spPr bwMode="auto">
          <a:xfrm>
            <a:off x="0" y="0"/>
            <a:ext cx="9036050" cy="801228"/>
          </a:xfrm>
          <a:prstGeom prst="rect">
            <a:avLst/>
          </a:prstGeom>
          <a:solidFill>
            <a:srgbClr val="00B0F0"/>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lIns="1044000" tIns="144000" rIns="0" bIns="0" anchor="ctr">
            <a:no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lnSpc>
                <a:spcPct val="80000"/>
              </a:lnSpc>
              <a:spcBef>
                <a:spcPct val="20000"/>
              </a:spcBef>
              <a:spcAft>
                <a:spcPts val="0"/>
              </a:spcAft>
              <a:defRPr/>
            </a:pPr>
            <a:r>
              <a:rPr lang="tr-TR" sz="40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Yaklaşık Maliyet</a:t>
            </a:r>
            <a:endParaRPr lang="tr-TR"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059"/>
            <a:ext cx="722064" cy="864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5DDB875D-3A22-4669-8FB2-E7AFCD840C2C}" type="slidenum">
              <a:rPr lang="tr-TR" smtClean="0">
                <a:solidFill>
                  <a:prstClr val="black">
                    <a:tint val="75000"/>
                  </a:prstClr>
                </a:solidFill>
              </a:rPr>
              <a:pPr>
                <a:defRPr/>
              </a:pPr>
              <a:t>9</a:t>
            </a:fld>
            <a:endParaRPr lang="tr-TR">
              <a:solidFill>
                <a:prstClr val="black">
                  <a:tint val="75000"/>
                </a:prstClr>
              </a:solidFill>
            </a:endParaRPr>
          </a:p>
        </p:txBody>
      </p:sp>
      <p:sp>
        <p:nvSpPr>
          <p:cNvPr id="8" name="Dikdörtgen 7"/>
          <p:cNvSpPr/>
          <p:nvPr/>
        </p:nvSpPr>
        <p:spPr>
          <a:xfrm>
            <a:off x="323528" y="1209463"/>
            <a:ext cx="8712522" cy="4401205"/>
          </a:xfrm>
          <a:prstGeom prst="rect">
            <a:avLst/>
          </a:prstGeom>
        </p:spPr>
        <p:txBody>
          <a:bodyPr wrap="square">
            <a:spAutoFit/>
          </a:bodyPr>
          <a:lstStyle/>
          <a:p>
            <a:pPr marL="0" indent="0" algn="just">
              <a:buNone/>
            </a:pPr>
            <a:r>
              <a:rPr lang="tr-TR" altLang="tr-TR" sz="2800" b="1" dirty="0" smtClean="0">
                <a:solidFill>
                  <a:srgbClr val="C00000"/>
                </a:solidFill>
                <a:latin typeface="Times New Roman" panose="02020603050405020304" pitchFamily="18" charset="0"/>
                <a:cs typeface="Times New Roman" panose="02020603050405020304" pitchFamily="18" charset="0"/>
              </a:rPr>
              <a:t>Önemi:</a:t>
            </a:r>
            <a:endParaRPr lang="tr-TR" altLang="tr-TR" sz="2800" b="1" dirty="0">
              <a:solidFill>
                <a:srgbClr val="C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altLang="tr-TR" sz="2800" dirty="0" smtClean="0">
                <a:solidFill>
                  <a:srgbClr val="C00000"/>
                </a:solidFill>
                <a:latin typeface="Times New Roman" panose="02020603050405020304" pitchFamily="18" charset="0"/>
                <a:cs typeface="Times New Roman" panose="02020603050405020304" pitchFamily="18" charset="0"/>
              </a:rPr>
              <a:t>Ödenek</a:t>
            </a:r>
            <a:r>
              <a:rPr lang="tr-TR" altLang="tr-TR" sz="2800" dirty="0" smtClean="0">
                <a:latin typeface="Times New Roman" panose="02020603050405020304" pitchFamily="18" charset="0"/>
                <a:cs typeface="Times New Roman" panose="02020603050405020304" pitchFamily="18" charset="0"/>
              </a:rPr>
              <a:t> </a:t>
            </a:r>
            <a:r>
              <a:rPr lang="tr-TR" altLang="tr-TR" sz="2800" dirty="0">
                <a:latin typeface="Times New Roman" panose="02020603050405020304" pitchFamily="18" charset="0"/>
                <a:cs typeface="Times New Roman" panose="02020603050405020304" pitchFamily="18" charset="0"/>
              </a:rPr>
              <a:t>miktarının tespiti</a:t>
            </a:r>
            <a:r>
              <a:rPr lang="tr-TR" altLang="tr-TR" sz="2800" dirty="0" smtClean="0">
                <a:latin typeface="Times New Roman" panose="02020603050405020304" pitchFamily="18" charset="0"/>
                <a:cs typeface="Times New Roman" panose="02020603050405020304" pitchFamily="18" charset="0"/>
              </a:rPr>
              <a:t>,</a:t>
            </a:r>
            <a:endParaRPr lang="tr-TR" altLang="tr-TR" sz="2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altLang="tr-TR" sz="2800" dirty="0">
                <a:solidFill>
                  <a:srgbClr val="C00000"/>
                </a:solidFill>
                <a:latin typeface="Times New Roman" panose="02020603050405020304" pitchFamily="18" charset="0"/>
                <a:cs typeface="Times New Roman" panose="02020603050405020304" pitchFamily="18" charset="0"/>
              </a:rPr>
              <a:t>İhale usulü ve ilan sürelerinin </a:t>
            </a:r>
            <a:r>
              <a:rPr lang="tr-TR" altLang="tr-TR" sz="2800" dirty="0">
                <a:latin typeface="Times New Roman" panose="02020603050405020304" pitchFamily="18" charset="0"/>
                <a:cs typeface="Times New Roman" panose="02020603050405020304" pitchFamily="18" charset="0"/>
              </a:rPr>
              <a:t>belirlenmesi,</a:t>
            </a:r>
          </a:p>
          <a:p>
            <a:pPr marL="342900" indent="-342900" algn="just">
              <a:buFont typeface="Arial" panose="020B0604020202020204" pitchFamily="34" charset="0"/>
              <a:buChar char="•"/>
            </a:pPr>
            <a:r>
              <a:rPr lang="tr-TR" altLang="tr-TR" sz="2800" dirty="0">
                <a:latin typeface="Times New Roman" panose="02020603050405020304" pitchFamily="18" charset="0"/>
                <a:cs typeface="Times New Roman" panose="02020603050405020304" pitchFamily="18" charset="0"/>
              </a:rPr>
              <a:t>Teklif kapsamında </a:t>
            </a:r>
            <a:r>
              <a:rPr lang="tr-TR" altLang="tr-TR" sz="2800" dirty="0">
                <a:solidFill>
                  <a:srgbClr val="C00000"/>
                </a:solidFill>
                <a:latin typeface="Times New Roman" panose="02020603050405020304" pitchFamily="18" charset="0"/>
                <a:cs typeface="Times New Roman" panose="02020603050405020304" pitchFamily="18" charset="0"/>
              </a:rPr>
              <a:t>istenecek </a:t>
            </a:r>
            <a:r>
              <a:rPr lang="tr-TR" altLang="tr-TR" sz="2800" dirty="0" smtClean="0">
                <a:solidFill>
                  <a:srgbClr val="C00000"/>
                </a:solidFill>
                <a:latin typeface="Times New Roman" panose="02020603050405020304" pitchFamily="18" charset="0"/>
                <a:cs typeface="Times New Roman" panose="02020603050405020304" pitchFamily="18" charset="0"/>
              </a:rPr>
              <a:t>yeterlik belgelerinin </a:t>
            </a:r>
            <a:r>
              <a:rPr lang="tr-TR" altLang="tr-TR" sz="2800" dirty="0">
                <a:latin typeface="Times New Roman" panose="02020603050405020304" pitchFamily="18" charset="0"/>
                <a:cs typeface="Times New Roman" panose="02020603050405020304" pitchFamily="18" charset="0"/>
              </a:rPr>
              <a:t>tespiti,</a:t>
            </a:r>
          </a:p>
          <a:p>
            <a:pPr marL="342900" indent="-342900" algn="just">
              <a:buFont typeface="Arial" panose="020B0604020202020204" pitchFamily="34" charset="0"/>
              <a:buChar char="•"/>
            </a:pPr>
            <a:r>
              <a:rPr lang="tr-TR" altLang="tr-TR" sz="2800" dirty="0">
                <a:latin typeface="Times New Roman" panose="02020603050405020304" pitchFamily="18" charset="0"/>
                <a:cs typeface="Times New Roman" panose="02020603050405020304" pitchFamily="18" charset="0"/>
              </a:rPr>
              <a:t>Yaklaşık maliyeti eşik değerlerin altında kalan ihalelere sadece </a:t>
            </a:r>
            <a:r>
              <a:rPr lang="tr-TR" altLang="tr-TR" sz="2800" dirty="0">
                <a:solidFill>
                  <a:srgbClr val="C00000"/>
                </a:solidFill>
                <a:latin typeface="Times New Roman" panose="02020603050405020304" pitchFamily="18" charset="0"/>
                <a:cs typeface="Times New Roman" panose="02020603050405020304" pitchFamily="18" charset="0"/>
              </a:rPr>
              <a:t>yerli isteklilerin katılması</a:t>
            </a:r>
            <a:r>
              <a:rPr lang="tr-TR" altLang="tr-TR" sz="28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tr-TR" altLang="tr-TR" sz="2800" dirty="0" smtClean="0">
                <a:latin typeface="Times New Roman" panose="02020603050405020304" pitchFamily="18" charset="0"/>
                <a:cs typeface="Times New Roman" panose="02020603050405020304" pitchFamily="18" charset="0"/>
              </a:rPr>
              <a:t>Tekliflerin </a:t>
            </a:r>
            <a:r>
              <a:rPr lang="tr-TR" altLang="tr-TR" sz="2800" dirty="0">
                <a:solidFill>
                  <a:srgbClr val="C00000"/>
                </a:solidFill>
                <a:latin typeface="Times New Roman" panose="02020603050405020304" pitchFamily="18" charset="0"/>
                <a:cs typeface="Times New Roman" panose="02020603050405020304" pitchFamily="18" charset="0"/>
              </a:rPr>
              <a:t>piyasa fiyatlarını </a:t>
            </a:r>
            <a:r>
              <a:rPr lang="tr-TR" altLang="tr-TR" sz="2800" dirty="0">
                <a:latin typeface="Times New Roman" panose="02020603050405020304" pitchFamily="18" charset="0"/>
                <a:cs typeface="Times New Roman" panose="02020603050405020304" pitchFamily="18" charset="0"/>
              </a:rPr>
              <a:t>yansıtıp yansıtmadığının tespiti,</a:t>
            </a:r>
          </a:p>
          <a:p>
            <a:pPr marL="342900" indent="-342900" algn="just">
              <a:buFont typeface="Arial" panose="020B0604020202020204" pitchFamily="34" charset="0"/>
              <a:buChar char="•"/>
            </a:pPr>
            <a:r>
              <a:rPr lang="tr-TR" altLang="tr-TR" sz="2800" dirty="0">
                <a:solidFill>
                  <a:srgbClr val="C00000"/>
                </a:solidFill>
                <a:latin typeface="Times New Roman" panose="02020603050405020304" pitchFamily="18" charset="0"/>
                <a:cs typeface="Times New Roman" panose="02020603050405020304" pitchFamily="18" charset="0"/>
              </a:rPr>
              <a:t>Aşırı düşük tekliflerin tespiti</a:t>
            </a:r>
            <a:r>
              <a:rPr lang="tr-TR" altLang="tr-TR" sz="2800" dirty="0">
                <a:latin typeface="Times New Roman" panose="02020603050405020304" pitchFamily="18" charset="0"/>
                <a:cs typeface="Times New Roman" panose="02020603050405020304" pitchFamily="18" charset="0"/>
              </a:rPr>
              <a:t>, </a:t>
            </a:r>
          </a:p>
          <a:p>
            <a:pPr algn="just"/>
            <a:r>
              <a:rPr lang="tr-TR" altLang="tr-TR" sz="2800" dirty="0" smtClean="0">
                <a:latin typeface="Times New Roman" panose="02020603050405020304" pitchFamily="18" charset="0"/>
                <a:cs typeface="Times New Roman" panose="02020603050405020304" pitchFamily="18" charset="0"/>
              </a:rPr>
              <a:t>Bakımından </a:t>
            </a:r>
            <a:r>
              <a:rPr lang="tr-TR" altLang="tr-TR" sz="2800" dirty="0">
                <a:latin typeface="Times New Roman" panose="02020603050405020304" pitchFamily="18" charset="0"/>
                <a:cs typeface="Times New Roman" panose="02020603050405020304" pitchFamily="18" charset="0"/>
              </a:rPr>
              <a:t>son derece önemlidir. </a:t>
            </a:r>
          </a:p>
        </p:txBody>
      </p:sp>
    </p:spTree>
    <p:extLst>
      <p:ext uri="{BB962C8B-B14F-4D97-AF65-F5344CB8AC3E}">
        <p14:creationId xmlns:p14="http://schemas.microsoft.com/office/powerpoint/2010/main" val="1620887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20509</TotalTime>
  <Words>4633</Words>
  <Application>Microsoft Office PowerPoint</Application>
  <PresentationFormat>Ekran Gösterisi (4:3)</PresentationFormat>
  <Paragraphs>769</Paragraphs>
  <Slides>68</Slides>
  <Notes>62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68</vt:i4>
      </vt:variant>
    </vt:vector>
  </HeadingPairs>
  <TitlesOfParts>
    <vt:vector size="75" baseType="lpstr">
      <vt:lpstr>Arial</vt:lpstr>
      <vt:lpstr>Calibri</vt:lpstr>
      <vt:lpstr>Tahoma</vt:lpstr>
      <vt:lpstr>Times New Roman</vt:lpstr>
      <vt:lpstr>Wingdings</vt:lpstr>
      <vt:lpstr>Wingdings 2</vt:lpstr>
      <vt:lpstr>2_Ofis Teması</vt:lpstr>
      <vt:lpstr>PowerPoint Sunusu</vt:lpstr>
      <vt:lpstr>Sunum İçeriği</vt:lpstr>
      <vt:lpstr>Tanımlar</vt:lpstr>
      <vt:lpstr>PowerPoint Sunusu</vt:lpstr>
      <vt:lpstr>Tanımlar</vt:lpstr>
      <vt:lpstr>PowerPoint Sunusu</vt:lpstr>
      <vt:lpstr>PowerPoint Sunusu</vt:lpstr>
      <vt:lpstr>PowerPoint Sunusu</vt:lpstr>
      <vt:lpstr>PowerPoint Sunusu</vt:lpstr>
      <vt:lpstr> Yaklaşık Maliyet (YM)</vt:lpstr>
      <vt:lpstr> Yaklaşık Maliyet</vt:lpstr>
      <vt:lpstr> Yaklaşık Maliyet</vt:lpstr>
      <vt:lpstr>PowerPoint Sunusu</vt:lpstr>
      <vt:lpstr>PowerPoint Sunusu</vt:lpstr>
      <vt:lpstr> İdari Şartname</vt:lpstr>
      <vt:lpstr> Sözleşme Tasarısı</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Kalite ve standart ile ürünlerin piyasaya  arzına ilişkin belgeler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Mal alımlarında iş artışı ve iş eksilişi</vt:lpstr>
      <vt:lpstr>Diğer Hususlar</vt:lpstr>
      <vt:lpstr> Elektronik ortamda teklif alınan beyan usulü  </vt:lpstr>
      <vt:lpstr> Elektronik ortamda teklif alınan beyan usulü  </vt:lpstr>
      <vt:lpstr> Elektronik ortamda teklif alınan beyan usulü  </vt:lpstr>
      <vt:lpstr> Elektronik ortamda teklif alınan beyan usulü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Ortak hükümler</dc:title>
  <dc:creator>User</dc:creator>
  <cp:lastModifiedBy>atasem hp20</cp:lastModifiedBy>
  <cp:revision>1483</cp:revision>
  <dcterms:created xsi:type="dcterms:W3CDTF">2009-03-11T09:09:31Z</dcterms:created>
  <dcterms:modified xsi:type="dcterms:W3CDTF">2018-12-01T09:04:16Z</dcterms:modified>
</cp:coreProperties>
</file>