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569" r:id="rId1"/>
  </p:sldMasterIdLst>
  <p:notesMasterIdLst>
    <p:notesMasterId r:id="rId111"/>
  </p:notesMasterIdLst>
  <p:handoutMasterIdLst>
    <p:handoutMasterId r:id="rId112"/>
  </p:handoutMasterIdLst>
  <p:sldIdLst>
    <p:sldId id="824" r:id="rId2"/>
    <p:sldId id="739" r:id="rId3"/>
    <p:sldId id="740" r:id="rId4"/>
    <p:sldId id="741" r:id="rId5"/>
    <p:sldId id="746" r:id="rId6"/>
    <p:sldId id="742" r:id="rId7"/>
    <p:sldId id="743" r:id="rId8"/>
    <p:sldId id="744" r:id="rId9"/>
    <p:sldId id="745" r:id="rId10"/>
    <p:sldId id="747" r:id="rId11"/>
    <p:sldId id="749" r:id="rId12"/>
    <p:sldId id="750" r:id="rId13"/>
    <p:sldId id="751" r:id="rId14"/>
    <p:sldId id="752" r:id="rId15"/>
    <p:sldId id="775" r:id="rId16"/>
    <p:sldId id="758" r:id="rId17"/>
    <p:sldId id="759" r:id="rId18"/>
    <p:sldId id="761" r:id="rId19"/>
    <p:sldId id="774" r:id="rId20"/>
    <p:sldId id="762" r:id="rId21"/>
    <p:sldId id="763" r:id="rId22"/>
    <p:sldId id="764" r:id="rId23"/>
    <p:sldId id="765" r:id="rId24"/>
    <p:sldId id="782" r:id="rId25"/>
    <p:sldId id="776" r:id="rId26"/>
    <p:sldId id="540" r:id="rId27"/>
    <p:sldId id="668" r:id="rId28"/>
    <p:sldId id="777" r:id="rId29"/>
    <p:sldId id="783" r:id="rId30"/>
    <p:sldId id="784" r:id="rId31"/>
    <p:sldId id="785" r:id="rId32"/>
    <p:sldId id="786" r:id="rId33"/>
    <p:sldId id="787" r:id="rId34"/>
    <p:sldId id="874" r:id="rId35"/>
    <p:sldId id="788" r:id="rId36"/>
    <p:sldId id="789" r:id="rId37"/>
    <p:sldId id="790" r:id="rId38"/>
    <p:sldId id="791" r:id="rId39"/>
    <p:sldId id="792" r:id="rId40"/>
    <p:sldId id="793" r:id="rId41"/>
    <p:sldId id="794" r:id="rId42"/>
    <p:sldId id="795" r:id="rId43"/>
    <p:sldId id="796" r:id="rId44"/>
    <p:sldId id="825" r:id="rId45"/>
    <p:sldId id="826" r:id="rId46"/>
    <p:sldId id="804" r:id="rId47"/>
    <p:sldId id="827" r:id="rId48"/>
    <p:sldId id="828" r:id="rId49"/>
    <p:sldId id="805" r:id="rId50"/>
    <p:sldId id="806" r:id="rId51"/>
    <p:sldId id="807" r:id="rId52"/>
    <p:sldId id="809" r:id="rId53"/>
    <p:sldId id="810" r:id="rId54"/>
    <p:sldId id="811" r:id="rId55"/>
    <p:sldId id="812" r:id="rId56"/>
    <p:sldId id="813" r:id="rId57"/>
    <p:sldId id="815" r:id="rId58"/>
    <p:sldId id="829" r:id="rId59"/>
    <p:sldId id="817" r:id="rId60"/>
    <p:sldId id="818" r:id="rId61"/>
    <p:sldId id="820" r:id="rId62"/>
    <p:sldId id="821" r:id="rId63"/>
    <p:sldId id="830" r:id="rId64"/>
    <p:sldId id="822" r:id="rId65"/>
    <p:sldId id="823" r:id="rId66"/>
    <p:sldId id="831" r:id="rId67"/>
    <p:sldId id="832" r:id="rId68"/>
    <p:sldId id="833" r:id="rId69"/>
    <p:sldId id="834" r:id="rId70"/>
    <p:sldId id="835" r:id="rId71"/>
    <p:sldId id="836" r:id="rId72"/>
    <p:sldId id="837" r:id="rId73"/>
    <p:sldId id="838" r:id="rId74"/>
    <p:sldId id="839" r:id="rId75"/>
    <p:sldId id="840" r:id="rId76"/>
    <p:sldId id="841" r:id="rId77"/>
    <p:sldId id="842" r:id="rId78"/>
    <p:sldId id="843" r:id="rId79"/>
    <p:sldId id="844" r:id="rId80"/>
    <p:sldId id="845" r:id="rId81"/>
    <p:sldId id="846" r:id="rId82"/>
    <p:sldId id="847" r:id="rId83"/>
    <p:sldId id="848" r:id="rId84"/>
    <p:sldId id="849" r:id="rId85"/>
    <p:sldId id="850" r:id="rId86"/>
    <p:sldId id="851" r:id="rId87"/>
    <p:sldId id="852" r:id="rId88"/>
    <p:sldId id="853" r:id="rId89"/>
    <p:sldId id="854" r:id="rId90"/>
    <p:sldId id="855" r:id="rId91"/>
    <p:sldId id="856" r:id="rId92"/>
    <p:sldId id="857" r:id="rId93"/>
    <p:sldId id="858" r:id="rId94"/>
    <p:sldId id="859" r:id="rId95"/>
    <p:sldId id="860" r:id="rId96"/>
    <p:sldId id="861" r:id="rId97"/>
    <p:sldId id="862" r:id="rId98"/>
    <p:sldId id="863" r:id="rId99"/>
    <p:sldId id="864" r:id="rId100"/>
    <p:sldId id="865" r:id="rId101"/>
    <p:sldId id="866" r:id="rId102"/>
    <p:sldId id="867" r:id="rId103"/>
    <p:sldId id="868" r:id="rId104"/>
    <p:sldId id="869" r:id="rId105"/>
    <p:sldId id="870" r:id="rId106"/>
    <p:sldId id="871" r:id="rId107"/>
    <p:sldId id="872" r:id="rId108"/>
    <p:sldId id="873" r:id="rId109"/>
    <p:sldId id="639" r:id="rId110"/>
  </p:sldIdLst>
  <p:sldSz cx="9144000" cy="6858000" type="screen4x3"/>
  <p:notesSz cx="9874250" cy="6797675"/>
  <p:defaultTextStyle>
    <a:defPPr>
      <a:defRPr lang="en-US"/>
    </a:defPPr>
    <a:lvl1pPr algn="l" rtl="0" fontAlgn="base">
      <a:spcBef>
        <a:spcPct val="0"/>
      </a:spcBef>
      <a:spcAft>
        <a:spcPct val="0"/>
      </a:spcAft>
      <a:defRPr sz="3600" kern="1200">
        <a:solidFill>
          <a:schemeClr val="tx1"/>
        </a:solidFill>
        <a:latin typeface="Tahoma" pitchFamily="34" charset="0"/>
        <a:ea typeface="+mn-ea"/>
        <a:cs typeface="Arial" charset="0"/>
      </a:defRPr>
    </a:lvl1pPr>
    <a:lvl2pPr marL="457200" algn="l" rtl="0" fontAlgn="base">
      <a:spcBef>
        <a:spcPct val="0"/>
      </a:spcBef>
      <a:spcAft>
        <a:spcPct val="0"/>
      </a:spcAft>
      <a:defRPr sz="3600" kern="1200">
        <a:solidFill>
          <a:schemeClr val="tx1"/>
        </a:solidFill>
        <a:latin typeface="Tahoma" pitchFamily="34" charset="0"/>
        <a:ea typeface="+mn-ea"/>
        <a:cs typeface="Arial" charset="0"/>
      </a:defRPr>
    </a:lvl2pPr>
    <a:lvl3pPr marL="914400" algn="l" rtl="0" fontAlgn="base">
      <a:spcBef>
        <a:spcPct val="0"/>
      </a:spcBef>
      <a:spcAft>
        <a:spcPct val="0"/>
      </a:spcAft>
      <a:defRPr sz="3600" kern="1200">
        <a:solidFill>
          <a:schemeClr val="tx1"/>
        </a:solidFill>
        <a:latin typeface="Tahoma" pitchFamily="34" charset="0"/>
        <a:ea typeface="+mn-ea"/>
        <a:cs typeface="Arial" charset="0"/>
      </a:defRPr>
    </a:lvl3pPr>
    <a:lvl4pPr marL="1371600" algn="l" rtl="0" fontAlgn="base">
      <a:spcBef>
        <a:spcPct val="0"/>
      </a:spcBef>
      <a:spcAft>
        <a:spcPct val="0"/>
      </a:spcAft>
      <a:defRPr sz="3600" kern="1200">
        <a:solidFill>
          <a:schemeClr val="tx1"/>
        </a:solidFill>
        <a:latin typeface="Tahoma" pitchFamily="34" charset="0"/>
        <a:ea typeface="+mn-ea"/>
        <a:cs typeface="Arial" charset="0"/>
      </a:defRPr>
    </a:lvl4pPr>
    <a:lvl5pPr marL="1828800" algn="l" rtl="0" fontAlgn="base">
      <a:spcBef>
        <a:spcPct val="0"/>
      </a:spcBef>
      <a:spcAft>
        <a:spcPct val="0"/>
      </a:spcAft>
      <a:defRPr sz="3600" kern="1200">
        <a:solidFill>
          <a:schemeClr val="tx1"/>
        </a:solidFill>
        <a:latin typeface="Tahoma" pitchFamily="34" charset="0"/>
        <a:ea typeface="+mn-ea"/>
        <a:cs typeface="Arial" charset="0"/>
      </a:defRPr>
    </a:lvl5pPr>
    <a:lvl6pPr marL="2286000" algn="l" defTabSz="914400" rtl="0" eaLnBrk="1" latinLnBrk="0" hangingPunct="1">
      <a:defRPr sz="3600" kern="1200">
        <a:solidFill>
          <a:schemeClr val="tx1"/>
        </a:solidFill>
        <a:latin typeface="Tahoma" pitchFamily="34" charset="0"/>
        <a:ea typeface="+mn-ea"/>
        <a:cs typeface="Arial" charset="0"/>
      </a:defRPr>
    </a:lvl6pPr>
    <a:lvl7pPr marL="2743200" algn="l" defTabSz="914400" rtl="0" eaLnBrk="1" latinLnBrk="0" hangingPunct="1">
      <a:defRPr sz="3600" kern="1200">
        <a:solidFill>
          <a:schemeClr val="tx1"/>
        </a:solidFill>
        <a:latin typeface="Tahoma" pitchFamily="34" charset="0"/>
        <a:ea typeface="+mn-ea"/>
        <a:cs typeface="Arial" charset="0"/>
      </a:defRPr>
    </a:lvl7pPr>
    <a:lvl8pPr marL="3200400" algn="l" defTabSz="914400" rtl="0" eaLnBrk="1" latinLnBrk="0" hangingPunct="1">
      <a:defRPr sz="3600" kern="1200">
        <a:solidFill>
          <a:schemeClr val="tx1"/>
        </a:solidFill>
        <a:latin typeface="Tahoma" pitchFamily="34" charset="0"/>
        <a:ea typeface="+mn-ea"/>
        <a:cs typeface="Arial" charset="0"/>
      </a:defRPr>
    </a:lvl8pPr>
    <a:lvl9pPr marL="3657600" algn="l" defTabSz="914400" rtl="0" eaLnBrk="1" latinLnBrk="0" hangingPunct="1">
      <a:defRPr sz="36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11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0CBD1-03BF-44B9-BA33-8EB36A00EB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5BFA269-CFDF-490D-9C95-81E0180DBB51}">
      <dgm:prSet phldrT="[Metin]" custT="1"/>
      <dgm:spPr>
        <a:solidFill>
          <a:schemeClr val="accent2">
            <a:lumMod val="60000"/>
            <a:lumOff val="40000"/>
          </a:schemeClr>
        </a:solidFill>
      </dgm:spPr>
      <dgm:t>
        <a:bodyPr/>
        <a:lstStyle/>
        <a:p>
          <a:pPr algn="ctr"/>
          <a:r>
            <a:rPr lang="tr-TR" sz="1800" dirty="0" smtClean="0">
              <a:solidFill>
                <a:schemeClr val="tx1"/>
              </a:solidFill>
              <a:effectLst/>
              <a:latin typeface="Arial" pitchFamily="34" charset="0"/>
              <a:cs typeface="Arial" pitchFamily="34" charset="0"/>
            </a:rPr>
            <a:t>İhale komisyonunun kurulması</a:t>
          </a:r>
          <a:endParaRPr lang="tr-TR" sz="1800" dirty="0">
            <a:solidFill>
              <a:schemeClr val="tx1"/>
            </a:solidFill>
            <a:effectLst/>
            <a:latin typeface="Arial" pitchFamily="34" charset="0"/>
            <a:cs typeface="Arial" pitchFamily="34" charset="0"/>
          </a:endParaRPr>
        </a:p>
      </dgm:t>
    </dgm:pt>
    <dgm:pt modelId="{05A78F9D-13A6-49D8-ACAD-8E5ADD56FDDA}" type="parTrans" cxnId="{3193C138-9472-4A92-BE3D-329ABC55D05D}">
      <dgm:prSet/>
      <dgm:spPr/>
      <dgm:t>
        <a:bodyPr/>
        <a:lstStyle/>
        <a:p>
          <a:endParaRPr lang="tr-TR"/>
        </a:p>
      </dgm:t>
    </dgm:pt>
    <dgm:pt modelId="{D19459DB-EABE-43F1-A366-1BB73D61EC47}" type="sibTrans" cxnId="{3193C138-9472-4A92-BE3D-329ABC55D05D}">
      <dgm:prSet/>
      <dgm:spPr/>
      <dgm:t>
        <a:bodyPr/>
        <a:lstStyle/>
        <a:p>
          <a:endParaRPr lang="tr-TR"/>
        </a:p>
      </dgm:t>
    </dgm:pt>
    <dgm:pt modelId="{11C60C0C-3580-4667-B3C0-94E634A07930}">
      <dgm:prSet custT="1"/>
      <dgm:spPr>
        <a:solidFill>
          <a:schemeClr val="accent2">
            <a:lumMod val="60000"/>
            <a:lumOff val="40000"/>
          </a:schemeClr>
        </a:solidFill>
      </dgm:spPr>
      <dgm:t>
        <a:bodyPr/>
        <a:lstStyle/>
        <a:p>
          <a:pPr algn="ctr"/>
          <a:r>
            <a:rPr lang="tr-TR" sz="1800" dirty="0" smtClean="0">
              <a:solidFill>
                <a:schemeClr val="tx1"/>
              </a:solidFill>
              <a:effectLst/>
              <a:latin typeface="Arial" pitchFamily="34" charset="0"/>
              <a:cs typeface="Arial" pitchFamily="34" charset="0"/>
            </a:rPr>
            <a:t>Tekliflerin alınması ve değerlendirilmesi</a:t>
          </a:r>
        </a:p>
      </dgm:t>
    </dgm:pt>
    <dgm:pt modelId="{7FEB6590-B70E-4E55-999C-F30C69EFC86F}" type="parTrans" cxnId="{025C9535-F707-4075-AB46-0A4A4444157E}">
      <dgm:prSet/>
      <dgm:spPr/>
      <dgm:t>
        <a:bodyPr/>
        <a:lstStyle/>
        <a:p>
          <a:endParaRPr lang="tr-TR"/>
        </a:p>
      </dgm:t>
    </dgm:pt>
    <dgm:pt modelId="{78A89162-437F-4069-99A2-BAFE320CA101}" type="sibTrans" cxnId="{025C9535-F707-4075-AB46-0A4A4444157E}">
      <dgm:prSet/>
      <dgm:spPr/>
      <dgm:t>
        <a:bodyPr/>
        <a:lstStyle/>
        <a:p>
          <a:endParaRPr lang="tr-TR"/>
        </a:p>
      </dgm:t>
    </dgm:pt>
    <dgm:pt modelId="{05D87934-AC71-4DD1-838C-F4DBE2E89454}">
      <dgm:prSet custT="1"/>
      <dgm:spPr>
        <a:solidFill>
          <a:schemeClr val="accent2">
            <a:lumMod val="60000"/>
            <a:lumOff val="40000"/>
          </a:schemeClr>
        </a:solidFill>
      </dgm:spPr>
      <dgm:t>
        <a:bodyPr/>
        <a:lstStyle/>
        <a:p>
          <a:r>
            <a:rPr lang="tr-TR" sz="1600" dirty="0" smtClean="0">
              <a:solidFill>
                <a:schemeClr val="tx1"/>
              </a:solidFill>
              <a:effectLst/>
              <a:latin typeface="Arial" pitchFamily="34" charset="0"/>
              <a:cs typeface="Arial" pitchFamily="34" charset="0"/>
            </a:rPr>
            <a:t>İhalenin sonuçlandırılması ve sözleşmenin imzalanması </a:t>
          </a:r>
        </a:p>
      </dgm:t>
    </dgm:pt>
    <dgm:pt modelId="{6C6F7B08-51C5-463A-97F8-1F2C33356356}" type="parTrans" cxnId="{EB701E78-249D-494C-A25F-380DBE1ADC60}">
      <dgm:prSet/>
      <dgm:spPr/>
      <dgm:t>
        <a:bodyPr/>
        <a:lstStyle/>
        <a:p>
          <a:endParaRPr lang="tr-TR"/>
        </a:p>
      </dgm:t>
    </dgm:pt>
    <dgm:pt modelId="{E103B62D-EAC8-4070-9EF7-AE3FEFBEB27D}" type="sibTrans" cxnId="{EB701E78-249D-494C-A25F-380DBE1ADC60}">
      <dgm:prSet/>
      <dgm:spPr/>
      <dgm:t>
        <a:bodyPr/>
        <a:lstStyle/>
        <a:p>
          <a:endParaRPr lang="tr-TR"/>
        </a:p>
      </dgm:t>
    </dgm:pt>
    <dgm:pt modelId="{824A34D7-7DE7-483B-AF24-512432CD4B76}" type="pres">
      <dgm:prSet presAssocID="{9AF0CBD1-03BF-44B9-BA33-8EB36A00EB40}" presName="linear" presStyleCnt="0">
        <dgm:presLayoutVars>
          <dgm:animLvl val="lvl"/>
          <dgm:resizeHandles val="exact"/>
        </dgm:presLayoutVars>
      </dgm:prSet>
      <dgm:spPr/>
      <dgm:t>
        <a:bodyPr/>
        <a:lstStyle/>
        <a:p>
          <a:endParaRPr lang="tr-TR"/>
        </a:p>
      </dgm:t>
    </dgm:pt>
    <dgm:pt modelId="{2E2259AE-257B-4980-98AD-EF22A4DB3158}" type="pres">
      <dgm:prSet presAssocID="{45BFA269-CFDF-490D-9C95-81E0180DBB51}" presName="parentText" presStyleLbl="node1" presStyleIdx="0" presStyleCnt="3" custScaleY="82667" custLinFactNeighborY="-82084">
        <dgm:presLayoutVars>
          <dgm:chMax val="0"/>
          <dgm:bulletEnabled val="1"/>
        </dgm:presLayoutVars>
      </dgm:prSet>
      <dgm:spPr/>
      <dgm:t>
        <a:bodyPr/>
        <a:lstStyle/>
        <a:p>
          <a:endParaRPr lang="tr-TR"/>
        </a:p>
      </dgm:t>
    </dgm:pt>
    <dgm:pt modelId="{29A4A8DA-E387-4134-811B-2B70FC68F4F4}" type="pres">
      <dgm:prSet presAssocID="{D19459DB-EABE-43F1-A366-1BB73D61EC47}" presName="spacer" presStyleCnt="0"/>
      <dgm:spPr/>
    </dgm:pt>
    <dgm:pt modelId="{632E765B-A106-4EC0-A4DF-42976FD5D484}" type="pres">
      <dgm:prSet presAssocID="{11C60C0C-3580-4667-B3C0-94E634A07930}" presName="parentText" presStyleLbl="node1" presStyleIdx="1" presStyleCnt="3" custScaleY="81081" custLinFactY="-610" custLinFactNeighborY="-100000">
        <dgm:presLayoutVars>
          <dgm:chMax val="0"/>
          <dgm:bulletEnabled val="1"/>
        </dgm:presLayoutVars>
      </dgm:prSet>
      <dgm:spPr/>
      <dgm:t>
        <a:bodyPr/>
        <a:lstStyle/>
        <a:p>
          <a:endParaRPr lang="tr-TR"/>
        </a:p>
      </dgm:t>
    </dgm:pt>
    <dgm:pt modelId="{2D3A791F-2DA3-438B-BB4B-B9B00F648B96}" type="pres">
      <dgm:prSet presAssocID="{78A89162-437F-4069-99A2-BAFE320CA101}" presName="spacer" presStyleCnt="0"/>
      <dgm:spPr/>
    </dgm:pt>
    <dgm:pt modelId="{8D79BA2D-3FB5-41B1-BBF9-7C7DC144CBD7}" type="pres">
      <dgm:prSet presAssocID="{05D87934-AC71-4DD1-838C-F4DBE2E89454}" presName="parentText" presStyleLbl="node1" presStyleIdx="2" presStyleCnt="3" custScaleY="76117" custLinFactY="-8309" custLinFactNeighborY="-100000">
        <dgm:presLayoutVars>
          <dgm:chMax val="0"/>
          <dgm:bulletEnabled val="1"/>
        </dgm:presLayoutVars>
      </dgm:prSet>
      <dgm:spPr/>
      <dgm:t>
        <a:bodyPr/>
        <a:lstStyle/>
        <a:p>
          <a:endParaRPr lang="tr-TR"/>
        </a:p>
      </dgm:t>
    </dgm:pt>
  </dgm:ptLst>
  <dgm:cxnLst>
    <dgm:cxn modelId="{3193C138-9472-4A92-BE3D-329ABC55D05D}" srcId="{9AF0CBD1-03BF-44B9-BA33-8EB36A00EB40}" destId="{45BFA269-CFDF-490D-9C95-81E0180DBB51}" srcOrd="0" destOrd="0" parTransId="{05A78F9D-13A6-49D8-ACAD-8E5ADD56FDDA}" sibTransId="{D19459DB-EABE-43F1-A366-1BB73D61EC47}"/>
    <dgm:cxn modelId="{EDC3E3E1-7F73-4DD6-919B-AC7CECDDC891}" type="presOf" srcId="{11C60C0C-3580-4667-B3C0-94E634A07930}" destId="{632E765B-A106-4EC0-A4DF-42976FD5D484}" srcOrd="0" destOrd="0" presId="urn:microsoft.com/office/officeart/2005/8/layout/vList2"/>
    <dgm:cxn modelId="{CC9C97D0-F82E-4224-A084-EDDC938D68CB}" type="presOf" srcId="{05D87934-AC71-4DD1-838C-F4DBE2E89454}" destId="{8D79BA2D-3FB5-41B1-BBF9-7C7DC144CBD7}" srcOrd="0" destOrd="0" presId="urn:microsoft.com/office/officeart/2005/8/layout/vList2"/>
    <dgm:cxn modelId="{EB701E78-249D-494C-A25F-380DBE1ADC60}" srcId="{9AF0CBD1-03BF-44B9-BA33-8EB36A00EB40}" destId="{05D87934-AC71-4DD1-838C-F4DBE2E89454}" srcOrd="2" destOrd="0" parTransId="{6C6F7B08-51C5-463A-97F8-1F2C33356356}" sibTransId="{E103B62D-EAC8-4070-9EF7-AE3FEFBEB27D}"/>
    <dgm:cxn modelId="{BAF90ED2-3F78-4A29-BF90-1F2063FA4DB5}" type="presOf" srcId="{45BFA269-CFDF-490D-9C95-81E0180DBB51}" destId="{2E2259AE-257B-4980-98AD-EF22A4DB3158}" srcOrd="0" destOrd="0" presId="urn:microsoft.com/office/officeart/2005/8/layout/vList2"/>
    <dgm:cxn modelId="{1D47B56E-413A-4753-AC27-C92DAD9E7A8F}" type="presOf" srcId="{9AF0CBD1-03BF-44B9-BA33-8EB36A00EB40}" destId="{824A34D7-7DE7-483B-AF24-512432CD4B76}" srcOrd="0" destOrd="0" presId="urn:microsoft.com/office/officeart/2005/8/layout/vList2"/>
    <dgm:cxn modelId="{025C9535-F707-4075-AB46-0A4A4444157E}" srcId="{9AF0CBD1-03BF-44B9-BA33-8EB36A00EB40}" destId="{11C60C0C-3580-4667-B3C0-94E634A07930}" srcOrd="1" destOrd="0" parTransId="{7FEB6590-B70E-4E55-999C-F30C69EFC86F}" sibTransId="{78A89162-437F-4069-99A2-BAFE320CA101}"/>
    <dgm:cxn modelId="{82642FE7-649F-43F5-A61B-8A5AB8810DA9}" type="presParOf" srcId="{824A34D7-7DE7-483B-AF24-512432CD4B76}" destId="{2E2259AE-257B-4980-98AD-EF22A4DB3158}" srcOrd="0" destOrd="0" presId="urn:microsoft.com/office/officeart/2005/8/layout/vList2"/>
    <dgm:cxn modelId="{B9EA67B1-78AC-4AEE-8FD6-BDE2A876301E}" type="presParOf" srcId="{824A34D7-7DE7-483B-AF24-512432CD4B76}" destId="{29A4A8DA-E387-4134-811B-2B70FC68F4F4}" srcOrd="1" destOrd="0" presId="urn:microsoft.com/office/officeart/2005/8/layout/vList2"/>
    <dgm:cxn modelId="{ADC92668-239B-485A-A96C-F6F19F44F518}" type="presParOf" srcId="{824A34D7-7DE7-483B-AF24-512432CD4B76}" destId="{632E765B-A106-4EC0-A4DF-42976FD5D484}" srcOrd="2" destOrd="0" presId="urn:microsoft.com/office/officeart/2005/8/layout/vList2"/>
    <dgm:cxn modelId="{A9A89454-F40E-42F5-B1AF-3FBBB7A49E96}" type="presParOf" srcId="{824A34D7-7DE7-483B-AF24-512432CD4B76}" destId="{2D3A791F-2DA3-438B-BB4B-B9B00F648B96}" srcOrd="3" destOrd="0" presId="urn:microsoft.com/office/officeart/2005/8/layout/vList2"/>
    <dgm:cxn modelId="{D46047B3-A4B8-4052-9C54-C7A6ABA6F039}" type="presParOf" srcId="{824A34D7-7DE7-483B-AF24-512432CD4B76}" destId="{8D79BA2D-3FB5-41B1-BBF9-7C7DC144CBD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B59E3E-9DA4-47DE-BDA7-ADE7827DC45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tr-TR"/>
        </a:p>
      </dgm:t>
    </dgm:pt>
    <dgm:pt modelId="{6EAC0162-5932-40B7-82D5-1FC58D83E64A}">
      <dgm:prSet phldrT="[Metin]" custT="1"/>
      <dgm:spPr/>
      <dgm:t>
        <a:bodyPr/>
        <a:lstStyle/>
        <a:p>
          <a:r>
            <a:rPr lang="tr-TR" sz="1500" dirty="0" smtClean="0"/>
            <a:t>Sözleşme Tarihi:03.10.1985</a:t>
          </a:r>
          <a:endParaRPr lang="tr-TR" sz="1500" dirty="0"/>
        </a:p>
      </dgm:t>
    </dgm:pt>
    <dgm:pt modelId="{9AA19DC2-AF4F-4811-932D-F90D3594FD1F}" type="parTrans" cxnId="{D2387A3B-82FB-41C1-A865-6A9BEDEBEFA9}">
      <dgm:prSet/>
      <dgm:spPr/>
      <dgm:t>
        <a:bodyPr/>
        <a:lstStyle/>
        <a:p>
          <a:endParaRPr lang="tr-TR"/>
        </a:p>
      </dgm:t>
    </dgm:pt>
    <dgm:pt modelId="{E6384346-884E-4AD9-8F0E-06559DEABE31}" type="sibTrans" cxnId="{D2387A3B-82FB-41C1-A865-6A9BEDEBEFA9}">
      <dgm:prSet/>
      <dgm:spPr/>
      <dgm:t>
        <a:bodyPr/>
        <a:lstStyle/>
        <a:p>
          <a:endParaRPr lang="tr-TR"/>
        </a:p>
      </dgm:t>
    </dgm:pt>
    <dgm:pt modelId="{239EDED1-AEE7-49DB-BC73-C3BCDD8924A6}">
      <dgm:prSet phldrT="[Metin]" custT="1"/>
      <dgm:spPr>
        <a:solidFill>
          <a:srgbClr val="00B050"/>
        </a:solidFill>
      </dgm:spPr>
      <dgm:t>
        <a:bodyPr/>
        <a:lstStyle/>
        <a:p>
          <a:r>
            <a:rPr lang="tr-TR" sz="1500" dirty="0" smtClean="0"/>
            <a:t>İlk sözleşme bedeli </a:t>
          </a:r>
          <a:r>
            <a:rPr lang="tr-TR" sz="1500" smtClean="0"/>
            <a:t>%100</a:t>
          </a:r>
        </a:p>
        <a:p>
          <a:r>
            <a:rPr lang="tr-TR" sz="1500" smtClean="0"/>
            <a:t>01.07.2005 </a:t>
          </a:r>
          <a:endParaRPr lang="tr-TR" sz="1500" dirty="0" smtClean="0"/>
        </a:p>
        <a:p>
          <a:r>
            <a:rPr lang="tr-TR" sz="1500" dirty="0" smtClean="0"/>
            <a:t>Toplam söz.  bedeli %80 01.08.2005 </a:t>
          </a:r>
          <a:endParaRPr lang="tr-TR" sz="1500" dirty="0"/>
        </a:p>
      </dgm:t>
    </dgm:pt>
    <dgm:pt modelId="{1448DCB0-88A4-4C8C-B562-91FAB82F479E}" type="parTrans" cxnId="{7C7B259A-68FB-4EE5-9F62-2B5CB4336EF0}">
      <dgm:prSet/>
      <dgm:spPr/>
      <dgm:t>
        <a:bodyPr/>
        <a:lstStyle/>
        <a:p>
          <a:endParaRPr lang="tr-TR"/>
        </a:p>
      </dgm:t>
    </dgm:pt>
    <dgm:pt modelId="{58FD19DB-71C9-4BA2-BE4F-E6E1A5FBEF51}" type="sibTrans" cxnId="{7C7B259A-68FB-4EE5-9F62-2B5CB4336EF0}">
      <dgm:prSet/>
      <dgm:spPr/>
      <dgm:t>
        <a:bodyPr/>
        <a:lstStyle/>
        <a:p>
          <a:endParaRPr lang="tr-TR"/>
        </a:p>
      </dgm:t>
    </dgm:pt>
    <dgm:pt modelId="{63AC5863-9B38-47A0-8142-D5E2AFBFF0E0}">
      <dgm:prSet phldrT="[Metin]" custT="1"/>
      <dgm:spPr>
        <a:solidFill>
          <a:srgbClr val="FF0000"/>
        </a:solidFill>
      </dgm:spPr>
      <dgm:t>
        <a:bodyPr/>
        <a:lstStyle/>
        <a:p>
          <a:r>
            <a:rPr lang="tr-TR" sz="1500" dirty="0" smtClean="0"/>
            <a:t>Belge Son Geçerlik Tarihi:01.08.2020</a:t>
          </a:r>
          <a:endParaRPr lang="tr-TR" sz="1500" dirty="0"/>
        </a:p>
      </dgm:t>
    </dgm:pt>
    <dgm:pt modelId="{87EEB36C-D8A5-453D-B0EA-4391AEB695B8}" type="parTrans" cxnId="{9533CB2F-939A-4C3F-9A39-1084A51ED61D}">
      <dgm:prSet/>
      <dgm:spPr/>
      <dgm:t>
        <a:bodyPr/>
        <a:lstStyle/>
        <a:p>
          <a:endParaRPr lang="tr-TR"/>
        </a:p>
      </dgm:t>
    </dgm:pt>
    <dgm:pt modelId="{43B56A5C-65DF-49EA-8225-EFB4360CA002}" type="sibTrans" cxnId="{9533CB2F-939A-4C3F-9A39-1084A51ED61D}">
      <dgm:prSet/>
      <dgm:spPr/>
      <dgm:t>
        <a:bodyPr/>
        <a:lstStyle/>
        <a:p>
          <a:endParaRPr lang="tr-TR"/>
        </a:p>
      </dgm:t>
    </dgm:pt>
    <dgm:pt modelId="{D3AF5B5F-EAED-4E0C-8C9E-2DAA90625B0E}" type="pres">
      <dgm:prSet presAssocID="{C1B59E3E-9DA4-47DE-BDA7-ADE7827DC458}" presName="Name0" presStyleCnt="0">
        <dgm:presLayoutVars>
          <dgm:dir/>
          <dgm:animLvl val="lvl"/>
          <dgm:resizeHandles val="exact"/>
        </dgm:presLayoutVars>
      </dgm:prSet>
      <dgm:spPr/>
      <dgm:t>
        <a:bodyPr/>
        <a:lstStyle/>
        <a:p>
          <a:endParaRPr lang="tr-TR"/>
        </a:p>
      </dgm:t>
    </dgm:pt>
    <dgm:pt modelId="{C9DBE6AB-C245-447E-A8E2-766ABECBBA7E}" type="pres">
      <dgm:prSet presAssocID="{6EAC0162-5932-40B7-82D5-1FC58D83E64A}" presName="parTxOnly" presStyleLbl="node1" presStyleIdx="0" presStyleCnt="3" custFlipHor="1" custScaleX="67664" custLinFactNeighborX="-30993" custLinFactNeighborY="-58333">
        <dgm:presLayoutVars>
          <dgm:chMax val="0"/>
          <dgm:chPref val="0"/>
          <dgm:bulletEnabled val="1"/>
        </dgm:presLayoutVars>
      </dgm:prSet>
      <dgm:spPr/>
      <dgm:t>
        <a:bodyPr/>
        <a:lstStyle/>
        <a:p>
          <a:endParaRPr lang="tr-TR"/>
        </a:p>
      </dgm:t>
    </dgm:pt>
    <dgm:pt modelId="{3D046B5B-D605-46AE-80BA-890A2226E75B}" type="pres">
      <dgm:prSet presAssocID="{E6384346-884E-4AD9-8F0E-06559DEABE31}" presName="parTxOnlySpace" presStyleCnt="0"/>
      <dgm:spPr/>
    </dgm:pt>
    <dgm:pt modelId="{59ABC427-A15A-4DE9-AE62-45098A1CFDAD}" type="pres">
      <dgm:prSet presAssocID="{239EDED1-AEE7-49DB-BC73-C3BCDD8924A6}" presName="parTxOnly" presStyleLbl="node1" presStyleIdx="1" presStyleCnt="3" custFlipHor="1" custScaleX="94071" custLinFactNeighborX="-13979">
        <dgm:presLayoutVars>
          <dgm:chMax val="0"/>
          <dgm:chPref val="0"/>
          <dgm:bulletEnabled val="1"/>
        </dgm:presLayoutVars>
      </dgm:prSet>
      <dgm:spPr/>
      <dgm:t>
        <a:bodyPr/>
        <a:lstStyle/>
        <a:p>
          <a:endParaRPr lang="tr-TR"/>
        </a:p>
      </dgm:t>
    </dgm:pt>
    <dgm:pt modelId="{BECFBC04-C050-4F93-B8AA-1D42C5D653B0}" type="pres">
      <dgm:prSet presAssocID="{58FD19DB-71C9-4BA2-BE4F-E6E1A5FBEF51}" presName="parTxOnlySpace" presStyleCnt="0"/>
      <dgm:spPr/>
    </dgm:pt>
    <dgm:pt modelId="{9DB81987-0269-4B49-844E-085F2950BD95}" type="pres">
      <dgm:prSet presAssocID="{63AC5863-9B38-47A0-8142-D5E2AFBFF0E0}" presName="parTxOnly" presStyleLbl="node1" presStyleIdx="2" presStyleCnt="3" custFlipHor="1" custScaleX="73509" custLinFactNeighborX="-10155" custLinFactNeighborY="-5193">
        <dgm:presLayoutVars>
          <dgm:chMax val="0"/>
          <dgm:chPref val="0"/>
          <dgm:bulletEnabled val="1"/>
        </dgm:presLayoutVars>
      </dgm:prSet>
      <dgm:spPr/>
      <dgm:t>
        <a:bodyPr/>
        <a:lstStyle/>
        <a:p>
          <a:endParaRPr lang="tr-TR"/>
        </a:p>
      </dgm:t>
    </dgm:pt>
  </dgm:ptLst>
  <dgm:cxnLst>
    <dgm:cxn modelId="{158B6F8C-A9E6-4F3B-8274-BADCA30CCB5B}" type="presOf" srcId="{6EAC0162-5932-40B7-82D5-1FC58D83E64A}" destId="{C9DBE6AB-C245-447E-A8E2-766ABECBBA7E}" srcOrd="0" destOrd="0" presId="urn:microsoft.com/office/officeart/2005/8/layout/chevron1"/>
    <dgm:cxn modelId="{D2387A3B-82FB-41C1-A865-6A9BEDEBEFA9}" srcId="{C1B59E3E-9DA4-47DE-BDA7-ADE7827DC458}" destId="{6EAC0162-5932-40B7-82D5-1FC58D83E64A}" srcOrd="0" destOrd="0" parTransId="{9AA19DC2-AF4F-4811-932D-F90D3594FD1F}" sibTransId="{E6384346-884E-4AD9-8F0E-06559DEABE31}"/>
    <dgm:cxn modelId="{225980AE-5C13-4854-9BDF-6D41DF88ABA9}" type="presOf" srcId="{C1B59E3E-9DA4-47DE-BDA7-ADE7827DC458}" destId="{D3AF5B5F-EAED-4E0C-8C9E-2DAA90625B0E}" srcOrd="0" destOrd="0" presId="urn:microsoft.com/office/officeart/2005/8/layout/chevron1"/>
    <dgm:cxn modelId="{9533CB2F-939A-4C3F-9A39-1084A51ED61D}" srcId="{C1B59E3E-9DA4-47DE-BDA7-ADE7827DC458}" destId="{63AC5863-9B38-47A0-8142-D5E2AFBFF0E0}" srcOrd="2" destOrd="0" parTransId="{87EEB36C-D8A5-453D-B0EA-4391AEB695B8}" sibTransId="{43B56A5C-65DF-49EA-8225-EFB4360CA002}"/>
    <dgm:cxn modelId="{4294D4AB-21C3-492D-A09B-1433514CF176}" type="presOf" srcId="{239EDED1-AEE7-49DB-BC73-C3BCDD8924A6}" destId="{59ABC427-A15A-4DE9-AE62-45098A1CFDAD}" srcOrd="0" destOrd="0" presId="urn:microsoft.com/office/officeart/2005/8/layout/chevron1"/>
    <dgm:cxn modelId="{7C7B259A-68FB-4EE5-9F62-2B5CB4336EF0}" srcId="{C1B59E3E-9DA4-47DE-BDA7-ADE7827DC458}" destId="{239EDED1-AEE7-49DB-BC73-C3BCDD8924A6}" srcOrd="1" destOrd="0" parTransId="{1448DCB0-88A4-4C8C-B562-91FAB82F479E}" sibTransId="{58FD19DB-71C9-4BA2-BE4F-E6E1A5FBEF51}"/>
    <dgm:cxn modelId="{311A68BB-1FA8-4E35-898F-A7EE46001B78}" type="presOf" srcId="{63AC5863-9B38-47A0-8142-D5E2AFBFF0E0}" destId="{9DB81987-0269-4B49-844E-085F2950BD95}" srcOrd="0" destOrd="0" presId="urn:microsoft.com/office/officeart/2005/8/layout/chevron1"/>
    <dgm:cxn modelId="{175AA3E8-DCC2-4E2E-A62C-178D57217D0F}" type="presParOf" srcId="{D3AF5B5F-EAED-4E0C-8C9E-2DAA90625B0E}" destId="{C9DBE6AB-C245-447E-A8E2-766ABECBBA7E}" srcOrd="0" destOrd="0" presId="urn:microsoft.com/office/officeart/2005/8/layout/chevron1"/>
    <dgm:cxn modelId="{AFAD3C39-7519-4CE5-8C13-2CD6B0BC35FB}" type="presParOf" srcId="{D3AF5B5F-EAED-4E0C-8C9E-2DAA90625B0E}" destId="{3D046B5B-D605-46AE-80BA-890A2226E75B}" srcOrd="1" destOrd="0" presId="urn:microsoft.com/office/officeart/2005/8/layout/chevron1"/>
    <dgm:cxn modelId="{FA6593F6-8351-4729-936E-98D9F7C080E1}" type="presParOf" srcId="{D3AF5B5F-EAED-4E0C-8C9E-2DAA90625B0E}" destId="{59ABC427-A15A-4DE9-AE62-45098A1CFDAD}" srcOrd="2" destOrd="0" presId="urn:microsoft.com/office/officeart/2005/8/layout/chevron1"/>
    <dgm:cxn modelId="{BEAD10D1-68EE-4AC8-BB21-6A05D5ADFC34}" type="presParOf" srcId="{D3AF5B5F-EAED-4E0C-8C9E-2DAA90625B0E}" destId="{BECFBC04-C050-4F93-B8AA-1D42C5D653B0}" srcOrd="3" destOrd="0" presId="urn:microsoft.com/office/officeart/2005/8/layout/chevron1"/>
    <dgm:cxn modelId="{C5E46757-AD17-4F0E-B1DC-00C96097094D}" type="presParOf" srcId="{D3AF5B5F-EAED-4E0C-8C9E-2DAA90625B0E}" destId="{9DB81987-0269-4B49-844E-085F2950BD95}"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B59E3E-9DA4-47DE-BDA7-ADE7827DC45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tr-TR"/>
        </a:p>
      </dgm:t>
    </dgm:pt>
    <dgm:pt modelId="{6EAC0162-5932-40B7-82D5-1FC58D83E64A}">
      <dgm:prSet phldrT="[Metin]" custT="1"/>
      <dgm:spPr/>
      <dgm:t>
        <a:bodyPr/>
        <a:lstStyle/>
        <a:p>
          <a:r>
            <a:rPr lang="tr-TR" sz="1500" dirty="0" smtClean="0"/>
            <a:t>Sözleşme Tarihi:03.10.1985</a:t>
          </a:r>
          <a:endParaRPr lang="tr-TR" sz="1500" dirty="0"/>
        </a:p>
      </dgm:t>
    </dgm:pt>
    <dgm:pt modelId="{9AA19DC2-AF4F-4811-932D-F90D3594FD1F}" type="parTrans" cxnId="{D2387A3B-82FB-41C1-A865-6A9BEDEBEFA9}">
      <dgm:prSet/>
      <dgm:spPr/>
      <dgm:t>
        <a:bodyPr/>
        <a:lstStyle/>
        <a:p>
          <a:endParaRPr lang="tr-TR"/>
        </a:p>
      </dgm:t>
    </dgm:pt>
    <dgm:pt modelId="{E6384346-884E-4AD9-8F0E-06559DEABE31}" type="sibTrans" cxnId="{D2387A3B-82FB-41C1-A865-6A9BEDEBEFA9}">
      <dgm:prSet/>
      <dgm:spPr/>
      <dgm:t>
        <a:bodyPr/>
        <a:lstStyle/>
        <a:p>
          <a:endParaRPr lang="tr-TR"/>
        </a:p>
      </dgm:t>
    </dgm:pt>
    <dgm:pt modelId="{239EDED1-AEE7-49DB-BC73-C3BCDD8924A6}">
      <dgm:prSet phldrT="[Metin]" custT="1"/>
      <dgm:spPr>
        <a:solidFill>
          <a:srgbClr val="00B050"/>
        </a:solidFill>
      </dgm:spPr>
      <dgm:t>
        <a:bodyPr/>
        <a:lstStyle/>
        <a:p>
          <a:r>
            <a:rPr lang="tr-TR" sz="1500" dirty="0" smtClean="0"/>
            <a:t>İlk sözleşme bedeli %100</a:t>
          </a:r>
        </a:p>
        <a:p>
          <a:r>
            <a:rPr lang="tr-TR" sz="1500" dirty="0" smtClean="0"/>
            <a:t>01.03.2007</a:t>
          </a:r>
        </a:p>
        <a:p>
          <a:r>
            <a:rPr lang="tr-TR" sz="1500" dirty="0" smtClean="0"/>
            <a:t>Toplam söz.  bedeli %80 01.08.2005 </a:t>
          </a:r>
          <a:endParaRPr lang="tr-TR" sz="1500" dirty="0"/>
        </a:p>
      </dgm:t>
    </dgm:pt>
    <dgm:pt modelId="{1448DCB0-88A4-4C8C-B562-91FAB82F479E}" type="parTrans" cxnId="{7C7B259A-68FB-4EE5-9F62-2B5CB4336EF0}">
      <dgm:prSet/>
      <dgm:spPr/>
      <dgm:t>
        <a:bodyPr/>
        <a:lstStyle/>
        <a:p>
          <a:endParaRPr lang="tr-TR"/>
        </a:p>
      </dgm:t>
    </dgm:pt>
    <dgm:pt modelId="{58FD19DB-71C9-4BA2-BE4F-E6E1A5FBEF51}" type="sibTrans" cxnId="{7C7B259A-68FB-4EE5-9F62-2B5CB4336EF0}">
      <dgm:prSet/>
      <dgm:spPr/>
      <dgm:t>
        <a:bodyPr/>
        <a:lstStyle/>
        <a:p>
          <a:endParaRPr lang="tr-TR"/>
        </a:p>
      </dgm:t>
    </dgm:pt>
    <dgm:pt modelId="{63AC5863-9B38-47A0-8142-D5E2AFBFF0E0}">
      <dgm:prSet phldrT="[Metin]" custT="1"/>
      <dgm:spPr>
        <a:solidFill>
          <a:srgbClr val="FF0000"/>
        </a:solidFill>
      </dgm:spPr>
      <dgm:t>
        <a:bodyPr/>
        <a:lstStyle/>
        <a:p>
          <a:r>
            <a:rPr lang="tr-TR" sz="1500" dirty="0" smtClean="0"/>
            <a:t>Belge Son Geçerlik Tarihi:01.08.2020</a:t>
          </a:r>
          <a:endParaRPr lang="tr-TR" sz="1500" dirty="0"/>
        </a:p>
      </dgm:t>
    </dgm:pt>
    <dgm:pt modelId="{87EEB36C-D8A5-453D-B0EA-4391AEB695B8}" type="parTrans" cxnId="{9533CB2F-939A-4C3F-9A39-1084A51ED61D}">
      <dgm:prSet/>
      <dgm:spPr/>
      <dgm:t>
        <a:bodyPr/>
        <a:lstStyle/>
        <a:p>
          <a:endParaRPr lang="tr-TR"/>
        </a:p>
      </dgm:t>
    </dgm:pt>
    <dgm:pt modelId="{43B56A5C-65DF-49EA-8225-EFB4360CA002}" type="sibTrans" cxnId="{9533CB2F-939A-4C3F-9A39-1084A51ED61D}">
      <dgm:prSet/>
      <dgm:spPr/>
      <dgm:t>
        <a:bodyPr/>
        <a:lstStyle/>
        <a:p>
          <a:endParaRPr lang="tr-TR"/>
        </a:p>
      </dgm:t>
    </dgm:pt>
    <dgm:pt modelId="{D3AF5B5F-EAED-4E0C-8C9E-2DAA90625B0E}" type="pres">
      <dgm:prSet presAssocID="{C1B59E3E-9DA4-47DE-BDA7-ADE7827DC458}" presName="Name0" presStyleCnt="0">
        <dgm:presLayoutVars>
          <dgm:dir/>
          <dgm:animLvl val="lvl"/>
          <dgm:resizeHandles val="exact"/>
        </dgm:presLayoutVars>
      </dgm:prSet>
      <dgm:spPr/>
      <dgm:t>
        <a:bodyPr/>
        <a:lstStyle/>
        <a:p>
          <a:endParaRPr lang="tr-TR"/>
        </a:p>
      </dgm:t>
    </dgm:pt>
    <dgm:pt modelId="{C9DBE6AB-C245-447E-A8E2-766ABECBBA7E}" type="pres">
      <dgm:prSet presAssocID="{6EAC0162-5932-40B7-82D5-1FC58D83E64A}" presName="parTxOnly" presStyleLbl="node1" presStyleIdx="0" presStyleCnt="3" custFlipHor="1" custScaleX="73855" custLinFactNeighborX="-10559" custLinFactNeighborY="-5193">
        <dgm:presLayoutVars>
          <dgm:chMax val="0"/>
          <dgm:chPref val="0"/>
          <dgm:bulletEnabled val="1"/>
        </dgm:presLayoutVars>
      </dgm:prSet>
      <dgm:spPr/>
      <dgm:t>
        <a:bodyPr/>
        <a:lstStyle/>
        <a:p>
          <a:endParaRPr lang="tr-TR"/>
        </a:p>
      </dgm:t>
    </dgm:pt>
    <dgm:pt modelId="{3D046B5B-D605-46AE-80BA-890A2226E75B}" type="pres">
      <dgm:prSet presAssocID="{E6384346-884E-4AD9-8F0E-06559DEABE31}" presName="parTxOnlySpace" presStyleCnt="0"/>
      <dgm:spPr/>
    </dgm:pt>
    <dgm:pt modelId="{59ABC427-A15A-4DE9-AE62-45098A1CFDAD}" type="pres">
      <dgm:prSet presAssocID="{239EDED1-AEE7-49DB-BC73-C3BCDD8924A6}" presName="parTxOnly" presStyleLbl="node1" presStyleIdx="1" presStyleCnt="3" custFlipHor="1" custScaleX="89290" custLinFactNeighborX="-13979">
        <dgm:presLayoutVars>
          <dgm:chMax val="0"/>
          <dgm:chPref val="0"/>
          <dgm:bulletEnabled val="1"/>
        </dgm:presLayoutVars>
      </dgm:prSet>
      <dgm:spPr/>
      <dgm:t>
        <a:bodyPr/>
        <a:lstStyle/>
        <a:p>
          <a:endParaRPr lang="tr-TR"/>
        </a:p>
      </dgm:t>
    </dgm:pt>
    <dgm:pt modelId="{BECFBC04-C050-4F93-B8AA-1D42C5D653B0}" type="pres">
      <dgm:prSet presAssocID="{58FD19DB-71C9-4BA2-BE4F-E6E1A5FBEF51}" presName="parTxOnlySpace" presStyleCnt="0"/>
      <dgm:spPr/>
    </dgm:pt>
    <dgm:pt modelId="{9DB81987-0269-4B49-844E-085F2950BD95}" type="pres">
      <dgm:prSet presAssocID="{63AC5863-9B38-47A0-8142-D5E2AFBFF0E0}" presName="parTxOnly" presStyleLbl="node1" presStyleIdx="2" presStyleCnt="3" custFlipHor="1" custScaleX="84570" custLinFactNeighborX="-10155" custLinFactNeighborY="-5193">
        <dgm:presLayoutVars>
          <dgm:chMax val="0"/>
          <dgm:chPref val="0"/>
          <dgm:bulletEnabled val="1"/>
        </dgm:presLayoutVars>
      </dgm:prSet>
      <dgm:spPr/>
      <dgm:t>
        <a:bodyPr/>
        <a:lstStyle/>
        <a:p>
          <a:endParaRPr lang="tr-TR"/>
        </a:p>
      </dgm:t>
    </dgm:pt>
  </dgm:ptLst>
  <dgm:cxnLst>
    <dgm:cxn modelId="{7C7B259A-68FB-4EE5-9F62-2B5CB4336EF0}" srcId="{C1B59E3E-9DA4-47DE-BDA7-ADE7827DC458}" destId="{239EDED1-AEE7-49DB-BC73-C3BCDD8924A6}" srcOrd="1" destOrd="0" parTransId="{1448DCB0-88A4-4C8C-B562-91FAB82F479E}" sibTransId="{58FD19DB-71C9-4BA2-BE4F-E6E1A5FBEF51}"/>
    <dgm:cxn modelId="{6BC61D90-D768-44D3-8CCF-509E9879EAC5}" type="presOf" srcId="{63AC5863-9B38-47A0-8142-D5E2AFBFF0E0}" destId="{9DB81987-0269-4B49-844E-085F2950BD95}" srcOrd="0" destOrd="0" presId="urn:microsoft.com/office/officeart/2005/8/layout/chevron1"/>
    <dgm:cxn modelId="{D2387A3B-82FB-41C1-A865-6A9BEDEBEFA9}" srcId="{C1B59E3E-9DA4-47DE-BDA7-ADE7827DC458}" destId="{6EAC0162-5932-40B7-82D5-1FC58D83E64A}" srcOrd="0" destOrd="0" parTransId="{9AA19DC2-AF4F-4811-932D-F90D3594FD1F}" sibTransId="{E6384346-884E-4AD9-8F0E-06559DEABE31}"/>
    <dgm:cxn modelId="{FA079C87-0FBD-4C5B-84D4-DC3B85E66EDB}" type="presOf" srcId="{C1B59E3E-9DA4-47DE-BDA7-ADE7827DC458}" destId="{D3AF5B5F-EAED-4E0C-8C9E-2DAA90625B0E}" srcOrd="0" destOrd="0" presId="urn:microsoft.com/office/officeart/2005/8/layout/chevron1"/>
    <dgm:cxn modelId="{9533CB2F-939A-4C3F-9A39-1084A51ED61D}" srcId="{C1B59E3E-9DA4-47DE-BDA7-ADE7827DC458}" destId="{63AC5863-9B38-47A0-8142-D5E2AFBFF0E0}" srcOrd="2" destOrd="0" parTransId="{87EEB36C-D8A5-453D-B0EA-4391AEB695B8}" sibTransId="{43B56A5C-65DF-49EA-8225-EFB4360CA002}"/>
    <dgm:cxn modelId="{F3CCAB0D-0D26-49D9-AB85-51FE04A91C11}" type="presOf" srcId="{239EDED1-AEE7-49DB-BC73-C3BCDD8924A6}" destId="{59ABC427-A15A-4DE9-AE62-45098A1CFDAD}" srcOrd="0" destOrd="0" presId="urn:microsoft.com/office/officeart/2005/8/layout/chevron1"/>
    <dgm:cxn modelId="{273C602B-1E15-45D0-9576-983546E4EEDE}" type="presOf" srcId="{6EAC0162-5932-40B7-82D5-1FC58D83E64A}" destId="{C9DBE6AB-C245-447E-A8E2-766ABECBBA7E}" srcOrd="0" destOrd="0" presId="urn:microsoft.com/office/officeart/2005/8/layout/chevron1"/>
    <dgm:cxn modelId="{979B2D27-9D04-4508-9BCF-990F7C6DAD19}" type="presParOf" srcId="{D3AF5B5F-EAED-4E0C-8C9E-2DAA90625B0E}" destId="{C9DBE6AB-C245-447E-A8E2-766ABECBBA7E}" srcOrd="0" destOrd="0" presId="urn:microsoft.com/office/officeart/2005/8/layout/chevron1"/>
    <dgm:cxn modelId="{5B8DA26C-033F-4AF2-8606-41D3E6C01ADD}" type="presParOf" srcId="{D3AF5B5F-EAED-4E0C-8C9E-2DAA90625B0E}" destId="{3D046B5B-D605-46AE-80BA-890A2226E75B}" srcOrd="1" destOrd="0" presId="urn:microsoft.com/office/officeart/2005/8/layout/chevron1"/>
    <dgm:cxn modelId="{413A5076-DE66-44E0-B72E-7E2EBF8931A6}" type="presParOf" srcId="{D3AF5B5F-EAED-4E0C-8C9E-2DAA90625B0E}" destId="{59ABC427-A15A-4DE9-AE62-45098A1CFDAD}" srcOrd="2" destOrd="0" presId="urn:microsoft.com/office/officeart/2005/8/layout/chevron1"/>
    <dgm:cxn modelId="{88A7154E-84A7-4723-85E1-516D2ED79655}" type="presParOf" srcId="{D3AF5B5F-EAED-4E0C-8C9E-2DAA90625B0E}" destId="{BECFBC04-C050-4F93-B8AA-1D42C5D653B0}" srcOrd="3" destOrd="0" presId="urn:microsoft.com/office/officeart/2005/8/layout/chevron1"/>
    <dgm:cxn modelId="{D6B1BD7C-DC97-4288-84B8-672CD41AB1AC}" type="presParOf" srcId="{D3AF5B5F-EAED-4E0C-8C9E-2DAA90625B0E}" destId="{9DB81987-0269-4B49-844E-085F2950BD95}"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1D6700-A9B0-4BEA-9F99-3B6A8A802570}" type="doc">
      <dgm:prSet loTypeId="urn:microsoft.com/office/officeart/2005/8/layout/target3" loCatId="list" qsTypeId="urn:microsoft.com/office/officeart/2005/8/quickstyle/3d2" qsCatId="3D" csTypeId="urn:microsoft.com/office/officeart/2005/8/colors/colorful4" csCatId="colorful" phldr="1"/>
      <dgm:spPr/>
      <dgm:t>
        <a:bodyPr/>
        <a:lstStyle/>
        <a:p>
          <a:endParaRPr lang="tr-TR"/>
        </a:p>
      </dgm:t>
    </dgm:pt>
    <dgm:pt modelId="{29E67CE3-0BB4-41FB-B118-5F532336A060}">
      <dgm:prSet phldrT="[Metin]" custT="1"/>
      <dgm:spPr/>
      <dgm:t>
        <a:bodyPr/>
        <a:lstStyle/>
        <a:p>
          <a:pPr algn="l"/>
          <a:r>
            <a:rPr lang="tr-TR" sz="2000" dirty="0" smtClean="0"/>
            <a:t>İdareler</a:t>
          </a:r>
          <a:endParaRPr lang="tr-TR" sz="2000" dirty="0"/>
        </a:p>
      </dgm:t>
    </dgm:pt>
    <dgm:pt modelId="{4A877372-168D-444E-8951-26A6E72D5FD6}" type="parTrans" cxnId="{37C4AE59-F2AE-43AB-AF90-62798C1753B9}">
      <dgm:prSet/>
      <dgm:spPr/>
      <dgm:t>
        <a:bodyPr/>
        <a:lstStyle/>
        <a:p>
          <a:endParaRPr lang="tr-TR"/>
        </a:p>
      </dgm:t>
    </dgm:pt>
    <dgm:pt modelId="{81DF693C-D99A-44D4-B55D-1F510943DFB4}" type="sibTrans" cxnId="{37C4AE59-F2AE-43AB-AF90-62798C1753B9}">
      <dgm:prSet/>
      <dgm:spPr/>
      <dgm:t>
        <a:bodyPr/>
        <a:lstStyle/>
        <a:p>
          <a:endParaRPr lang="tr-TR"/>
        </a:p>
      </dgm:t>
    </dgm:pt>
    <dgm:pt modelId="{5B9EFB22-39D5-4A66-9E71-C28A2DE2F256}">
      <dgm:prSet phldrT="[Metin]" custT="1"/>
      <dgm:spPr/>
      <dgm:t>
        <a:bodyPr/>
        <a:lstStyle/>
        <a:p>
          <a:pPr algn="l"/>
          <a:r>
            <a:rPr lang="tr-TR" sz="2000" dirty="0" smtClean="0"/>
            <a:t>İhale </a:t>
          </a:r>
        </a:p>
        <a:p>
          <a:pPr algn="l"/>
          <a:r>
            <a:rPr lang="tr-TR" sz="2000" dirty="0" smtClean="0"/>
            <a:t>komisyonları</a:t>
          </a:r>
          <a:endParaRPr lang="tr-TR" sz="2000" dirty="0"/>
        </a:p>
      </dgm:t>
    </dgm:pt>
    <dgm:pt modelId="{99A10EAC-3781-43B9-8028-26C383F8D01C}" type="parTrans" cxnId="{7949713D-DBBC-418C-BBBF-C6C3C017915A}">
      <dgm:prSet/>
      <dgm:spPr/>
      <dgm:t>
        <a:bodyPr/>
        <a:lstStyle/>
        <a:p>
          <a:endParaRPr lang="tr-TR"/>
        </a:p>
      </dgm:t>
    </dgm:pt>
    <dgm:pt modelId="{FD47D3DA-BCDA-4925-87D2-574270DCDA76}" type="sibTrans" cxnId="{7949713D-DBBC-418C-BBBF-C6C3C017915A}">
      <dgm:prSet/>
      <dgm:spPr/>
      <dgm:t>
        <a:bodyPr/>
        <a:lstStyle/>
        <a:p>
          <a:endParaRPr lang="tr-TR"/>
        </a:p>
      </dgm:t>
    </dgm:pt>
    <dgm:pt modelId="{3CBD7E76-ED0E-410D-A391-95EC4B7F2127}">
      <dgm:prSet phldrT="[Metin]" custT="1"/>
      <dgm:spPr/>
      <dgm:t>
        <a:bodyPr/>
        <a:lstStyle/>
        <a:p>
          <a:pPr algn="l"/>
          <a:r>
            <a:rPr lang="tr-TR" sz="2000" dirty="0" smtClean="0"/>
            <a:t>İstekliler</a:t>
          </a:r>
          <a:endParaRPr lang="tr-TR" sz="2000" dirty="0"/>
        </a:p>
      </dgm:t>
    </dgm:pt>
    <dgm:pt modelId="{18E4DB82-B371-439E-81DB-9205F9A9870D}" type="parTrans" cxnId="{230CCAA3-5249-4354-8FD0-9737E759D57B}">
      <dgm:prSet/>
      <dgm:spPr/>
      <dgm:t>
        <a:bodyPr/>
        <a:lstStyle/>
        <a:p>
          <a:endParaRPr lang="tr-TR"/>
        </a:p>
      </dgm:t>
    </dgm:pt>
    <dgm:pt modelId="{2A1619D1-A4CC-406D-86D1-C3FBFDBD32E0}" type="sibTrans" cxnId="{230CCAA3-5249-4354-8FD0-9737E759D57B}">
      <dgm:prSet/>
      <dgm:spPr/>
      <dgm:t>
        <a:bodyPr/>
        <a:lstStyle/>
        <a:p>
          <a:endParaRPr lang="tr-TR"/>
        </a:p>
      </dgm:t>
    </dgm:pt>
    <dgm:pt modelId="{B6510E6B-8D7B-4720-A4F2-1D61F508CCF9}">
      <dgm:prSet phldrT="[Metin]" custT="1"/>
      <dgm:spPr/>
      <dgm:t>
        <a:bodyPr/>
        <a:lstStyle/>
        <a:p>
          <a:r>
            <a:rPr lang="tr-TR" sz="1600" dirty="0" smtClean="0"/>
            <a:t>İdarece verilen formata uygun analizlerin </a:t>
          </a:r>
          <a:endParaRPr lang="tr-TR" sz="1600" dirty="0"/>
        </a:p>
      </dgm:t>
    </dgm:pt>
    <dgm:pt modelId="{1D66385A-23B6-4C28-9130-370DD88FFA4A}" type="sibTrans" cxnId="{4222CF0B-CE79-4FDA-A386-0A833CAD20A1}">
      <dgm:prSet/>
      <dgm:spPr/>
      <dgm:t>
        <a:bodyPr/>
        <a:lstStyle/>
        <a:p>
          <a:endParaRPr lang="tr-TR"/>
        </a:p>
      </dgm:t>
    </dgm:pt>
    <dgm:pt modelId="{CC67C9A3-B64C-4CA7-B92F-AF6BA5270386}" type="parTrans" cxnId="{4222CF0B-CE79-4FDA-A386-0A833CAD20A1}">
      <dgm:prSet/>
      <dgm:spPr/>
      <dgm:t>
        <a:bodyPr/>
        <a:lstStyle/>
        <a:p>
          <a:endParaRPr lang="tr-TR"/>
        </a:p>
      </dgm:t>
    </dgm:pt>
    <dgm:pt modelId="{DCE44E5F-E5F6-438A-B249-32EE99D85A0C}">
      <dgm:prSet phldrT="[Metin]" custT="1"/>
      <dgm:spPr/>
      <dgm:t>
        <a:bodyPr/>
        <a:lstStyle/>
        <a:p>
          <a:r>
            <a:rPr lang="tr-TR" sz="1600" dirty="0" smtClean="0"/>
            <a:t>İlk oturumda teklif mektubu ve geçici teminatı    usulüne uygun sunan  geçerli tekliflerin belirlenmesi  </a:t>
          </a:r>
          <a:endParaRPr lang="tr-TR" sz="1600" dirty="0"/>
        </a:p>
      </dgm:t>
    </dgm:pt>
    <dgm:pt modelId="{61E4760A-675D-4DCE-ACA6-F0DFD690065E}" type="sibTrans" cxnId="{4AD43CDA-2D1E-417D-8DD5-067C9E60C08A}">
      <dgm:prSet/>
      <dgm:spPr/>
      <dgm:t>
        <a:bodyPr/>
        <a:lstStyle/>
        <a:p>
          <a:endParaRPr lang="tr-TR"/>
        </a:p>
      </dgm:t>
    </dgm:pt>
    <dgm:pt modelId="{B2C1A6D7-6941-458D-B2B6-A3D65D836831}" type="parTrans" cxnId="{4AD43CDA-2D1E-417D-8DD5-067C9E60C08A}">
      <dgm:prSet/>
      <dgm:spPr/>
      <dgm:t>
        <a:bodyPr/>
        <a:lstStyle/>
        <a:p>
          <a:endParaRPr lang="tr-TR"/>
        </a:p>
      </dgm:t>
    </dgm:pt>
    <dgm:pt modelId="{670433C2-2453-423B-B20E-190DAAD64E48}">
      <dgm:prSet phldrT="[Metin]" custT="1"/>
      <dgm:spPr/>
      <dgm:t>
        <a:bodyPr/>
        <a:lstStyle/>
        <a:p>
          <a:r>
            <a:rPr lang="tr-TR" sz="1600" dirty="0" smtClean="0">
              <a:effectLst/>
            </a:rPr>
            <a:t>N katsayısının belirlenmesi</a:t>
          </a:r>
          <a:endParaRPr lang="tr-TR" sz="1600" dirty="0">
            <a:effectLst/>
          </a:endParaRPr>
        </a:p>
      </dgm:t>
    </dgm:pt>
    <dgm:pt modelId="{BD3D3C7D-B675-4D52-B7AC-D055D7FFCAF7}" type="sibTrans" cxnId="{8983C726-EC45-4B81-9A1F-508DBE13C586}">
      <dgm:prSet/>
      <dgm:spPr/>
      <dgm:t>
        <a:bodyPr/>
        <a:lstStyle/>
        <a:p>
          <a:endParaRPr lang="tr-TR"/>
        </a:p>
      </dgm:t>
    </dgm:pt>
    <dgm:pt modelId="{F1C21A35-338B-431F-B393-DACF97C52E5A}" type="parTrans" cxnId="{8983C726-EC45-4B81-9A1F-508DBE13C586}">
      <dgm:prSet/>
      <dgm:spPr/>
      <dgm:t>
        <a:bodyPr/>
        <a:lstStyle/>
        <a:p>
          <a:endParaRPr lang="tr-TR"/>
        </a:p>
      </dgm:t>
    </dgm:pt>
    <dgm:pt modelId="{B2E20524-6295-4ECB-86FC-C8057866DBE4}">
      <dgm:prSet custT="1"/>
      <dgm:spPr/>
      <dgm:t>
        <a:bodyPr/>
        <a:lstStyle/>
        <a:p>
          <a:r>
            <a:rPr lang="tr-TR" sz="1600" dirty="0" smtClean="0">
              <a:effectLst/>
            </a:rPr>
            <a:t>İhale onay belgesi </a:t>
          </a:r>
        </a:p>
      </dgm:t>
    </dgm:pt>
    <dgm:pt modelId="{3D4E6442-02D7-4AE6-B424-DCA401A5DB1C}" type="parTrans" cxnId="{E1DE1946-B660-4AAA-9D4B-91FE8E683C74}">
      <dgm:prSet/>
      <dgm:spPr/>
      <dgm:t>
        <a:bodyPr/>
        <a:lstStyle/>
        <a:p>
          <a:endParaRPr lang="tr-TR"/>
        </a:p>
      </dgm:t>
    </dgm:pt>
    <dgm:pt modelId="{C3F0D533-6DD6-4607-96A9-F822FF5A445A}" type="sibTrans" cxnId="{E1DE1946-B660-4AAA-9D4B-91FE8E683C74}">
      <dgm:prSet/>
      <dgm:spPr/>
      <dgm:t>
        <a:bodyPr/>
        <a:lstStyle/>
        <a:p>
          <a:endParaRPr lang="tr-TR"/>
        </a:p>
      </dgm:t>
    </dgm:pt>
    <dgm:pt modelId="{D12CD855-915B-492D-847A-C69FE03EAEB5}">
      <dgm:prSet custT="1"/>
      <dgm:spPr/>
      <dgm:t>
        <a:bodyPr/>
        <a:lstStyle/>
        <a:p>
          <a:r>
            <a:rPr lang="tr-TR" sz="1600" dirty="0" smtClean="0">
              <a:effectLst/>
            </a:rPr>
            <a:t>Sıralı iş kalemleri/grupları listesi (%80)</a:t>
          </a:r>
        </a:p>
      </dgm:t>
    </dgm:pt>
    <dgm:pt modelId="{6F30AA27-135E-4127-AFD4-8C42801A041C}" type="parTrans" cxnId="{21F19CD8-FD42-4B00-9CB8-D0B00DE839A8}">
      <dgm:prSet/>
      <dgm:spPr/>
      <dgm:t>
        <a:bodyPr/>
        <a:lstStyle/>
        <a:p>
          <a:endParaRPr lang="tr-TR"/>
        </a:p>
      </dgm:t>
    </dgm:pt>
    <dgm:pt modelId="{4BD84A05-6E2A-4DE6-9824-F812FEF5265F}" type="sibTrans" cxnId="{21F19CD8-FD42-4B00-9CB8-D0B00DE839A8}">
      <dgm:prSet/>
      <dgm:spPr/>
      <dgm:t>
        <a:bodyPr/>
        <a:lstStyle/>
        <a:p>
          <a:endParaRPr lang="tr-TR"/>
        </a:p>
      </dgm:t>
    </dgm:pt>
    <dgm:pt modelId="{6204538B-B43B-4793-B3A4-02B4AF7CEA0A}">
      <dgm:prSet custT="1"/>
      <dgm:spPr/>
      <dgm:t>
        <a:bodyPr/>
        <a:lstStyle/>
        <a:p>
          <a:r>
            <a:rPr lang="tr-TR" sz="1600" dirty="0" smtClean="0">
              <a:effectLst/>
            </a:rPr>
            <a:t>İş kalemi/iş grubu fiyat analizleri  </a:t>
          </a:r>
        </a:p>
      </dgm:t>
    </dgm:pt>
    <dgm:pt modelId="{AE8FAE80-C381-4EAF-A3BF-B3B5E8E4AD46}" type="parTrans" cxnId="{E451C437-4CB8-461C-8076-3D00EB3E94DA}">
      <dgm:prSet/>
      <dgm:spPr/>
      <dgm:t>
        <a:bodyPr/>
        <a:lstStyle/>
        <a:p>
          <a:endParaRPr lang="tr-TR"/>
        </a:p>
      </dgm:t>
    </dgm:pt>
    <dgm:pt modelId="{9238E4CF-A2CC-4591-BCE8-78733168F2B1}" type="sibTrans" cxnId="{E451C437-4CB8-461C-8076-3D00EB3E94DA}">
      <dgm:prSet/>
      <dgm:spPr/>
      <dgm:t>
        <a:bodyPr/>
        <a:lstStyle/>
        <a:p>
          <a:endParaRPr lang="tr-TR"/>
        </a:p>
      </dgm:t>
    </dgm:pt>
    <dgm:pt modelId="{9EB868D9-1303-4B7C-A737-8E9128807BE9}">
      <dgm:prSet custT="1"/>
      <dgm:spPr/>
      <dgm:t>
        <a:bodyPr/>
        <a:lstStyle/>
        <a:p>
          <a:r>
            <a:rPr lang="tr-TR" sz="1600" dirty="0" smtClean="0">
              <a:effectLst/>
            </a:rPr>
            <a:t>Analiz girdileri tablosu (%3-15) </a:t>
          </a:r>
        </a:p>
      </dgm:t>
    </dgm:pt>
    <dgm:pt modelId="{D8F59E14-9195-4C39-B67B-DBB277740EAF}" type="parTrans" cxnId="{AEC94E47-250E-4642-AB82-51C5FAACBC1B}">
      <dgm:prSet/>
      <dgm:spPr/>
      <dgm:t>
        <a:bodyPr/>
        <a:lstStyle/>
        <a:p>
          <a:endParaRPr lang="tr-TR"/>
        </a:p>
      </dgm:t>
    </dgm:pt>
    <dgm:pt modelId="{163946DC-DE48-4385-B05C-8564B3679945}" type="sibTrans" cxnId="{AEC94E47-250E-4642-AB82-51C5FAACBC1B}">
      <dgm:prSet/>
      <dgm:spPr/>
      <dgm:t>
        <a:bodyPr/>
        <a:lstStyle/>
        <a:p>
          <a:endParaRPr lang="tr-TR"/>
        </a:p>
      </dgm:t>
    </dgm:pt>
    <dgm:pt modelId="{3A65F357-C646-45A9-B89D-5AED4DC62456}">
      <dgm:prSet custT="1"/>
      <dgm:spPr/>
      <dgm:t>
        <a:bodyPr/>
        <a:lstStyle/>
        <a:p>
          <a:r>
            <a:rPr lang="tr-TR" sz="1600" dirty="0" smtClean="0"/>
            <a:t>Teklifi SD altında kalan isteklilerden ADTA istenilmesi</a:t>
          </a:r>
        </a:p>
      </dgm:t>
    </dgm:pt>
    <dgm:pt modelId="{7F562338-D3C0-46F6-A0A4-2A721AA41177}" type="parTrans" cxnId="{EC422B60-2EFA-4BE3-8296-A651E0C3815B}">
      <dgm:prSet/>
      <dgm:spPr/>
      <dgm:t>
        <a:bodyPr/>
        <a:lstStyle/>
        <a:p>
          <a:endParaRPr lang="tr-TR"/>
        </a:p>
      </dgm:t>
    </dgm:pt>
    <dgm:pt modelId="{BFC1CCD5-8D90-4284-B00F-AD5B68A79B48}" type="sibTrans" cxnId="{EC422B60-2EFA-4BE3-8296-A651E0C3815B}">
      <dgm:prSet/>
      <dgm:spPr/>
      <dgm:t>
        <a:bodyPr/>
        <a:lstStyle/>
        <a:p>
          <a:endParaRPr lang="tr-TR"/>
        </a:p>
      </dgm:t>
    </dgm:pt>
    <dgm:pt modelId="{30471D41-0E45-418C-9C34-AC213E6F23F9}">
      <dgm:prSet custT="1"/>
      <dgm:spPr/>
      <dgm:t>
        <a:bodyPr/>
        <a:lstStyle/>
        <a:p>
          <a:r>
            <a:rPr lang="tr-TR" sz="1600" dirty="0" smtClean="0"/>
            <a:t>Aşırı düşük sınır değerinin (SD) hesaplanması</a:t>
          </a:r>
        </a:p>
      </dgm:t>
    </dgm:pt>
    <dgm:pt modelId="{B27007C1-EA74-4D69-B36B-F03118AC5B16}" type="parTrans" cxnId="{913A6D3E-F4E8-4836-A03B-5639644B49D0}">
      <dgm:prSet/>
      <dgm:spPr/>
      <dgm:t>
        <a:bodyPr/>
        <a:lstStyle/>
        <a:p>
          <a:endParaRPr lang="tr-TR"/>
        </a:p>
      </dgm:t>
    </dgm:pt>
    <dgm:pt modelId="{CBEF661B-3A63-41BA-8250-F24B3381E75C}" type="sibTrans" cxnId="{913A6D3E-F4E8-4836-A03B-5639644B49D0}">
      <dgm:prSet/>
      <dgm:spPr/>
      <dgm:t>
        <a:bodyPr/>
        <a:lstStyle/>
        <a:p>
          <a:endParaRPr lang="tr-TR"/>
        </a:p>
      </dgm:t>
    </dgm:pt>
    <dgm:pt modelId="{42289CC9-07DF-4D6F-A5BB-78E45B6EC3A4}">
      <dgm:prSet custT="1"/>
      <dgm:spPr/>
      <dgm:t>
        <a:bodyPr/>
        <a:lstStyle/>
        <a:p>
          <a:r>
            <a:rPr lang="tr-TR" sz="1600" dirty="0" err="1" smtClean="0"/>
            <a:t>ADTA’na</a:t>
          </a:r>
          <a:r>
            <a:rPr lang="tr-TR" sz="1600" dirty="0" smtClean="0"/>
            <a:t> ilişkin mevzuatta tanımlanan                   belgelerin idarenin  belirlediği  süre                          içerisinde idareye verilmesi </a:t>
          </a:r>
        </a:p>
      </dgm:t>
    </dgm:pt>
    <dgm:pt modelId="{EA374737-21D6-494A-9D03-C89885F8A928}" type="parTrans" cxnId="{DB97A3BB-408C-4D0F-9732-D2DAE770E6E4}">
      <dgm:prSet/>
      <dgm:spPr/>
      <dgm:t>
        <a:bodyPr/>
        <a:lstStyle/>
        <a:p>
          <a:endParaRPr lang="tr-TR"/>
        </a:p>
      </dgm:t>
    </dgm:pt>
    <dgm:pt modelId="{E99D8343-DBC9-4066-BE4A-1B76FCB24BB8}" type="sibTrans" cxnId="{DB97A3BB-408C-4D0F-9732-D2DAE770E6E4}">
      <dgm:prSet/>
      <dgm:spPr/>
      <dgm:t>
        <a:bodyPr/>
        <a:lstStyle/>
        <a:p>
          <a:endParaRPr lang="tr-TR"/>
        </a:p>
      </dgm:t>
    </dgm:pt>
    <dgm:pt modelId="{6F6BD70B-3918-466C-91DD-4F41E86D938F}">
      <dgm:prSet custT="1"/>
      <dgm:spPr/>
      <dgm:t>
        <a:bodyPr/>
        <a:lstStyle/>
        <a:p>
          <a:r>
            <a:rPr lang="tr-TR" sz="1600" dirty="0" smtClean="0"/>
            <a:t>Fiyat tekliflerinin</a:t>
          </a:r>
          <a:endParaRPr lang="tr-TR" sz="1600" dirty="0"/>
        </a:p>
      </dgm:t>
    </dgm:pt>
    <dgm:pt modelId="{8808460D-A94B-4D69-A31C-14EE01013E66}" type="parTrans" cxnId="{5ABBC9C9-5B02-4281-9A53-23B48683CE67}">
      <dgm:prSet/>
      <dgm:spPr/>
      <dgm:t>
        <a:bodyPr/>
        <a:lstStyle/>
        <a:p>
          <a:endParaRPr lang="tr-TR"/>
        </a:p>
      </dgm:t>
    </dgm:pt>
    <dgm:pt modelId="{E6FF7FBD-C421-4DF9-89B5-4F784AFB8747}" type="sibTrans" cxnId="{5ABBC9C9-5B02-4281-9A53-23B48683CE67}">
      <dgm:prSet/>
      <dgm:spPr/>
      <dgm:t>
        <a:bodyPr/>
        <a:lstStyle/>
        <a:p>
          <a:endParaRPr lang="tr-TR"/>
        </a:p>
      </dgm:t>
    </dgm:pt>
    <dgm:pt modelId="{5A7F4281-5B0F-4A93-8410-5000AA9C911C}">
      <dgm:prSet custT="1"/>
      <dgm:spPr/>
      <dgm:t>
        <a:bodyPr/>
        <a:lstStyle/>
        <a:p>
          <a:r>
            <a:rPr lang="tr-TR" sz="1600" dirty="0" smtClean="0">
              <a:effectLst/>
            </a:rPr>
            <a:t>Yaklaşık maliyet cetveli</a:t>
          </a:r>
        </a:p>
      </dgm:t>
    </dgm:pt>
    <dgm:pt modelId="{9A41F929-5D1B-4000-848A-77331B041B4B}" type="parTrans" cxnId="{F9A87458-5CF9-4D71-8FFA-5709F7F605A0}">
      <dgm:prSet/>
      <dgm:spPr/>
      <dgm:t>
        <a:bodyPr/>
        <a:lstStyle/>
        <a:p>
          <a:endParaRPr lang="tr-TR"/>
        </a:p>
      </dgm:t>
    </dgm:pt>
    <dgm:pt modelId="{C22CA4E4-BF63-4CE0-BEC6-1DC66E017BAD}" type="sibTrans" cxnId="{F9A87458-5CF9-4D71-8FFA-5709F7F605A0}">
      <dgm:prSet/>
      <dgm:spPr/>
      <dgm:t>
        <a:bodyPr/>
        <a:lstStyle/>
        <a:p>
          <a:endParaRPr lang="tr-TR"/>
        </a:p>
      </dgm:t>
    </dgm:pt>
    <dgm:pt modelId="{AEE93B99-EC88-49E7-8E8C-A86C675A2589}">
      <dgm:prSet custT="1"/>
      <dgm:spPr/>
      <dgm:t>
        <a:bodyPr/>
        <a:lstStyle/>
        <a:p>
          <a:r>
            <a:rPr lang="tr-TR" sz="1600" dirty="0" smtClean="0"/>
            <a:t>ADTA’nın değerlendirilmesi  </a:t>
          </a:r>
        </a:p>
      </dgm:t>
    </dgm:pt>
    <dgm:pt modelId="{F121C56C-0EF0-42B2-B31C-FCCC5796F03A}" type="parTrans" cxnId="{E92232DA-54E3-4965-9A06-EFBF6917A3DB}">
      <dgm:prSet/>
      <dgm:spPr/>
      <dgm:t>
        <a:bodyPr/>
        <a:lstStyle/>
        <a:p>
          <a:endParaRPr lang="tr-TR"/>
        </a:p>
      </dgm:t>
    </dgm:pt>
    <dgm:pt modelId="{0E9B66F9-B5AA-4F78-A98E-B148C2466AEC}" type="sibTrans" cxnId="{E92232DA-54E3-4965-9A06-EFBF6917A3DB}">
      <dgm:prSet/>
      <dgm:spPr/>
      <dgm:t>
        <a:bodyPr/>
        <a:lstStyle/>
        <a:p>
          <a:endParaRPr lang="tr-TR"/>
        </a:p>
      </dgm:t>
    </dgm:pt>
    <dgm:pt modelId="{2FE05B48-2D36-4D07-A6E0-720A724C82FF}" type="pres">
      <dgm:prSet presAssocID="{741D6700-A9B0-4BEA-9F99-3B6A8A802570}" presName="Name0" presStyleCnt="0">
        <dgm:presLayoutVars>
          <dgm:chMax val="7"/>
          <dgm:dir/>
          <dgm:animLvl val="lvl"/>
          <dgm:resizeHandles val="exact"/>
        </dgm:presLayoutVars>
      </dgm:prSet>
      <dgm:spPr/>
      <dgm:t>
        <a:bodyPr/>
        <a:lstStyle/>
        <a:p>
          <a:endParaRPr lang="tr-TR"/>
        </a:p>
      </dgm:t>
    </dgm:pt>
    <dgm:pt modelId="{7247C364-EA96-4629-B740-8835EE759388}" type="pres">
      <dgm:prSet presAssocID="{29E67CE3-0BB4-41FB-B118-5F532336A060}" presName="circle1" presStyleLbl="node1" presStyleIdx="0" presStyleCnt="3" custLinFactNeighborX="2181" custLinFactNeighborY="-922"/>
      <dgm:spPr/>
      <dgm:t>
        <a:bodyPr/>
        <a:lstStyle/>
        <a:p>
          <a:endParaRPr lang="tr-TR"/>
        </a:p>
      </dgm:t>
    </dgm:pt>
    <dgm:pt modelId="{A8603F47-912C-418C-8189-DFB450AE9C45}" type="pres">
      <dgm:prSet presAssocID="{29E67CE3-0BB4-41FB-B118-5F532336A060}" presName="space" presStyleCnt="0"/>
      <dgm:spPr/>
      <dgm:t>
        <a:bodyPr/>
        <a:lstStyle/>
        <a:p>
          <a:endParaRPr lang="tr-TR"/>
        </a:p>
      </dgm:t>
    </dgm:pt>
    <dgm:pt modelId="{B252276E-CDD6-4379-BDF0-A286862314CC}" type="pres">
      <dgm:prSet presAssocID="{29E67CE3-0BB4-41FB-B118-5F532336A060}" presName="rect1" presStyleLbl="alignAcc1" presStyleIdx="0" presStyleCnt="3" custScaleX="115958" custLinFactNeighborX="5487" custLinFactNeighborY="-314"/>
      <dgm:spPr/>
      <dgm:t>
        <a:bodyPr/>
        <a:lstStyle/>
        <a:p>
          <a:endParaRPr lang="tr-TR"/>
        </a:p>
      </dgm:t>
    </dgm:pt>
    <dgm:pt modelId="{B3D6BAC6-7284-4EBC-82BB-8AF57EF4A13E}" type="pres">
      <dgm:prSet presAssocID="{5B9EFB22-39D5-4A66-9E71-C28A2DE2F256}" presName="vertSpace2" presStyleLbl="node1" presStyleIdx="0" presStyleCnt="3"/>
      <dgm:spPr/>
      <dgm:t>
        <a:bodyPr/>
        <a:lstStyle/>
        <a:p>
          <a:endParaRPr lang="tr-TR"/>
        </a:p>
      </dgm:t>
    </dgm:pt>
    <dgm:pt modelId="{085A5B27-CB9D-4ABE-AAAD-D268622C0002}" type="pres">
      <dgm:prSet presAssocID="{5B9EFB22-39D5-4A66-9E71-C28A2DE2F256}" presName="circle2" presStyleLbl="node1" presStyleIdx="1" presStyleCnt="3" custLinFactNeighborX="-15021" custLinFactNeighborY="1742"/>
      <dgm:spPr/>
      <dgm:t>
        <a:bodyPr/>
        <a:lstStyle/>
        <a:p>
          <a:endParaRPr lang="tr-TR"/>
        </a:p>
      </dgm:t>
    </dgm:pt>
    <dgm:pt modelId="{E8785548-4300-47B6-85D2-E3F42AFFA86D}" type="pres">
      <dgm:prSet presAssocID="{5B9EFB22-39D5-4A66-9E71-C28A2DE2F256}" presName="rect2" presStyleLbl="alignAcc1" presStyleIdx="1" presStyleCnt="3" custScaleX="115958" custLinFactNeighborX="1348"/>
      <dgm:spPr/>
      <dgm:t>
        <a:bodyPr/>
        <a:lstStyle/>
        <a:p>
          <a:endParaRPr lang="tr-TR"/>
        </a:p>
      </dgm:t>
    </dgm:pt>
    <dgm:pt modelId="{0A0C7093-2819-4F67-A0E6-9DE7A0D1AAC0}" type="pres">
      <dgm:prSet presAssocID="{3CBD7E76-ED0E-410D-A391-95EC4B7F2127}" presName="vertSpace3" presStyleLbl="node1" presStyleIdx="1" presStyleCnt="3"/>
      <dgm:spPr/>
      <dgm:t>
        <a:bodyPr/>
        <a:lstStyle/>
        <a:p>
          <a:endParaRPr lang="tr-TR"/>
        </a:p>
      </dgm:t>
    </dgm:pt>
    <dgm:pt modelId="{6D5F3B75-42FD-48CB-A067-CEFB7EBC9AE6}" type="pres">
      <dgm:prSet presAssocID="{3CBD7E76-ED0E-410D-A391-95EC4B7F2127}" presName="circle3" presStyleLbl="node1" presStyleIdx="2" presStyleCnt="3" custScaleY="119468" custLinFactNeighborX="-32562" custLinFactNeighborY="2606"/>
      <dgm:spPr/>
      <dgm:t>
        <a:bodyPr/>
        <a:lstStyle/>
        <a:p>
          <a:endParaRPr lang="tr-TR"/>
        </a:p>
      </dgm:t>
    </dgm:pt>
    <dgm:pt modelId="{41CACCF9-22E8-4700-BC70-F83496B9087F}" type="pres">
      <dgm:prSet presAssocID="{3CBD7E76-ED0E-410D-A391-95EC4B7F2127}" presName="rect3" presStyleLbl="alignAcc1" presStyleIdx="2" presStyleCnt="3" custScaleX="115958" custLinFactNeighborX="1403" custLinFactNeighborY="-1887"/>
      <dgm:spPr/>
      <dgm:t>
        <a:bodyPr/>
        <a:lstStyle/>
        <a:p>
          <a:endParaRPr lang="tr-TR"/>
        </a:p>
      </dgm:t>
    </dgm:pt>
    <dgm:pt modelId="{5E0F1DBC-68E6-4D5A-AAE2-EB4C7C173267}" type="pres">
      <dgm:prSet presAssocID="{29E67CE3-0BB4-41FB-B118-5F532336A060}" presName="rect1ParTx" presStyleLbl="alignAcc1" presStyleIdx="2" presStyleCnt="3">
        <dgm:presLayoutVars>
          <dgm:chMax val="1"/>
          <dgm:bulletEnabled val="1"/>
        </dgm:presLayoutVars>
      </dgm:prSet>
      <dgm:spPr/>
      <dgm:t>
        <a:bodyPr/>
        <a:lstStyle/>
        <a:p>
          <a:endParaRPr lang="tr-TR"/>
        </a:p>
      </dgm:t>
    </dgm:pt>
    <dgm:pt modelId="{3E2BB9C2-1100-48B6-8DA3-6938A5BA95D2}" type="pres">
      <dgm:prSet presAssocID="{29E67CE3-0BB4-41FB-B118-5F532336A060}" presName="rect1ChTx" presStyleLbl="alignAcc1" presStyleIdx="2" presStyleCnt="3" custScaleX="174614">
        <dgm:presLayoutVars>
          <dgm:bulletEnabled val="1"/>
        </dgm:presLayoutVars>
      </dgm:prSet>
      <dgm:spPr/>
      <dgm:t>
        <a:bodyPr/>
        <a:lstStyle/>
        <a:p>
          <a:endParaRPr lang="tr-TR"/>
        </a:p>
      </dgm:t>
    </dgm:pt>
    <dgm:pt modelId="{D73A5EA5-5398-4505-80A5-95351026B468}" type="pres">
      <dgm:prSet presAssocID="{5B9EFB22-39D5-4A66-9E71-C28A2DE2F256}" presName="rect2ParTx" presStyleLbl="alignAcc1" presStyleIdx="2" presStyleCnt="3">
        <dgm:presLayoutVars>
          <dgm:chMax val="1"/>
          <dgm:bulletEnabled val="1"/>
        </dgm:presLayoutVars>
      </dgm:prSet>
      <dgm:spPr/>
      <dgm:t>
        <a:bodyPr/>
        <a:lstStyle/>
        <a:p>
          <a:endParaRPr lang="tr-TR"/>
        </a:p>
      </dgm:t>
    </dgm:pt>
    <dgm:pt modelId="{5EC4CD89-799B-44AD-9A43-176C39106350}" type="pres">
      <dgm:prSet presAssocID="{5B9EFB22-39D5-4A66-9E71-C28A2DE2F256}" presName="rect2ChTx" presStyleLbl="alignAcc1" presStyleIdx="2" presStyleCnt="3" custScaleX="171690">
        <dgm:presLayoutVars>
          <dgm:bulletEnabled val="1"/>
        </dgm:presLayoutVars>
      </dgm:prSet>
      <dgm:spPr/>
      <dgm:t>
        <a:bodyPr/>
        <a:lstStyle/>
        <a:p>
          <a:endParaRPr lang="tr-TR"/>
        </a:p>
      </dgm:t>
    </dgm:pt>
    <dgm:pt modelId="{AE7771C4-4A57-428D-BC27-5842CB1F932A}" type="pres">
      <dgm:prSet presAssocID="{3CBD7E76-ED0E-410D-A391-95EC4B7F2127}" presName="rect3ParTx" presStyleLbl="alignAcc1" presStyleIdx="2" presStyleCnt="3">
        <dgm:presLayoutVars>
          <dgm:chMax val="1"/>
          <dgm:bulletEnabled val="1"/>
        </dgm:presLayoutVars>
      </dgm:prSet>
      <dgm:spPr/>
      <dgm:t>
        <a:bodyPr/>
        <a:lstStyle/>
        <a:p>
          <a:endParaRPr lang="tr-TR"/>
        </a:p>
      </dgm:t>
    </dgm:pt>
    <dgm:pt modelId="{083091AC-8E20-4449-AAB4-18BFC319C198}" type="pres">
      <dgm:prSet presAssocID="{3CBD7E76-ED0E-410D-A391-95EC4B7F2127}" presName="rect3ChTx" presStyleLbl="alignAcc1" presStyleIdx="2" presStyleCnt="3" custScaleX="167665" custScaleY="133978">
        <dgm:presLayoutVars>
          <dgm:bulletEnabled val="1"/>
        </dgm:presLayoutVars>
      </dgm:prSet>
      <dgm:spPr/>
      <dgm:t>
        <a:bodyPr/>
        <a:lstStyle/>
        <a:p>
          <a:endParaRPr lang="tr-TR"/>
        </a:p>
      </dgm:t>
    </dgm:pt>
  </dgm:ptLst>
  <dgm:cxnLst>
    <dgm:cxn modelId="{F9A87458-5CF9-4D71-8FFA-5709F7F605A0}" srcId="{29E67CE3-0BB4-41FB-B118-5F532336A060}" destId="{5A7F4281-5B0F-4A93-8410-5000AA9C911C}" srcOrd="2" destOrd="0" parTransId="{9A41F929-5D1B-4000-848A-77331B041B4B}" sibTransId="{C22CA4E4-BF63-4CE0-BEC6-1DC66E017BAD}"/>
    <dgm:cxn modelId="{6A831364-9804-4236-B944-7BD46AC34056}" type="presOf" srcId="{5A7F4281-5B0F-4A93-8410-5000AA9C911C}" destId="{3E2BB9C2-1100-48B6-8DA3-6938A5BA95D2}" srcOrd="0" destOrd="2" presId="urn:microsoft.com/office/officeart/2005/8/layout/target3"/>
    <dgm:cxn modelId="{E92232DA-54E3-4965-9A06-EFBF6917A3DB}" srcId="{5B9EFB22-39D5-4A66-9E71-C28A2DE2F256}" destId="{AEE93B99-EC88-49E7-8E8C-A86C675A2589}" srcOrd="3" destOrd="0" parTransId="{F121C56C-0EF0-42B2-B31C-FCCC5796F03A}" sibTransId="{0E9B66F9-B5AA-4F78-A98E-B148C2466AEC}"/>
    <dgm:cxn modelId="{450C9EB7-776B-4110-8703-EE7048F99052}" type="presOf" srcId="{DCE44E5F-E5F6-438A-B249-32EE99D85A0C}" destId="{5EC4CD89-799B-44AD-9A43-176C39106350}" srcOrd="0" destOrd="0" presId="urn:microsoft.com/office/officeart/2005/8/layout/target3"/>
    <dgm:cxn modelId="{E451C437-4CB8-461C-8076-3D00EB3E94DA}" srcId="{29E67CE3-0BB4-41FB-B118-5F532336A060}" destId="{6204538B-B43B-4793-B3A4-02B4AF7CEA0A}" srcOrd="4" destOrd="0" parTransId="{AE8FAE80-C381-4EAF-A3BF-B3B5E8E4AD46}" sibTransId="{9238E4CF-A2CC-4591-BCE8-78733168F2B1}"/>
    <dgm:cxn modelId="{E20BBE49-BF67-4706-BBAA-F29EB313C440}" type="presOf" srcId="{5B9EFB22-39D5-4A66-9E71-C28A2DE2F256}" destId="{D73A5EA5-5398-4505-80A5-95351026B468}" srcOrd="1" destOrd="0" presId="urn:microsoft.com/office/officeart/2005/8/layout/target3"/>
    <dgm:cxn modelId="{7949713D-DBBC-418C-BBBF-C6C3C017915A}" srcId="{741D6700-A9B0-4BEA-9F99-3B6A8A802570}" destId="{5B9EFB22-39D5-4A66-9E71-C28A2DE2F256}" srcOrd="1" destOrd="0" parTransId="{99A10EAC-3781-43B9-8028-26C383F8D01C}" sibTransId="{FD47D3DA-BCDA-4925-87D2-574270DCDA76}"/>
    <dgm:cxn modelId="{09F561C9-66DC-48CB-99AF-1A57CFECACED}" type="presOf" srcId="{29E67CE3-0BB4-41FB-B118-5F532336A060}" destId="{5E0F1DBC-68E6-4D5A-AAE2-EB4C7C173267}" srcOrd="1" destOrd="0" presId="urn:microsoft.com/office/officeart/2005/8/layout/target3"/>
    <dgm:cxn modelId="{E1DE1946-B660-4AAA-9D4B-91FE8E683C74}" srcId="{29E67CE3-0BB4-41FB-B118-5F532336A060}" destId="{B2E20524-6295-4ECB-86FC-C8057866DBE4}" srcOrd="1" destOrd="0" parTransId="{3D4E6442-02D7-4AE6-B424-DCA401A5DB1C}" sibTransId="{C3F0D533-6DD6-4607-96A9-F822FF5A445A}"/>
    <dgm:cxn modelId="{A3EB5733-D5E8-4BD6-84DF-0CE79F42A68C}" type="presOf" srcId="{3A65F357-C646-45A9-B89D-5AED4DC62456}" destId="{5EC4CD89-799B-44AD-9A43-176C39106350}" srcOrd="0" destOrd="2" presId="urn:microsoft.com/office/officeart/2005/8/layout/target3"/>
    <dgm:cxn modelId="{8983C726-EC45-4B81-9A1F-508DBE13C586}" srcId="{29E67CE3-0BB4-41FB-B118-5F532336A060}" destId="{670433C2-2453-423B-B20E-190DAAD64E48}" srcOrd="0" destOrd="0" parTransId="{F1C21A35-338B-431F-B393-DACF97C52E5A}" sibTransId="{BD3D3C7D-B675-4D52-B7AC-D055D7FFCAF7}"/>
    <dgm:cxn modelId="{6BA55E0F-7F69-4812-8756-E08045025CE3}" type="presOf" srcId="{3CBD7E76-ED0E-410D-A391-95EC4B7F2127}" destId="{41CACCF9-22E8-4700-BC70-F83496B9087F}" srcOrd="0" destOrd="0" presId="urn:microsoft.com/office/officeart/2005/8/layout/target3"/>
    <dgm:cxn modelId="{017036A2-8606-4591-82D2-0AE4EBE48724}" type="presOf" srcId="{670433C2-2453-423B-B20E-190DAAD64E48}" destId="{3E2BB9C2-1100-48B6-8DA3-6938A5BA95D2}" srcOrd="0" destOrd="0" presId="urn:microsoft.com/office/officeart/2005/8/layout/target3"/>
    <dgm:cxn modelId="{2E04A612-A21C-4504-81CB-15B5A99544C5}" type="presOf" srcId="{5B9EFB22-39D5-4A66-9E71-C28A2DE2F256}" destId="{E8785548-4300-47B6-85D2-E3F42AFFA86D}" srcOrd="0" destOrd="0" presId="urn:microsoft.com/office/officeart/2005/8/layout/target3"/>
    <dgm:cxn modelId="{A1B9BCF0-10D5-4C22-A925-950316111213}" type="presOf" srcId="{29E67CE3-0BB4-41FB-B118-5F532336A060}" destId="{B252276E-CDD6-4379-BDF0-A286862314CC}" srcOrd="0" destOrd="0" presId="urn:microsoft.com/office/officeart/2005/8/layout/target3"/>
    <dgm:cxn modelId="{90B69C80-9FA9-4805-8AB0-570A9EE392B3}" type="presOf" srcId="{6204538B-B43B-4793-B3A4-02B4AF7CEA0A}" destId="{3E2BB9C2-1100-48B6-8DA3-6938A5BA95D2}" srcOrd="0" destOrd="4" presId="urn:microsoft.com/office/officeart/2005/8/layout/target3"/>
    <dgm:cxn modelId="{07E9BB3A-2E5F-4D53-8D26-162730A3340A}" type="presOf" srcId="{30471D41-0E45-418C-9C34-AC213E6F23F9}" destId="{5EC4CD89-799B-44AD-9A43-176C39106350}" srcOrd="0" destOrd="1" presId="urn:microsoft.com/office/officeart/2005/8/layout/target3"/>
    <dgm:cxn modelId="{A8D4D0F6-6810-43A0-B9AD-FA958B3CCC65}" type="presOf" srcId="{B6510E6B-8D7B-4720-A4F2-1D61F508CCF9}" destId="{083091AC-8E20-4449-AAB4-18BFC319C198}" srcOrd="0" destOrd="0" presId="urn:microsoft.com/office/officeart/2005/8/layout/target3"/>
    <dgm:cxn modelId="{DB97A3BB-408C-4D0F-9732-D2DAE770E6E4}" srcId="{3CBD7E76-ED0E-410D-A391-95EC4B7F2127}" destId="{42289CC9-07DF-4D6F-A5BB-78E45B6EC3A4}" srcOrd="2" destOrd="0" parTransId="{EA374737-21D6-494A-9D03-C89885F8A928}" sibTransId="{E99D8343-DBC9-4066-BE4A-1B76FCB24BB8}"/>
    <dgm:cxn modelId="{21F19CD8-FD42-4B00-9CB8-D0B00DE839A8}" srcId="{29E67CE3-0BB4-41FB-B118-5F532336A060}" destId="{D12CD855-915B-492D-847A-C69FE03EAEB5}" srcOrd="3" destOrd="0" parTransId="{6F30AA27-135E-4127-AFD4-8C42801A041C}" sibTransId="{4BD84A05-6E2A-4DE6-9824-F812FEF5265F}"/>
    <dgm:cxn modelId="{7B07240A-9D98-438F-9472-84F4EF7A2C8F}" type="presOf" srcId="{741D6700-A9B0-4BEA-9F99-3B6A8A802570}" destId="{2FE05B48-2D36-4D07-A6E0-720A724C82FF}" srcOrd="0" destOrd="0" presId="urn:microsoft.com/office/officeart/2005/8/layout/target3"/>
    <dgm:cxn modelId="{230CCAA3-5249-4354-8FD0-9737E759D57B}" srcId="{741D6700-A9B0-4BEA-9F99-3B6A8A802570}" destId="{3CBD7E76-ED0E-410D-A391-95EC4B7F2127}" srcOrd="2" destOrd="0" parTransId="{18E4DB82-B371-439E-81DB-9205F9A9870D}" sibTransId="{2A1619D1-A4CC-406D-86D1-C3FBFDBD32E0}"/>
    <dgm:cxn modelId="{C839AFD5-9AA8-4F1B-A05D-5CA845AEEFC4}" type="presOf" srcId="{42289CC9-07DF-4D6F-A5BB-78E45B6EC3A4}" destId="{083091AC-8E20-4449-AAB4-18BFC319C198}" srcOrd="0" destOrd="2" presId="urn:microsoft.com/office/officeart/2005/8/layout/target3"/>
    <dgm:cxn modelId="{913A6D3E-F4E8-4836-A03B-5639644B49D0}" srcId="{5B9EFB22-39D5-4A66-9E71-C28A2DE2F256}" destId="{30471D41-0E45-418C-9C34-AC213E6F23F9}" srcOrd="1" destOrd="0" parTransId="{B27007C1-EA74-4D69-B36B-F03118AC5B16}" sibTransId="{CBEF661B-3A63-41BA-8250-F24B3381E75C}"/>
    <dgm:cxn modelId="{4AD43CDA-2D1E-417D-8DD5-067C9E60C08A}" srcId="{5B9EFB22-39D5-4A66-9E71-C28A2DE2F256}" destId="{DCE44E5F-E5F6-438A-B249-32EE99D85A0C}" srcOrd="0" destOrd="0" parTransId="{B2C1A6D7-6941-458D-B2B6-A3D65D836831}" sibTransId="{61E4760A-675D-4DCE-ACA6-F0DFD690065E}"/>
    <dgm:cxn modelId="{F256E60F-82B6-4DF3-885A-4C63011B2922}" type="presOf" srcId="{9EB868D9-1303-4B7C-A737-8E9128807BE9}" destId="{3E2BB9C2-1100-48B6-8DA3-6938A5BA95D2}" srcOrd="0" destOrd="5" presId="urn:microsoft.com/office/officeart/2005/8/layout/target3"/>
    <dgm:cxn modelId="{37C4AE59-F2AE-43AB-AF90-62798C1753B9}" srcId="{741D6700-A9B0-4BEA-9F99-3B6A8A802570}" destId="{29E67CE3-0BB4-41FB-B118-5F532336A060}" srcOrd="0" destOrd="0" parTransId="{4A877372-168D-444E-8951-26A6E72D5FD6}" sibTransId="{81DF693C-D99A-44D4-B55D-1F510943DFB4}"/>
    <dgm:cxn modelId="{29A2D6CF-3752-480C-AF0F-A15012AE2471}" type="presOf" srcId="{3CBD7E76-ED0E-410D-A391-95EC4B7F2127}" destId="{AE7771C4-4A57-428D-BC27-5842CB1F932A}" srcOrd="1" destOrd="0" presId="urn:microsoft.com/office/officeart/2005/8/layout/target3"/>
    <dgm:cxn modelId="{63A8513C-1441-467A-90DC-34BACCBDB986}" type="presOf" srcId="{6F6BD70B-3918-466C-91DD-4F41E86D938F}" destId="{083091AC-8E20-4449-AAB4-18BFC319C198}" srcOrd="0" destOrd="1" presId="urn:microsoft.com/office/officeart/2005/8/layout/target3"/>
    <dgm:cxn modelId="{4222CF0B-CE79-4FDA-A386-0A833CAD20A1}" srcId="{3CBD7E76-ED0E-410D-A391-95EC4B7F2127}" destId="{B6510E6B-8D7B-4720-A4F2-1D61F508CCF9}" srcOrd="0" destOrd="0" parTransId="{CC67C9A3-B64C-4CA7-B92F-AF6BA5270386}" sibTransId="{1D66385A-23B6-4C28-9130-370DD88FFA4A}"/>
    <dgm:cxn modelId="{AEC94E47-250E-4642-AB82-51C5FAACBC1B}" srcId="{29E67CE3-0BB4-41FB-B118-5F532336A060}" destId="{9EB868D9-1303-4B7C-A737-8E9128807BE9}" srcOrd="5" destOrd="0" parTransId="{D8F59E14-9195-4C39-B67B-DBB277740EAF}" sibTransId="{163946DC-DE48-4385-B05C-8564B3679945}"/>
    <dgm:cxn modelId="{3B4C3562-C788-4397-9E84-3EF0E31F7FE1}" type="presOf" srcId="{AEE93B99-EC88-49E7-8E8C-A86C675A2589}" destId="{5EC4CD89-799B-44AD-9A43-176C39106350}" srcOrd="0" destOrd="3" presId="urn:microsoft.com/office/officeart/2005/8/layout/target3"/>
    <dgm:cxn modelId="{9832AB92-8EF9-4371-BBB2-0E98388F0943}" type="presOf" srcId="{B2E20524-6295-4ECB-86FC-C8057866DBE4}" destId="{3E2BB9C2-1100-48B6-8DA3-6938A5BA95D2}" srcOrd="0" destOrd="1" presId="urn:microsoft.com/office/officeart/2005/8/layout/target3"/>
    <dgm:cxn modelId="{C5D78D6D-A64D-4952-AB82-1660E3B214E5}" type="presOf" srcId="{D12CD855-915B-492D-847A-C69FE03EAEB5}" destId="{3E2BB9C2-1100-48B6-8DA3-6938A5BA95D2}" srcOrd="0" destOrd="3" presId="urn:microsoft.com/office/officeart/2005/8/layout/target3"/>
    <dgm:cxn modelId="{EC422B60-2EFA-4BE3-8296-A651E0C3815B}" srcId="{5B9EFB22-39D5-4A66-9E71-C28A2DE2F256}" destId="{3A65F357-C646-45A9-B89D-5AED4DC62456}" srcOrd="2" destOrd="0" parTransId="{7F562338-D3C0-46F6-A0A4-2A721AA41177}" sibTransId="{BFC1CCD5-8D90-4284-B00F-AD5B68A79B48}"/>
    <dgm:cxn modelId="{5ABBC9C9-5B02-4281-9A53-23B48683CE67}" srcId="{3CBD7E76-ED0E-410D-A391-95EC4B7F2127}" destId="{6F6BD70B-3918-466C-91DD-4F41E86D938F}" srcOrd="1" destOrd="0" parTransId="{8808460D-A94B-4D69-A31C-14EE01013E66}" sibTransId="{E6FF7FBD-C421-4DF9-89B5-4F784AFB8747}"/>
    <dgm:cxn modelId="{4ECA93EB-7A33-4B66-89B0-69D1150F2631}" type="presParOf" srcId="{2FE05B48-2D36-4D07-A6E0-720A724C82FF}" destId="{7247C364-EA96-4629-B740-8835EE759388}" srcOrd="0" destOrd="0" presId="urn:microsoft.com/office/officeart/2005/8/layout/target3"/>
    <dgm:cxn modelId="{E6781E4F-8380-419B-964C-9064EFC6C5BE}" type="presParOf" srcId="{2FE05B48-2D36-4D07-A6E0-720A724C82FF}" destId="{A8603F47-912C-418C-8189-DFB450AE9C45}" srcOrd="1" destOrd="0" presId="urn:microsoft.com/office/officeart/2005/8/layout/target3"/>
    <dgm:cxn modelId="{AF795CB6-550E-46CE-94E5-2680B874672B}" type="presParOf" srcId="{2FE05B48-2D36-4D07-A6E0-720A724C82FF}" destId="{B252276E-CDD6-4379-BDF0-A286862314CC}" srcOrd="2" destOrd="0" presId="urn:microsoft.com/office/officeart/2005/8/layout/target3"/>
    <dgm:cxn modelId="{123DCA7E-1A4E-49A2-972E-0375E8E8F2BA}" type="presParOf" srcId="{2FE05B48-2D36-4D07-A6E0-720A724C82FF}" destId="{B3D6BAC6-7284-4EBC-82BB-8AF57EF4A13E}" srcOrd="3" destOrd="0" presId="urn:microsoft.com/office/officeart/2005/8/layout/target3"/>
    <dgm:cxn modelId="{63CCE2D4-1BC7-4B80-9E63-919B747AE094}" type="presParOf" srcId="{2FE05B48-2D36-4D07-A6E0-720A724C82FF}" destId="{085A5B27-CB9D-4ABE-AAAD-D268622C0002}" srcOrd="4" destOrd="0" presId="urn:microsoft.com/office/officeart/2005/8/layout/target3"/>
    <dgm:cxn modelId="{8649C58F-0319-45F7-9A58-A47073B332B1}" type="presParOf" srcId="{2FE05B48-2D36-4D07-A6E0-720A724C82FF}" destId="{E8785548-4300-47B6-85D2-E3F42AFFA86D}" srcOrd="5" destOrd="0" presId="urn:microsoft.com/office/officeart/2005/8/layout/target3"/>
    <dgm:cxn modelId="{2D2D823B-F29E-41E0-87DA-88BFB47A0859}" type="presParOf" srcId="{2FE05B48-2D36-4D07-A6E0-720A724C82FF}" destId="{0A0C7093-2819-4F67-A0E6-9DE7A0D1AAC0}" srcOrd="6" destOrd="0" presId="urn:microsoft.com/office/officeart/2005/8/layout/target3"/>
    <dgm:cxn modelId="{7CAC54D5-5763-4FEE-87BE-6F4E91C42BED}" type="presParOf" srcId="{2FE05B48-2D36-4D07-A6E0-720A724C82FF}" destId="{6D5F3B75-42FD-48CB-A067-CEFB7EBC9AE6}" srcOrd="7" destOrd="0" presId="urn:microsoft.com/office/officeart/2005/8/layout/target3"/>
    <dgm:cxn modelId="{3D7368B7-1E99-4584-9DD9-8E978E231AE2}" type="presParOf" srcId="{2FE05B48-2D36-4D07-A6E0-720A724C82FF}" destId="{41CACCF9-22E8-4700-BC70-F83496B9087F}" srcOrd="8" destOrd="0" presId="urn:microsoft.com/office/officeart/2005/8/layout/target3"/>
    <dgm:cxn modelId="{F8D5297F-4407-4D71-85BF-5F2DFE93F650}" type="presParOf" srcId="{2FE05B48-2D36-4D07-A6E0-720A724C82FF}" destId="{5E0F1DBC-68E6-4D5A-AAE2-EB4C7C173267}" srcOrd="9" destOrd="0" presId="urn:microsoft.com/office/officeart/2005/8/layout/target3"/>
    <dgm:cxn modelId="{80945345-5A67-40F4-A446-30313A99049B}" type="presParOf" srcId="{2FE05B48-2D36-4D07-A6E0-720A724C82FF}" destId="{3E2BB9C2-1100-48B6-8DA3-6938A5BA95D2}" srcOrd="10" destOrd="0" presId="urn:microsoft.com/office/officeart/2005/8/layout/target3"/>
    <dgm:cxn modelId="{A155D889-8D69-4EC6-945A-A606A6110DB6}" type="presParOf" srcId="{2FE05B48-2D36-4D07-A6E0-720A724C82FF}" destId="{D73A5EA5-5398-4505-80A5-95351026B468}" srcOrd="11" destOrd="0" presId="urn:microsoft.com/office/officeart/2005/8/layout/target3"/>
    <dgm:cxn modelId="{20F7F740-03E4-4315-A69D-93DA35DDA8E2}" type="presParOf" srcId="{2FE05B48-2D36-4D07-A6E0-720A724C82FF}" destId="{5EC4CD89-799B-44AD-9A43-176C39106350}" srcOrd="12" destOrd="0" presId="urn:microsoft.com/office/officeart/2005/8/layout/target3"/>
    <dgm:cxn modelId="{445B4BC2-DB98-4DB0-B9B3-AADACE13AC9F}" type="presParOf" srcId="{2FE05B48-2D36-4D07-A6E0-720A724C82FF}" destId="{AE7771C4-4A57-428D-BC27-5842CB1F932A}" srcOrd="13" destOrd="0" presId="urn:microsoft.com/office/officeart/2005/8/layout/target3"/>
    <dgm:cxn modelId="{A20E185C-5EEF-4C81-AF2E-CB394EAA2530}" type="presParOf" srcId="{2FE05B48-2D36-4D07-A6E0-720A724C82FF}" destId="{083091AC-8E20-4449-AAB4-18BFC319C198}"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29BF93-9A23-4D88-9E2C-5D781C8C6EF5}"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lang="tr-TR"/>
        </a:p>
      </dgm:t>
    </dgm:pt>
    <dgm:pt modelId="{91972384-FFE1-4C52-A39F-0B383B6879E2}">
      <dgm:prSet custT="1"/>
      <dgm:spPr>
        <a:solidFill>
          <a:schemeClr val="bg1"/>
        </a:solidFill>
      </dgm:spPr>
      <dgm:t>
        <a:bodyPr/>
        <a:lstStyle/>
        <a:p>
          <a:pPr rtl="0"/>
          <a:r>
            <a:rPr lang="tr-TR" sz="2000" b="0" dirty="0" smtClean="0">
              <a:solidFill>
                <a:schemeClr val="tx1"/>
              </a:solidFill>
            </a:rPr>
            <a:t>Seçilen </a:t>
          </a:r>
          <a:r>
            <a:rPr lang="tr-TR" sz="2000" b="0" dirty="0" smtClean="0">
              <a:solidFill>
                <a:srgbClr val="FF0000"/>
              </a:solidFill>
            </a:rPr>
            <a:t>teknik çözümler,</a:t>
          </a:r>
          <a:endParaRPr lang="tr-TR" sz="2000" b="0" dirty="0">
            <a:solidFill>
              <a:srgbClr val="FF0000"/>
            </a:solidFill>
          </a:endParaRPr>
        </a:p>
      </dgm:t>
    </dgm:pt>
    <dgm:pt modelId="{7F5257F4-79AA-45AB-9D4E-A88A1472DF12}" type="parTrans" cxnId="{2C929490-7EB3-4D53-AEE5-DF1383EE8305}">
      <dgm:prSet/>
      <dgm:spPr/>
      <dgm:t>
        <a:bodyPr/>
        <a:lstStyle/>
        <a:p>
          <a:endParaRPr lang="tr-TR">
            <a:solidFill>
              <a:schemeClr val="tx1"/>
            </a:solidFill>
          </a:endParaRPr>
        </a:p>
      </dgm:t>
    </dgm:pt>
    <dgm:pt modelId="{002081BA-9998-44B8-88C4-D8FEFDD09C97}" type="sibTrans" cxnId="{2C929490-7EB3-4D53-AEE5-DF1383EE8305}">
      <dgm:prSet/>
      <dgm:spPr/>
      <dgm:t>
        <a:bodyPr/>
        <a:lstStyle/>
        <a:p>
          <a:endParaRPr lang="tr-TR">
            <a:solidFill>
              <a:schemeClr val="tx1"/>
            </a:solidFill>
          </a:endParaRPr>
        </a:p>
      </dgm:t>
    </dgm:pt>
    <dgm:pt modelId="{72EF7AF7-EA95-4D5F-8D6A-760CDEAD0083}">
      <dgm:prSet/>
      <dgm:spPr>
        <a:solidFill>
          <a:schemeClr val="bg1"/>
        </a:solidFill>
      </dgm:spPr>
      <dgm:t>
        <a:bodyPr/>
        <a:lstStyle/>
        <a:p>
          <a:pPr rtl="0"/>
          <a:r>
            <a:rPr lang="tr-TR" b="0" dirty="0" smtClean="0">
              <a:solidFill>
                <a:schemeClr val="tx1"/>
              </a:solidFill>
            </a:rPr>
            <a:t>Yapım işinin yerine getirilmesinde kullanılacak </a:t>
          </a:r>
          <a:r>
            <a:rPr lang="tr-TR" b="0" dirty="0" smtClean="0">
              <a:solidFill>
                <a:srgbClr val="FF0000"/>
              </a:solidFill>
            </a:rPr>
            <a:t>avantajlı koşullar </a:t>
          </a:r>
          <a:endParaRPr lang="tr-TR" b="0" dirty="0">
            <a:solidFill>
              <a:srgbClr val="FF0000"/>
            </a:solidFill>
          </a:endParaRPr>
        </a:p>
      </dgm:t>
    </dgm:pt>
    <dgm:pt modelId="{BE64184F-C91A-4BD4-B996-A99BF9876E3E}" type="parTrans" cxnId="{36BB430C-8181-4E0F-A281-F0B4EDF6DBBB}">
      <dgm:prSet/>
      <dgm:spPr/>
      <dgm:t>
        <a:bodyPr/>
        <a:lstStyle/>
        <a:p>
          <a:endParaRPr lang="tr-TR">
            <a:solidFill>
              <a:schemeClr val="tx1"/>
            </a:solidFill>
          </a:endParaRPr>
        </a:p>
      </dgm:t>
    </dgm:pt>
    <dgm:pt modelId="{F47F5739-245E-4806-9942-CDB5D5FABD66}" type="sibTrans" cxnId="{36BB430C-8181-4E0F-A281-F0B4EDF6DBBB}">
      <dgm:prSet/>
      <dgm:spPr/>
      <dgm:t>
        <a:bodyPr/>
        <a:lstStyle/>
        <a:p>
          <a:endParaRPr lang="tr-TR">
            <a:solidFill>
              <a:schemeClr val="tx1"/>
            </a:solidFill>
          </a:endParaRPr>
        </a:p>
      </dgm:t>
    </dgm:pt>
    <dgm:pt modelId="{BCA42402-1194-4B64-949A-343913698D5F}">
      <dgm:prSet/>
      <dgm:spPr>
        <a:solidFill>
          <a:schemeClr val="bg1"/>
        </a:solidFill>
      </dgm:spPr>
      <dgm:t>
        <a:bodyPr/>
        <a:lstStyle/>
        <a:p>
          <a:pPr rtl="0"/>
          <a:r>
            <a:rPr lang="tr-TR" b="0" dirty="0" smtClean="0">
              <a:solidFill>
                <a:schemeClr val="tx1"/>
              </a:solidFill>
            </a:rPr>
            <a:t>Yapım işinin </a:t>
          </a:r>
          <a:r>
            <a:rPr lang="tr-TR" b="0" dirty="0" smtClean="0">
              <a:solidFill>
                <a:srgbClr val="FF0000"/>
              </a:solidFill>
            </a:rPr>
            <a:t>özgünlüğü</a:t>
          </a:r>
          <a:r>
            <a:rPr lang="tr-TR" b="0" dirty="0" smtClean="0">
              <a:solidFill>
                <a:schemeClr val="tx1"/>
              </a:solidFill>
            </a:rPr>
            <a:t>            hususunda bir açıklamada bulunulması durumunda; </a:t>
          </a:r>
          <a:endParaRPr lang="tr-TR" b="0" dirty="0">
            <a:solidFill>
              <a:schemeClr val="tx1"/>
            </a:solidFill>
          </a:endParaRPr>
        </a:p>
      </dgm:t>
    </dgm:pt>
    <dgm:pt modelId="{3EFAA168-05BC-4BFF-B896-56B9163EAEF3}" type="parTrans" cxnId="{F086F7D6-CE9E-4637-9374-9CC3DBCABED4}">
      <dgm:prSet/>
      <dgm:spPr/>
      <dgm:t>
        <a:bodyPr/>
        <a:lstStyle/>
        <a:p>
          <a:endParaRPr lang="tr-TR">
            <a:solidFill>
              <a:schemeClr val="tx1"/>
            </a:solidFill>
          </a:endParaRPr>
        </a:p>
      </dgm:t>
    </dgm:pt>
    <dgm:pt modelId="{A6C1BF13-47C6-4B63-A684-6285527C956A}" type="sibTrans" cxnId="{F086F7D6-CE9E-4637-9374-9CC3DBCABED4}">
      <dgm:prSet/>
      <dgm:spPr/>
      <dgm:t>
        <a:bodyPr/>
        <a:lstStyle/>
        <a:p>
          <a:endParaRPr lang="tr-TR">
            <a:solidFill>
              <a:schemeClr val="tx1"/>
            </a:solidFill>
          </a:endParaRPr>
        </a:p>
      </dgm:t>
    </dgm:pt>
    <dgm:pt modelId="{7C2FC78A-0CD2-429F-ACC2-FF58F8BAD397}" type="pres">
      <dgm:prSet presAssocID="{B029BF93-9A23-4D88-9E2C-5D781C8C6EF5}" presName="linear" presStyleCnt="0">
        <dgm:presLayoutVars>
          <dgm:animLvl val="lvl"/>
          <dgm:resizeHandles val="exact"/>
        </dgm:presLayoutVars>
      </dgm:prSet>
      <dgm:spPr/>
      <dgm:t>
        <a:bodyPr/>
        <a:lstStyle/>
        <a:p>
          <a:endParaRPr lang="tr-TR"/>
        </a:p>
      </dgm:t>
    </dgm:pt>
    <dgm:pt modelId="{DBFF4E84-F07B-46B1-9C55-C36EB9F954D4}" type="pres">
      <dgm:prSet presAssocID="{91972384-FFE1-4C52-A39F-0B383B6879E2}" presName="parentText" presStyleLbl="node1" presStyleIdx="0" presStyleCnt="3">
        <dgm:presLayoutVars>
          <dgm:chMax val="0"/>
          <dgm:bulletEnabled val="1"/>
        </dgm:presLayoutVars>
      </dgm:prSet>
      <dgm:spPr/>
      <dgm:t>
        <a:bodyPr/>
        <a:lstStyle/>
        <a:p>
          <a:endParaRPr lang="tr-TR"/>
        </a:p>
      </dgm:t>
    </dgm:pt>
    <dgm:pt modelId="{ABE5D5F0-F020-47BA-BAFC-45C9ED3A21E4}" type="pres">
      <dgm:prSet presAssocID="{002081BA-9998-44B8-88C4-D8FEFDD09C97}" presName="spacer" presStyleCnt="0"/>
      <dgm:spPr/>
    </dgm:pt>
    <dgm:pt modelId="{D33FCEA1-0CE4-4703-915A-BAA0F95D0DFB}" type="pres">
      <dgm:prSet presAssocID="{72EF7AF7-EA95-4D5F-8D6A-760CDEAD0083}" presName="parentText" presStyleLbl="node1" presStyleIdx="1" presStyleCnt="3">
        <dgm:presLayoutVars>
          <dgm:chMax val="0"/>
          <dgm:bulletEnabled val="1"/>
        </dgm:presLayoutVars>
      </dgm:prSet>
      <dgm:spPr/>
      <dgm:t>
        <a:bodyPr/>
        <a:lstStyle/>
        <a:p>
          <a:endParaRPr lang="tr-TR"/>
        </a:p>
      </dgm:t>
    </dgm:pt>
    <dgm:pt modelId="{9A045909-308B-4098-9FB6-441A2265F9CA}" type="pres">
      <dgm:prSet presAssocID="{F47F5739-245E-4806-9942-CDB5D5FABD66}" presName="spacer" presStyleCnt="0"/>
      <dgm:spPr/>
    </dgm:pt>
    <dgm:pt modelId="{BA436001-4E8F-4279-85D1-5FF21E2B52BF}" type="pres">
      <dgm:prSet presAssocID="{BCA42402-1194-4B64-949A-343913698D5F}" presName="parentText" presStyleLbl="node1" presStyleIdx="2" presStyleCnt="3">
        <dgm:presLayoutVars>
          <dgm:chMax val="0"/>
          <dgm:bulletEnabled val="1"/>
        </dgm:presLayoutVars>
      </dgm:prSet>
      <dgm:spPr/>
      <dgm:t>
        <a:bodyPr/>
        <a:lstStyle/>
        <a:p>
          <a:endParaRPr lang="tr-TR"/>
        </a:p>
      </dgm:t>
    </dgm:pt>
  </dgm:ptLst>
  <dgm:cxnLst>
    <dgm:cxn modelId="{EF8D7434-7103-46CB-BEC3-0EC47A712C83}" type="presOf" srcId="{72EF7AF7-EA95-4D5F-8D6A-760CDEAD0083}" destId="{D33FCEA1-0CE4-4703-915A-BAA0F95D0DFB}" srcOrd="0" destOrd="0" presId="urn:microsoft.com/office/officeart/2005/8/layout/vList2"/>
    <dgm:cxn modelId="{36BB430C-8181-4E0F-A281-F0B4EDF6DBBB}" srcId="{B029BF93-9A23-4D88-9E2C-5D781C8C6EF5}" destId="{72EF7AF7-EA95-4D5F-8D6A-760CDEAD0083}" srcOrd="1" destOrd="0" parTransId="{BE64184F-C91A-4BD4-B996-A99BF9876E3E}" sibTransId="{F47F5739-245E-4806-9942-CDB5D5FABD66}"/>
    <dgm:cxn modelId="{64A9A6F2-2856-459E-89FA-B82D10A77CA2}" type="presOf" srcId="{B029BF93-9A23-4D88-9E2C-5D781C8C6EF5}" destId="{7C2FC78A-0CD2-429F-ACC2-FF58F8BAD397}" srcOrd="0" destOrd="0" presId="urn:microsoft.com/office/officeart/2005/8/layout/vList2"/>
    <dgm:cxn modelId="{2C929490-7EB3-4D53-AEE5-DF1383EE8305}" srcId="{B029BF93-9A23-4D88-9E2C-5D781C8C6EF5}" destId="{91972384-FFE1-4C52-A39F-0B383B6879E2}" srcOrd="0" destOrd="0" parTransId="{7F5257F4-79AA-45AB-9D4E-A88A1472DF12}" sibTransId="{002081BA-9998-44B8-88C4-D8FEFDD09C97}"/>
    <dgm:cxn modelId="{225EE101-207F-4FBE-BD46-AD207A05E8F4}" type="presOf" srcId="{BCA42402-1194-4B64-949A-343913698D5F}" destId="{BA436001-4E8F-4279-85D1-5FF21E2B52BF}" srcOrd="0" destOrd="0" presId="urn:microsoft.com/office/officeart/2005/8/layout/vList2"/>
    <dgm:cxn modelId="{F086F7D6-CE9E-4637-9374-9CC3DBCABED4}" srcId="{B029BF93-9A23-4D88-9E2C-5D781C8C6EF5}" destId="{BCA42402-1194-4B64-949A-343913698D5F}" srcOrd="2" destOrd="0" parTransId="{3EFAA168-05BC-4BFF-B896-56B9163EAEF3}" sibTransId="{A6C1BF13-47C6-4B63-A684-6285527C956A}"/>
    <dgm:cxn modelId="{D6C101D0-A1C3-44A2-A7C0-6E8A702D746B}" type="presOf" srcId="{91972384-FFE1-4C52-A39F-0B383B6879E2}" destId="{DBFF4E84-F07B-46B1-9C55-C36EB9F954D4}" srcOrd="0" destOrd="0" presId="urn:microsoft.com/office/officeart/2005/8/layout/vList2"/>
    <dgm:cxn modelId="{EB00305C-253A-4E7C-8D93-B85318D1FB43}" type="presParOf" srcId="{7C2FC78A-0CD2-429F-ACC2-FF58F8BAD397}" destId="{DBFF4E84-F07B-46B1-9C55-C36EB9F954D4}" srcOrd="0" destOrd="0" presId="urn:microsoft.com/office/officeart/2005/8/layout/vList2"/>
    <dgm:cxn modelId="{7A5480A6-6721-46A7-85D5-3CEA083FDCCF}" type="presParOf" srcId="{7C2FC78A-0CD2-429F-ACC2-FF58F8BAD397}" destId="{ABE5D5F0-F020-47BA-BAFC-45C9ED3A21E4}" srcOrd="1" destOrd="0" presId="urn:microsoft.com/office/officeart/2005/8/layout/vList2"/>
    <dgm:cxn modelId="{C92AEC1E-597E-4D74-90A3-1C1D4147204C}" type="presParOf" srcId="{7C2FC78A-0CD2-429F-ACC2-FF58F8BAD397}" destId="{D33FCEA1-0CE4-4703-915A-BAA0F95D0DFB}" srcOrd="2" destOrd="0" presId="urn:microsoft.com/office/officeart/2005/8/layout/vList2"/>
    <dgm:cxn modelId="{E600C972-303E-4592-BD3F-B54C8D4396E0}" type="presParOf" srcId="{7C2FC78A-0CD2-429F-ACC2-FF58F8BAD397}" destId="{9A045909-308B-4098-9FB6-441A2265F9CA}" srcOrd="3" destOrd="0" presId="urn:microsoft.com/office/officeart/2005/8/layout/vList2"/>
    <dgm:cxn modelId="{FAF05979-9E1C-4999-8675-6A604200D30F}" type="presParOf" srcId="{7C2FC78A-0CD2-429F-ACC2-FF58F8BAD397}" destId="{BA436001-4E8F-4279-85D1-5FF21E2B52BF}" srcOrd="4"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F7CD05-AAD5-46F0-A626-1B2CEE136ECA}" type="doc">
      <dgm:prSet loTypeId="urn:microsoft.com/office/officeart/2005/8/layout/vList5" loCatId="list" qsTypeId="urn:microsoft.com/office/officeart/2005/8/quickstyle/simple5" qsCatId="simple" csTypeId="urn:microsoft.com/office/officeart/2005/8/colors/colorful1#4" csCatId="colorful" phldr="1"/>
      <dgm:spPr/>
      <dgm:t>
        <a:bodyPr/>
        <a:lstStyle/>
        <a:p>
          <a:endParaRPr lang="tr-TR"/>
        </a:p>
      </dgm:t>
    </dgm:pt>
    <dgm:pt modelId="{F10FA146-8786-40FD-A094-045D56E4112F}">
      <dgm:prSet custT="1"/>
      <dgm:spPr>
        <a:solidFill>
          <a:srgbClr val="C00000">
            <a:alpha val="51000"/>
          </a:srgbClr>
        </a:solidFill>
      </dgm:spPr>
      <dgm:t>
        <a:bodyPr/>
        <a:lstStyle/>
        <a:p>
          <a:pPr rtl="0"/>
          <a:r>
            <a:rPr lang="tr-TR" sz="2800" b="1" dirty="0" smtClean="0">
              <a:solidFill>
                <a:schemeClr val="bg1"/>
              </a:solidFill>
              <a:effectLst>
                <a:outerShdw blurRad="38100" dist="38100" dir="2700000" algn="tl">
                  <a:srgbClr val="000000">
                    <a:alpha val="43137"/>
                  </a:srgbClr>
                </a:outerShdw>
              </a:effectLst>
            </a:rPr>
            <a:t>BİRİM FİYAT TEKLİF</a:t>
          </a:r>
          <a:endParaRPr lang="tr-TR" sz="2800" dirty="0">
            <a:solidFill>
              <a:schemeClr val="bg1"/>
            </a:solidFill>
          </a:endParaRPr>
        </a:p>
      </dgm:t>
    </dgm:pt>
    <dgm:pt modelId="{D0E49C9B-14C0-4C44-B994-54DD3F364A34}" type="parTrans" cxnId="{4766520F-202C-4034-9637-1895E1E97172}">
      <dgm:prSet/>
      <dgm:spPr/>
      <dgm:t>
        <a:bodyPr/>
        <a:lstStyle/>
        <a:p>
          <a:endParaRPr lang="tr-TR"/>
        </a:p>
      </dgm:t>
    </dgm:pt>
    <dgm:pt modelId="{1B96519E-00CE-4DFE-AAF6-60DC0B725F13}" type="sibTrans" cxnId="{4766520F-202C-4034-9637-1895E1E97172}">
      <dgm:prSet/>
      <dgm:spPr/>
      <dgm:t>
        <a:bodyPr/>
        <a:lstStyle/>
        <a:p>
          <a:endParaRPr lang="tr-TR"/>
        </a:p>
      </dgm:t>
    </dgm:pt>
    <dgm:pt modelId="{C55B4903-0359-40E6-9401-2390B876522F}">
      <dgm:prSet custT="1"/>
      <dgm:spPr>
        <a:solidFill>
          <a:srgbClr val="00B050">
            <a:alpha val="57000"/>
          </a:srgbClr>
        </a:solidFill>
      </dgm:spPr>
      <dgm:t>
        <a:bodyPr/>
        <a:lstStyle/>
        <a:p>
          <a:pPr rtl="0"/>
          <a:r>
            <a:rPr lang="tr-TR" sz="2800" b="1" dirty="0" smtClean="0">
              <a:solidFill>
                <a:schemeClr val="bg1"/>
              </a:solidFill>
              <a:effectLst>
                <a:outerShdw blurRad="38100" dist="38100" dir="2700000" algn="tl">
                  <a:srgbClr val="000000">
                    <a:alpha val="43137"/>
                  </a:srgbClr>
                </a:outerShdw>
              </a:effectLst>
            </a:rPr>
            <a:t>KARMA TEKLİF</a:t>
          </a:r>
          <a:endParaRPr lang="tr-TR" sz="2800" dirty="0">
            <a:solidFill>
              <a:schemeClr val="bg1"/>
            </a:solidFill>
          </a:endParaRPr>
        </a:p>
      </dgm:t>
    </dgm:pt>
    <dgm:pt modelId="{050A962D-0927-4FEC-81AB-695D6FA8C851}" type="parTrans" cxnId="{909C3D97-53B1-4BE3-AFE6-3536683F42ED}">
      <dgm:prSet/>
      <dgm:spPr/>
      <dgm:t>
        <a:bodyPr/>
        <a:lstStyle/>
        <a:p>
          <a:endParaRPr lang="tr-TR"/>
        </a:p>
      </dgm:t>
    </dgm:pt>
    <dgm:pt modelId="{B6E6C4F0-8B3B-4F1D-A49A-6A002701FD62}" type="sibTrans" cxnId="{909C3D97-53B1-4BE3-AFE6-3536683F42ED}">
      <dgm:prSet/>
      <dgm:spPr/>
      <dgm:t>
        <a:bodyPr/>
        <a:lstStyle/>
        <a:p>
          <a:endParaRPr lang="tr-TR"/>
        </a:p>
      </dgm:t>
    </dgm:pt>
    <dgm:pt modelId="{2557F760-7856-40B4-80B1-A8C065B8AFE6}">
      <dgm:prSet custT="1"/>
      <dgm:spPr>
        <a:solidFill>
          <a:srgbClr val="0070C0">
            <a:alpha val="51000"/>
          </a:srgbClr>
        </a:solidFill>
      </dgm:spPr>
      <dgm:t>
        <a:bodyPr/>
        <a:lstStyle/>
        <a:p>
          <a:pPr rtl="0"/>
          <a:r>
            <a:rPr lang="tr-TR" sz="2400" b="1" dirty="0" smtClean="0">
              <a:solidFill>
                <a:schemeClr val="bg1"/>
              </a:solidFill>
            </a:rPr>
            <a:t>ANAHTAR TESLİMİ GÖTÜRÜ BEDEL TEKLİF  </a:t>
          </a:r>
          <a:endParaRPr lang="tr-TR" sz="2400" dirty="0">
            <a:solidFill>
              <a:schemeClr val="bg1"/>
            </a:solidFill>
          </a:endParaRPr>
        </a:p>
      </dgm:t>
    </dgm:pt>
    <dgm:pt modelId="{68D8FFC8-C9FC-4821-A8BE-E72EEB92630B}" type="parTrans" cxnId="{47D9BE06-0594-4C85-B849-207FE9661978}">
      <dgm:prSet/>
      <dgm:spPr/>
      <dgm:t>
        <a:bodyPr/>
        <a:lstStyle/>
        <a:p>
          <a:endParaRPr lang="tr-TR"/>
        </a:p>
      </dgm:t>
    </dgm:pt>
    <dgm:pt modelId="{BE0EE3EE-4108-45F2-AC27-C01DF57A140B}" type="sibTrans" cxnId="{47D9BE06-0594-4C85-B849-207FE9661978}">
      <dgm:prSet/>
      <dgm:spPr/>
      <dgm:t>
        <a:bodyPr/>
        <a:lstStyle/>
        <a:p>
          <a:endParaRPr lang="tr-TR"/>
        </a:p>
      </dgm:t>
    </dgm:pt>
    <dgm:pt modelId="{E6000471-2630-4AE2-AA37-61731AB9F3D1}">
      <dgm:prSet custT="1"/>
      <dgm:spPr/>
      <dgm:t>
        <a:bodyPr/>
        <a:lstStyle/>
        <a:p>
          <a:pPr rtl="0"/>
          <a:r>
            <a:rPr lang="tr-TR" sz="2400" dirty="0" smtClean="0">
              <a:effectLst/>
            </a:rPr>
            <a:t>Uygulama projesi bulunan işlerde</a:t>
          </a:r>
          <a:endParaRPr lang="tr-TR" sz="2400" dirty="0">
            <a:effectLst/>
          </a:endParaRPr>
        </a:p>
      </dgm:t>
    </dgm:pt>
    <dgm:pt modelId="{23137A59-2AB1-4670-A3AB-2B90D03B35C0}" type="parTrans" cxnId="{2D8475A9-0A1B-4D23-9E57-8A6D8DEFB128}">
      <dgm:prSet/>
      <dgm:spPr/>
      <dgm:t>
        <a:bodyPr/>
        <a:lstStyle/>
        <a:p>
          <a:endParaRPr lang="tr-TR"/>
        </a:p>
      </dgm:t>
    </dgm:pt>
    <dgm:pt modelId="{74231AB2-8E07-46FF-901D-756BEB9D2EC1}" type="sibTrans" cxnId="{2D8475A9-0A1B-4D23-9E57-8A6D8DEFB128}">
      <dgm:prSet/>
      <dgm:spPr/>
      <dgm:t>
        <a:bodyPr/>
        <a:lstStyle/>
        <a:p>
          <a:endParaRPr lang="tr-TR"/>
        </a:p>
      </dgm:t>
    </dgm:pt>
    <dgm:pt modelId="{A483BD1C-115B-42A7-8687-35359C4E412C}">
      <dgm:prSet custT="1"/>
      <dgm:spPr/>
      <dgm:t>
        <a:bodyPr/>
        <a:lstStyle/>
        <a:p>
          <a:pPr rtl="0"/>
          <a:r>
            <a:rPr lang="tr-TR" sz="2000" dirty="0" smtClean="0">
              <a:effectLst/>
            </a:rPr>
            <a:t>Uygulama projesi bulunan iş kısımları için </a:t>
          </a:r>
          <a:r>
            <a:rPr lang="tr-TR" sz="2000" b="1" dirty="0" smtClean="0">
              <a:solidFill>
                <a:srgbClr val="FF0000"/>
              </a:solidFill>
              <a:effectLst/>
            </a:rPr>
            <a:t>anahtar teslimi götürü bedel</a:t>
          </a:r>
          <a:endParaRPr lang="tr-TR" sz="2000" dirty="0">
            <a:effectLst/>
          </a:endParaRPr>
        </a:p>
      </dgm:t>
    </dgm:pt>
    <dgm:pt modelId="{9B8C1DDF-4A81-4D30-A8CD-71E6527447F0}" type="parTrans" cxnId="{2572A310-2295-4B3E-8A75-01A13DE4918A}">
      <dgm:prSet/>
      <dgm:spPr/>
      <dgm:t>
        <a:bodyPr/>
        <a:lstStyle/>
        <a:p>
          <a:endParaRPr lang="tr-TR"/>
        </a:p>
      </dgm:t>
    </dgm:pt>
    <dgm:pt modelId="{0850079C-27FF-429F-B99D-B0E4172909BA}" type="sibTrans" cxnId="{2572A310-2295-4B3E-8A75-01A13DE4918A}">
      <dgm:prSet/>
      <dgm:spPr/>
      <dgm:t>
        <a:bodyPr/>
        <a:lstStyle/>
        <a:p>
          <a:endParaRPr lang="tr-TR"/>
        </a:p>
      </dgm:t>
    </dgm:pt>
    <dgm:pt modelId="{FE714AA8-A830-423F-AC89-428C8BA7F7C9}">
      <dgm:prSet custT="1"/>
      <dgm:spPr>
        <a:solidFill>
          <a:schemeClr val="accent2">
            <a:alpha val="29000"/>
          </a:schemeClr>
        </a:solidFill>
      </dgm:spPr>
      <dgm:t>
        <a:bodyPr/>
        <a:lstStyle/>
        <a:p>
          <a:pPr rtl="0"/>
          <a:r>
            <a:rPr lang="tr-TR" sz="2400" b="0" dirty="0" smtClean="0">
              <a:solidFill>
                <a:schemeClr val="tx1"/>
              </a:solidFill>
              <a:effectLst/>
            </a:rPr>
            <a:t>Ön veya kesin proje üzerinden</a:t>
          </a:r>
          <a:endParaRPr lang="tr-TR" sz="2400" b="0" dirty="0">
            <a:solidFill>
              <a:schemeClr val="tx1"/>
            </a:solidFill>
            <a:effectLst/>
          </a:endParaRPr>
        </a:p>
      </dgm:t>
    </dgm:pt>
    <dgm:pt modelId="{6B862433-FA58-48DB-B0D3-42877683BAF4}" type="parTrans" cxnId="{0B94487A-335A-4C20-9ECD-20C7A36CF435}">
      <dgm:prSet/>
      <dgm:spPr/>
      <dgm:t>
        <a:bodyPr/>
        <a:lstStyle/>
        <a:p>
          <a:endParaRPr lang="tr-TR"/>
        </a:p>
      </dgm:t>
    </dgm:pt>
    <dgm:pt modelId="{01BD2775-5728-4AED-ADBE-A0FCC2DD0E3C}" type="sibTrans" cxnId="{0B94487A-335A-4C20-9ECD-20C7A36CF435}">
      <dgm:prSet/>
      <dgm:spPr/>
      <dgm:t>
        <a:bodyPr/>
        <a:lstStyle/>
        <a:p>
          <a:endParaRPr lang="tr-TR"/>
        </a:p>
      </dgm:t>
    </dgm:pt>
    <dgm:pt modelId="{D9566EDB-3E31-415A-8130-4F36FB8758F0}">
      <dgm:prSet custT="1"/>
      <dgm:spPr/>
      <dgm:t>
        <a:bodyPr/>
        <a:lstStyle/>
        <a:p>
          <a:pPr rtl="0"/>
          <a:endParaRPr lang="tr-TR" sz="2000" dirty="0">
            <a:effectLst/>
          </a:endParaRPr>
        </a:p>
      </dgm:t>
    </dgm:pt>
    <dgm:pt modelId="{390ED3C6-C57F-4CA4-8E5A-11AE6D0B5F67}" type="parTrans" cxnId="{AED82CC0-3854-4B82-AB8D-715D48F81E5F}">
      <dgm:prSet/>
      <dgm:spPr/>
      <dgm:t>
        <a:bodyPr/>
        <a:lstStyle/>
        <a:p>
          <a:endParaRPr lang="tr-TR"/>
        </a:p>
      </dgm:t>
    </dgm:pt>
    <dgm:pt modelId="{FABB961E-4933-4D5D-8F77-EF8750006851}" type="sibTrans" cxnId="{AED82CC0-3854-4B82-AB8D-715D48F81E5F}">
      <dgm:prSet/>
      <dgm:spPr/>
      <dgm:t>
        <a:bodyPr/>
        <a:lstStyle/>
        <a:p>
          <a:endParaRPr lang="tr-TR"/>
        </a:p>
      </dgm:t>
    </dgm:pt>
    <dgm:pt modelId="{A1820FAC-914A-4C4C-AEF7-E6B2FA214A05}">
      <dgm:prSet custT="1"/>
      <dgm:spPr/>
      <dgm:t>
        <a:bodyPr/>
        <a:lstStyle/>
        <a:p>
          <a:pPr rtl="0"/>
          <a:endParaRPr lang="tr-TR" sz="2000" dirty="0">
            <a:effectLst/>
          </a:endParaRPr>
        </a:p>
      </dgm:t>
    </dgm:pt>
    <dgm:pt modelId="{8500CBFD-8052-4D07-86FA-BABDFD092766}" type="parTrans" cxnId="{92B88A00-558F-4BFB-9DC1-7F8DE5B9FC9D}">
      <dgm:prSet/>
      <dgm:spPr/>
      <dgm:t>
        <a:bodyPr/>
        <a:lstStyle/>
        <a:p>
          <a:endParaRPr lang="tr-TR"/>
        </a:p>
      </dgm:t>
    </dgm:pt>
    <dgm:pt modelId="{60F8276F-E844-47F0-9F1B-7F3DC32F3AA3}" type="sibTrans" cxnId="{92B88A00-558F-4BFB-9DC1-7F8DE5B9FC9D}">
      <dgm:prSet/>
      <dgm:spPr/>
      <dgm:t>
        <a:bodyPr/>
        <a:lstStyle/>
        <a:p>
          <a:endParaRPr lang="tr-TR"/>
        </a:p>
      </dgm:t>
    </dgm:pt>
    <dgm:pt modelId="{B5060DE0-6E1F-490D-B675-65C4B84DB398}">
      <dgm:prSet custT="1"/>
      <dgm:spPr/>
      <dgm:t>
        <a:bodyPr/>
        <a:lstStyle/>
        <a:p>
          <a:pPr rtl="0"/>
          <a:endParaRPr lang="tr-TR" sz="2000" dirty="0">
            <a:effectLst/>
          </a:endParaRPr>
        </a:p>
      </dgm:t>
    </dgm:pt>
    <dgm:pt modelId="{81B1AE3A-A00A-4117-A0C1-4E87E0D18185}" type="parTrans" cxnId="{5B9711ED-1DFB-4917-94BA-A99FAC8C0659}">
      <dgm:prSet/>
      <dgm:spPr/>
      <dgm:t>
        <a:bodyPr/>
        <a:lstStyle/>
        <a:p>
          <a:endParaRPr lang="tr-TR"/>
        </a:p>
      </dgm:t>
    </dgm:pt>
    <dgm:pt modelId="{E442AF08-4322-4E97-BF80-849AA4C43D47}" type="sibTrans" cxnId="{5B9711ED-1DFB-4917-94BA-A99FAC8C0659}">
      <dgm:prSet/>
      <dgm:spPr/>
      <dgm:t>
        <a:bodyPr/>
        <a:lstStyle/>
        <a:p>
          <a:endParaRPr lang="tr-TR"/>
        </a:p>
      </dgm:t>
    </dgm:pt>
    <dgm:pt modelId="{0B4A597F-5E2B-4E4F-A0DD-33D30984AA5E}">
      <dgm:prSet custT="1"/>
      <dgm:spPr/>
      <dgm:t>
        <a:bodyPr/>
        <a:lstStyle/>
        <a:p>
          <a:pPr rtl="0"/>
          <a:endParaRPr lang="tr-TR" sz="2000" dirty="0">
            <a:effectLst/>
          </a:endParaRPr>
        </a:p>
      </dgm:t>
    </dgm:pt>
    <dgm:pt modelId="{2E9B9425-6EDE-495E-957E-0088EE9953DE}" type="parTrans" cxnId="{E3D8B145-BA7F-4D93-88B8-AF9F09297677}">
      <dgm:prSet/>
      <dgm:spPr/>
      <dgm:t>
        <a:bodyPr/>
        <a:lstStyle/>
        <a:p>
          <a:endParaRPr lang="tr-TR"/>
        </a:p>
      </dgm:t>
    </dgm:pt>
    <dgm:pt modelId="{39AA53EB-8FBF-4FD8-A5AE-1B7AB6A80F52}" type="sibTrans" cxnId="{E3D8B145-BA7F-4D93-88B8-AF9F09297677}">
      <dgm:prSet/>
      <dgm:spPr/>
      <dgm:t>
        <a:bodyPr/>
        <a:lstStyle/>
        <a:p>
          <a:endParaRPr lang="tr-TR"/>
        </a:p>
      </dgm:t>
    </dgm:pt>
    <dgm:pt modelId="{9BE96238-6634-4A37-B327-47350BAE3533}">
      <dgm:prSet custT="1"/>
      <dgm:spPr/>
      <dgm:t>
        <a:bodyPr/>
        <a:lstStyle/>
        <a:p>
          <a:pPr rtl="0"/>
          <a:endParaRPr lang="tr-TR" sz="2000" dirty="0">
            <a:effectLst/>
          </a:endParaRPr>
        </a:p>
      </dgm:t>
    </dgm:pt>
    <dgm:pt modelId="{5E842457-FCE4-4966-8844-E5F30917FD78}" type="parTrans" cxnId="{381A2F06-3D28-4EF0-B59A-A01A82AE859B}">
      <dgm:prSet/>
      <dgm:spPr/>
      <dgm:t>
        <a:bodyPr/>
        <a:lstStyle/>
        <a:p>
          <a:endParaRPr lang="tr-TR"/>
        </a:p>
      </dgm:t>
    </dgm:pt>
    <dgm:pt modelId="{5C0AF48A-E606-427F-9D93-DA8CC5B68751}" type="sibTrans" cxnId="{381A2F06-3D28-4EF0-B59A-A01A82AE859B}">
      <dgm:prSet/>
      <dgm:spPr/>
      <dgm:t>
        <a:bodyPr/>
        <a:lstStyle/>
        <a:p>
          <a:endParaRPr lang="tr-TR"/>
        </a:p>
      </dgm:t>
    </dgm:pt>
    <dgm:pt modelId="{36EEDB35-CC28-4BB2-B12D-9CF0D0B6567B}">
      <dgm:prSet custT="1"/>
      <dgm:spPr/>
      <dgm:t>
        <a:bodyPr/>
        <a:lstStyle/>
        <a:p>
          <a:pPr rtl="0"/>
          <a:endParaRPr lang="tr-TR" sz="2000" dirty="0">
            <a:effectLst/>
          </a:endParaRPr>
        </a:p>
      </dgm:t>
    </dgm:pt>
    <dgm:pt modelId="{BD1DD2E0-1BE4-40A9-8A38-A54568D8CB0F}" type="parTrans" cxnId="{7DA8661F-3152-4A70-A838-EAAB08DFE244}">
      <dgm:prSet/>
      <dgm:spPr/>
      <dgm:t>
        <a:bodyPr/>
        <a:lstStyle/>
        <a:p>
          <a:endParaRPr lang="tr-TR"/>
        </a:p>
      </dgm:t>
    </dgm:pt>
    <dgm:pt modelId="{F1B9B7E4-C965-4911-9393-AE8D3638B05B}" type="sibTrans" cxnId="{7DA8661F-3152-4A70-A838-EAAB08DFE244}">
      <dgm:prSet/>
      <dgm:spPr/>
      <dgm:t>
        <a:bodyPr/>
        <a:lstStyle/>
        <a:p>
          <a:endParaRPr lang="tr-TR"/>
        </a:p>
      </dgm:t>
    </dgm:pt>
    <dgm:pt modelId="{80FF569C-D72C-4EF0-B64B-9B28203DE6B8}">
      <dgm:prSet custT="1"/>
      <dgm:spPr/>
      <dgm:t>
        <a:bodyPr/>
        <a:lstStyle/>
        <a:p>
          <a:pPr rtl="0"/>
          <a:r>
            <a:rPr lang="tr-TR" sz="2000" dirty="0" smtClean="0">
              <a:effectLst/>
            </a:rPr>
            <a:t>Ön veya kesin proje bulunan iş kısımları için </a:t>
          </a:r>
          <a:r>
            <a:rPr lang="tr-TR" sz="2000" b="1" dirty="0" smtClean="0">
              <a:solidFill>
                <a:srgbClr val="FF0000"/>
              </a:solidFill>
              <a:effectLst/>
            </a:rPr>
            <a:t>birim fiyat</a:t>
          </a:r>
          <a:endParaRPr lang="tr-TR" sz="2000" dirty="0">
            <a:effectLst/>
          </a:endParaRPr>
        </a:p>
      </dgm:t>
    </dgm:pt>
    <dgm:pt modelId="{04C9A1C9-CFD1-4EBB-B46A-5C8BB4CFF9D1}" type="parTrans" cxnId="{68ABB3CC-FCF0-49F5-B9BD-FA7482BB91BE}">
      <dgm:prSet/>
      <dgm:spPr/>
      <dgm:t>
        <a:bodyPr/>
        <a:lstStyle/>
        <a:p>
          <a:endParaRPr lang="tr-TR"/>
        </a:p>
      </dgm:t>
    </dgm:pt>
    <dgm:pt modelId="{323392EB-A51F-4067-BF89-626003B74405}" type="sibTrans" cxnId="{68ABB3CC-FCF0-49F5-B9BD-FA7482BB91BE}">
      <dgm:prSet/>
      <dgm:spPr/>
      <dgm:t>
        <a:bodyPr/>
        <a:lstStyle/>
        <a:p>
          <a:endParaRPr lang="tr-TR"/>
        </a:p>
      </dgm:t>
    </dgm:pt>
    <dgm:pt modelId="{4E4A431A-C47C-4BC7-AEBF-44EE519B66C2}" type="pres">
      <dgm:prSet presAssocID="{7FF7CD05-AAD5-46F0-A626-1B2CEE136ECA}" presName="Name0" presStyleCnt="0">
        <dgm:presLayoutVars>
          <dgm:dir/>
          <dgm:animLvl val="lvl"/>
          <dgm:resizeHandles val="exact"/>
        </dgm:presLayoutVars>
      </dgm:prSet>
      <dgm:spPr/>
      <dgm:t>
        <a:bodyPr/>
        <a:lstStyle/>
        <a:p>
          <a:endParaRPr lang="tr-TR"/>
        </a:p>
      </dgm:t>
    </dgm:pt>
    <dgm:pt modelId="{4AAB70BC-21BB-4CD8-9B6F-ED3DA4B8B4AA}" type="pres">
      <dgm:prSet presAssocID="{F10FA146-8786-40FD-A094-045D56E4112F}" presName="linNode" presStyleCnt="0"/>
      <dgm:spPr/>
      <dgm:t>
        <a:bodyPr/>
        <a:lstStyle/>
        <a:p>
          <a:endParaRPr lang="tr-TR"/>
        </a:p>
      </dgm:t>
    </dgm:pt>
    <dgm:pt modelId="{43FD9E90-3B28-4993-968B-EC2A602E0F8C}" type="pres">
      <dgm:prSet presAssocID="{F10FA146-8786-40FD-A094-045D56E4112F}" presName="parentText" presStyleLbl="node1" presStyleIdx="0" presStyleCnt="3" custScaleX="559123" custScaleY="23310" custLinFactNeighborX="-6" custLinFactNeighborY="32828">
        <dgm:presLayoutVars>
          <dgm:chMax val="1"/>
          <dgm:bulletEnabled val="1"/>
        </dgm:presLayoutVars>
      </dgm:prSet>
      <dgm:spPr/>
      <dgm:t>
        <a:bodyPr/>
        <a:lstStyle/>
        <a:p>
          <a:endParaRPr lang="tr-TR"/>
        </a:p>
      </dgm:t>
    </dgm:pt>
    <dgm:pt modelId="{1ED595BF-92AA-4E75-BBFB-7514EA129783}" type="pres">
      <dgm:prSet presAssocID="{F10FA146-8786-40FD-A094-045D56E4112F}" presName="descendantText" presStyleLbl="alignAccFollowNode1" presStyleIdx="0" presStyleCnt="3" custScaleX="259648" custScaleY="27784" custLinFactNeighborX="2917" custLinFactNeighborY="40874">
        <dgm:presLayoutVars>
          <dgm:bulletEnabled val="1"/>
        </dgm:presLayoutVars>
      </dgm:prSet>
      <dgm:spPr/>
      <dgm:t>
        <a:bodyPr/>
        <a:lstStyle/>
        <a:p>
          <a:endParaRPr lang="tr-TR"/>
        </a:p>
      </dgm:t>
    </dgm:pt>
    <dgm:pt modelId="{55D7B891-C967-4628-9B44-922ADB4CD042}" type="pres">
      <dgm:prSet presAssocID="{1B96519E-00CE-4DFE-AAF6-60DC0B725F13}" presName="sp" presStyleCnt="0"/>
      <dgm:spPr/>
      <dgm:t>
        <a:bodyPr/>
        <a:lstStyle/>
        <a:p>
          <a:endParaRPr lang="tr-TR"/>
        </a:p>
      </dgm:t>
    </dgm:pt>
    <dgm:pt modelId="{CB564BD5-24A9-43C8-BF67-6FDB93CE6721}" type="pres">
      <dgm:prSet presAssocID="{C55B4903-0359-40E6-9401-2390B876522F}" presName="linNode" presStyleCnt="0"/>
      <dgm:spPr/>
      <dgm:t>
        <a:bodyPr/>
        <a:lstStyle/>
        <a:p>
          <a:endParaRPr lang="tr-TR"/>
        </a:p>
      </dgm:t>
    </dgm:pt>
    <dgm:pt modelId="{1AA66544-3BDE-46B1-BFD6-597A4A354810}" type="pres">
      <dgm:prSet presAssocID="{C55B4903-0359-40E6-9401-2390B876522F}" presName="parentText" presStyleLbl="node1" presStyleIdx="1" presStyleCnt="3" custScaleX="243230" custScaleY="23134" custLinFactNeighborX="-60" custLinFactNeighborY="35850">
        <dgm:presLayoutVars>
          <dgm:chMax val="1"/>
          <dgm:bulletEnabled val="1"/>
        </dgm:presLayoutVars>
      </dgm:prSet>
      <dgm:spPr/>
      <dgm:t>
        <a:bodyPr/>
        <a:lstStyle/>
        <a:p>
          <a:endParaRPr lang="tr-TR"/>
        </a:p>
      </dgm:t>
    </dgm:pt>
    <dgm:pt modelId="{A022B4E4-1A02-4025-9D1D-1EBB24F603A5}" type="pres">
      <dgm:prSet presAssocID="{C55B4903-0359-40E6-9401-2390B876522F}" presName="descendantText" presStyleLbl="alignAccFollowNode1" presStyleIdx="1" presStyleCnt="3" custScaleX="112674" custScaleY="37805" custLinFactNeighborX="-2776" custLinFactNeighborY="43999">
        <dgm:presLayoutVars>
          <dgm:bulletEnabled val="1"/>
        </dgm:presLayoutVars>
      </dgm:prSet>
      <dgm:spPr/>
      <dgm:t>
        <a:bodyPr/>
        <a:lstStyle/>
        <a:p>
          <a:endParaRPr lang="tr-TR"/>
        </a:p>
      </dgm:t>
    </dgm:pt>
    <dgm:pt modelId="{C18CE7D1-A5DA-464B-B40E-F0A8FCCD2B19}" type="pres">
      <dgm:prSet presAssocID="{B6E6C4F0-8B3B-4F1D-A49A-6A002701FD62}" presName="sp" presStyleCnt="0"/>
      <dgm:spPr/>
      <dgm:t>
        <a:bodyPr/>
        <a:lstStyle/>
        <a:p>
          <a:endParaRPr lang="tr-TR"/>
        </a:p>
      </dgm:t>
    </dgm:pt>
    <dgm:pt modelId="{C8D5D36B-80C2-4AF9-B4D5-8F51CC73F13F}" type="pres">
      <dgm:prSet presAssocID="{2557F760-7856-40B4-80B1-A8C065B8AFE6}" presName="linNode" presStyleCnt="0"/>
      <dgm:spPr/>
      <dgm:t>
        <a:bodyPr/>
        <a:lstStyle/>
        <a:p>
          <a:endParaRPr lang="tr-TR"/>
        </a:p>
      </dgm:t>
    </dgm:pt>
    <dgm:pt modelId="{A4DDD887-72E1-47AE-BB00-F5286CF83568}" type="pres">
      <dgm:prSet presAssocID="{2557F760-7856-40B4-80B1-A8C065B8AFE6}" presName="parentText" presStyleLbl="node1" presStyleIdx="2" presStyleCnt="3" custScaleX="411182" custScaleY="25512" custLinFactNeighborX="-1020" custLinFactNeighborY="-58118">
        <dgm:presLayoutVars>
          <dgm:chMax val="1"/>
          <dgm:bulletEnabled val="1"/>
        </dgm:presLayoutVars>
      </dgm:prSet>
      <dgm:spPr/>
      <dgm:t>
        <a:bodyPr/>
        <a:lstStyle/>
        <a:p>
          <a:endParaRPr lang="tr-TR"/>
        </a:p>
      </dgm:t>
    </dgm:pt>
    <dgm:pt modelId="{82BBAD34-36D7-46A4-9685-CCDF9EA7A674}" type="pres">
      <dgm:prSet presAssocID="{2557F760-7856-40B4-80B1-A8C065B8AFE6}" presName="descendantText" presStyleLbl="alignAccFollowNode1" presStyleIdx="2" presStyleCnt="3" custScaleX="188420" custScaleY="31275" custLinFactNeighborX="-7051" custLinFactNeighborY="-72615">
        <dgm:presLayoutVars>
          <dgm:bulletEnabled val="1"/>
        </dgm:presLayoutVars>
      </dgm:prSet>
      <dgm:spPr/>
      <dgm:t>
        <a:bodyPr/>
        <a:lstStyle/>
        <a:p>
          <a:endParaRPr lang="tr-TR"/>
        </a:p>
      </dgm:t>
    </dgm:pt>
  </dgm:ptLst>
  <dgm:cxnLst>
    <dgm:cxn modelId="{78DFB9DE-8DC5-4647-AFEF-93DD15BFD187}" type="presOf" srcId="{F10FA146-8786-40FD-A094-045D56E4112F}" destId="{43FD9E90-3B28-4993-968B-EC2A602E0F8C}" srcOrd="0" destOrd="0" presId="urn:microsoft.com/office/officeart/2005/8/layout/vList5"/>
    <dgm:cxn modelId="{E3D8B145-BA7F-4D93-88B8-AF9F09297677}" srcId="{C55B4903-0359-40E6-9401-2390B876522F}" destId="{0B4A597F-5E2B-4E4F-A0DD-33D30984AA5E}" srcOrd="0" destOrd="0" parTransId="{2E9B9425-6EDE-495E-957E-0088EE9953DE}" sibTransId="{39AA53EB-8FBF-4FD8-A5AE-1B7AB6A80F52}"/>
    <dgm:cxn modelId="{AABB0906-AB33-42EA-BDCD-5A9C3F755C27}" type="presOf" srcId="{80FF569C-D72C-4EF0-B64B-9B28203DE6B8}" destId="{A022B4E4-1A02-4025-9D1D-1EBB24F603A5}" srcOrd="0" destOrd="4" presId="urn:microsoft.com/office/officeart/2005/8/layout/vList5"/>
    <dgm:cxn modelId="{2D8475A9-0A1B-4D23-9E57-8A6D8DEFB128}" srcId="{2557F760-7856-40B4-80B1-A8C065B8AFE6}" destId="{E6000471-2630-4AE2-AA37-61731AB9F3D1}" srcOrd="0" destOrd="0" parTransId="{23137A59-2AB1-4670-A3AB-2B90D03B35C0}" sibTransId="{74231AB2-8E07-46FF-901D-756BEB9D2EC1}"/>
    <dgm:cxn modelId="{5AF44C05-E95A-49C2-B6C3-69B9E5DEDD24}" type="presOf" srcId="{C55B4903-0359-40E6-9401-2390B876522F}" destId="{1AA66544-3BDE-46B1-BFD6-597A4A354810}" srcOrd="0" destOrd="0" presId="urn:microsoft.com/office/officeart/2005/8/layout/vList5"/>
    <dgm:cxn modelId="{909C3D97-53B1-4BE3-AFE6-3536683F42ED}" srcId="{7FF7CD05-AAD5-46F0-A626-1B2CEE136ECA}" destId="{C55B4903-0359-40E6-9401-2390B876522F}" srcOrd="1" destOrd="0" parTransId="{050A962D-0927-4FEC-81AB-695D6FA8C851}" sibTransId="{B6E6C4F0-8B3B-4F1D-A49A-6A002701FD62}"/>
    <dgm:cxn modelId="{49768B89-A334-475A-99B2-FE9015CEAD00}" type="presOf" srcId="{36EEDB35-CC28-4BB2-B12D-9CF0D0B6567B}" destId="{A022B4E4-1A02-4025-9D1D-1EBB24F603A5}" srcOrd="0" destOrd="2" presId="urn:microsoft.com/office/officeart/2005/8/layout/vList5"/>
    <dgm:cxn modelId="{68ABB3CC-FCF0-49F5-B9BD-FA7482BB91BE}" srcId="{C55B4903-0359-40E6-9401-2390B876522F}" destId="{80FF569C-D72C-4EF0-B64B-9B28203DE6B8}" srcOrd="4" destOrd="0" parTransId="{04C9A1C9-CFD1-4EBB-B46A-5C8BB4CFF9D1}" sibTransId="{323392EB-A51F-4067-BF89-626003B74405}"/>
    <dgm:cxn modelId="{FCBD613C-3CA8-4C25-8AA3-EC3EE3C1FED7}" type="presOf" srcId="{A1820FAC-914A-4C4C-AEF7-E6B2FA214A05}" destId="{A022B4E4-1A02-4025-9D1D-1EBB24F603A5}" srcOrd="0" destOrd="6" presId="urn:microsoft.com/office/officeart/2005/8/layout/vList5"/>
    <dgm:cxn modelId="{1CC53C1E-51A0-45D7-971D-1424C56850E0}" type="presOf" srcId="{FE714AA8-A830-423F-AC89-428C8BA7F7C9}" destId="{1ED595BF-92AA-4E75-BBFB-7514EA129783}" srcOrd="0" destOrd="0" presId="urn:microsoft.com/office/officeart/2005/8/layout/vList5"/>
    <dgm:cxn modelId="{33FBD128-92C0-40D8-BEAF-59DE24E55EF0}" type="presOf" srcId="{7FF7CD05-AAD5-46F0-A626-1B2CEE136ECA}" destId="{4E4A431A-C47C-4BC7-AEBF-44EE519B66C2}" srcOrd="0" destOrd="0" presId="urn:microsoft.com/office/officeart/2005/8/layout/vList5"/>
    <dgm:cxn modelId="{EE5769D4-99DA-4E81-9861-BE7704CC2638}" type="presOf" srcId="{D9566EDB-3E31-415A-8130-4F36FB8758F0}" destId="{A022B4E4-1A02-4025-9D1D-1EBB24F603A5}" srcOrd="0" destOrd="7" presId="urn:microsoft.com/office/officeart/2005/8/layout/vList5"/>
    <dgm:cxn modelId="{92B88A00-558F-4BFB-9DC1-7F8DE5B9FC9D}" srcId="{C55B4903-0359-40E6-9401-2390B876522F}" destId="{A1820FAC-914A-4C4C-AEF7-E6B2FA214A05}" srcOrd="6" destOrd="0" parTransId="{8500CBFD-8052-4D07-86FA-BABDFD092766}" sibTransId="{60F8276F-E844-47F0-9F1B-7F3DC32F3AA3}"/>
    <dgm:cxn modelId="{381A2F06-3D28-4EF0-B59A-A01A82AE859B}" srcId="{C55B4903-0359-40E6-9401-2390B876522F}" destId="{9BE96238-6634-4A37-B327-47350BAE3533}" srcOrd="1" destOrd="0" parTransId="{5E842457-FCE4-4966-8844-E5F30917FD78}" sibTransId="{5C0AF48A-E606-427F-9D93-DA8CC5B68751}"/>
    <dgm:cxn modelId="{A2E10A5C-CD9F-46CE-A266-37BEF2507CB7}" type="presOf" srcId="{E6000471-2630-4AE2-AA37-61731AB9F3D1}" destId="{82BBAD34-36D7-46A4-9685-CCDF9EA7A674}" srcOrd="0" destOrd="0" presId="urn:microsoft.com/office/officeart/2005/8/layout/vList5"/>
    <dgm:cxn modelId="{4766520F-202C-4034-9637-1895E1E97172}" srcId="{7FF7CD05-AAD5-46F0-A626-1B2CEE136ECA}" destId="{F10FA146-8786-40FD-A094-045D56E4112F}" srcOrd="0" destOrd="0" parTransId="{D0E49C9B-14C0-4C44-B994-54DD3F364A34}" sibTransId="{1B96519E-00CE-4DFE-AAF6-60DC0B725F13}"/>
    <dgm:cxn modelId="{5B9711ED-1DFB-4917-94BA-A99FAC8C0659}" srcId="{C55B4903-0359-40E6-9401-2390B876522F}" destId="{B5060DE0-6E1F-490D-B675-65C4B84DB398}" srcOrd="5" destOrd="0" parTransId="{81B1AE3A-A00A-4117-A0C1-4E87E0D18185}" sibTransId="{E442AF08-4322-4E97-BF80-849AA4C43D47}"/>
    <dgm:cxn modelId="{7DA8661F-3152-4A70-A838-EAAB08DFE244}" srcId="{C55B4903-0359-40E6-9401-2390B876522F}" destId="{36EEDB35-CC28-4BB2-B12D-9CF0D0B6567B}" srcOrd="2" destOrd="0" parTransId="{BD1DD2E0-1BE4-40A9-8A38-A54568D8CB0F}" sibTransId="{F1B9B7E4-C965-4911-9393-AE8D3638B05B}"/>
    <dgm:cxn modelId="{38C67BE7-98B0-44B4-BCE2-BD8D559A2900}" type="presOf" srcId="{A483BD1C-115B-42A7-8687-35359C4E412C}" destId="{A022B4E4-1A02-4025-9D1D-1EBB24F603A5}" srcOrd="0" destOrd="3" presId="urn:microsoft.com/office/officeart/2005/8/layout/vList5"/>
    <dgm:cxn modelId="{2B9AC36C-8D69-4A25-80A0-4C7586A50F65}" type="presOf" srcId="{9BE96238-6634-4A37-B327-47350BAE3533}" destId="{A022B4E4-1A02-4025-9D1D-1EBB24F603A5}" srcOrd="0" destOrd="1" presId="urn:microsoft.com/office/officeart/2005/8/layout/vList5"/>
    <dgm:cxn modelId="{B5276534-5A8B-4FC8-972B-A1711BF905AA}" type="presOf" srcId="{2557F760-7856-40B4-80B1-A8C065B8AFE6}" destId="{A4DDD887-72E1-47AE-BB00-F5286CF83568}" srcOrd="0" destOrd="0" presId="urn:microsoft.com/office/officeart/2005/8/layout/vList5"/>
    <dgm:cxn modelId="{AF9DD5DC-974C-4456-A669-174F7F4A4A13}" type="presOf" srcId="{0B4A597F-5E2B-4E4F-A0DD-33D30984AA5E}" destId="{A022B4E4-1A02-4025-9D1D-1EBB24F603A5}" srcOrd="0" destOrd="0" presId="urn:microsoft.com/office/officeart/2005/8/layout/vList5"/>
    <dgm:cxn modelId="{47D9BE06-0594-4C85-B849-207FE9661978}" srcId="{7FF7CD05-AAD5-46F0-A626-1B2CEE136ECA}" destId="{2557F760-7856-40B4-80B1-A8C065B8AFE6}" srcOrd="2" destOrd="0" parTransId="{68D8FFC8-C9FC-4821-A8BE-E72EEB92630B}" sibTransId="{BE0EE3EE-4108-45F2-AC27-C01DF57A140B}"/>
    <dgm:cxn modelId="{2572A310-2295-4B3E-8A75-01A13DE4918A}" srcId="{C55B4903-0359-40E6-9401-2390B876522F}" destId="{A483BD1C-115B-42A7-8687-35359C4E412C}" srcOrd="3" destOrd="0" parTransId="{9B8C1DDF-4A81-4D30-A8CD-71E6527447F0}" sibTransId="{0850079C-27FF-429F-B99D-B0E4172909BA}"/>
    <dgm:cxn modelId="{AED82CC0-3854-4B82-AB8D-715D48F81E5F}" srcId="{C55B4903-0359-40E6-9401-2390B876522F}" destId="{D9566EDB-3E31-415A-8130-4F36FB8758F0}" srcOrd="7" destOrd="0" parTransId="{390ED3C6-C57F-4CA4-8E5A-11AE6D0B5F67}" sibTransId="{FABB961E-4933-4D5D-8F77-EF8750006851}"/>
    <dgm:cxn modelId="{0B94487A-335A-4C20-9ECD-20C7A36CF435}" srcId="{F10FA146-8786-40FD-A094-045D56E4112F}" destId="{FE714AA8-A830-423F-AC89-428C8BA7F7C9}" srcOrd="0" destOrd="0" parTransId="{6B862433-FA58-48DB-B0D3-42877683BAF4}" sibTransId="{01BD2775-5728-4AED-ADBE-A0FCC2DD0E3C}"/>
    <dgm:cxn modelId="{32A7CD45-4103-4228-BE8B-6164DAB11328}" type="presOf" srcId="{B5060DE0-6E1F-490D-B675-65C4B84DB398}" destId="{A022B4E4-1A02-4025-9D1D-1EBB24F603A5}" srcOrd="0" destOrd="5" presId="urn:microsoft.com/office/officeart/2005/8/layout/vList5"/>
    <dgm:cxn modelId="{03FF739C-D44B-4010-B414-37B33E069E98}" type="presParOf" srcId="{4E4A431A-C47C-4BC7-AEBF-44EE519B66C2}" destId="{4AAB70BC-21BB-4CD8-9B6F-ED3DA4B8B4AA}" srcOrd="0" destOrd="0" presId="urn:microsoft.com/office/officeart/2005/8/layout/vList5"/>
    <dgm:cxn modelId="{419F69A5-DB62-4B45-B569-E2E3276BC3BD}" type="presParOf" srcId="{4AAB70BC-21BB-4CD8-9B6F-ED3DA4B8B4AA}" destId="{43FD9E90-3B28-4993-968B-EC2A602E0F8C}" srcOrd="0" destOrd="0" presId="urn:microsoft.com/office/officeart/2005/8/layout/vList5"/>
    <dgm:cxn modelId="{22E16AA1-5746-4B12-A75E-2B46BE9001DF}" type="presParOf" srcId="{4AAB70BC-21BB-4CD8-9B6F-ED3DA4B8B4AA}" destId="{1ED595BF-92AA-4E75-BBFB-7514EA129783}" srcOrd="1" destOrd="0" presId="urn:microsoft.com/office/officeart/2005/8/layout/vList5"/>
    <dgm:cxn modelId="{357B884B-7CD5-44C4-B806-435B0C68D749}" type="presParOf" srcId="{4E4A431A-C47C-4BC7-AEBF-44EE519B66C2}" destId="{55D7B891-C967-4628-9B44-922ADB4CD042}" srcOrd="1" destOrd="0" presId="urn:microsoft.com/office/officeart/2005/8/layout/vList5"/>
    <dgm:cxn modelId="{205EC8BF-9F74-47B2-BC96-B681A68D82A8}" type="presParOf" srcId="{4E4A431A-C47C-4BC7-AEBF-44EE519B66C2}" destId="{CB564BD5-24A9-43C8-BF67-6FDB93CE6721}" srcOrd="2" destOrd="0" presId="urn:microsoft.com/office/officeart/2005/8/layout/vList5"/>
    <dgm:cxn modelId="{91EB0927-1022-435F-987A-B9D4D59C917F}" type="presParOf" srcId="{CB564BD5-24A9-43C8-BF67-6FDB93CE6721}" destId="{1AA66544-3BDE-46B1-BFD6-597A4A354810}" srcOrd="0" destOrd="0" presId="urn:microsoft.com/office/officeart/2005/8/layout/vList5"/>
    <dgm:cxn modelId="{8DDDCE31-37A9-48EE-9DB8-87D8A45DD328}" type="presParOf" srcId="{CB564BD5-24A9-43C8-BF67-6FDB93CE6721}" destId="{A022B4E4-1A02-4025-9D1D-1EBB24F603A5}" srcOrd="1" destOrd="0" presId="urn:microsoft.com/office/officeart/2005/8/layout/vList5"/>
    <dgm:cxn modelId="{25133F06-CCF9-4AD0-B223-86205049F371}" type="presParOf" srcId="{4E4A431A-C47C-4BC7-AEBF-44EE519B66C2}" destId="{C18CE7D1-A5DA-464B-B40E-F0A8FCCD2B19}" srcOrd="3" destOrd="0" presId="urn:microsoft.com/office/officeart/2005/8/layout/vList5"/>
    <dgm:cxn modelId="{ED858FFE-9711-46E9-8BD4-7317AFC8FC2C}" type="presParOf" srcId="{4E4A431A-C47C-4BC7-AEBF-44EE519B66C2}" destId="{C8D5D36B-80C2-4AF9-B4D5-8F51CC73F13F}" srcOrd="4" destOrd="0" presId="urn:microsoft.com/office/officeart/2005/8/layout/vList5"/>
    <dgm:cxn modelId="{D5AA2CD4-6B6F-4EAA-B9AC-2AC87239C1B0}" type="presParOf" srcId="{C8D5D36B-80C2-4AF9-B4D5-8F51CC73F13F}" destId="{A4DDD887-72E1-47AE-BB00-F5286CF83568}" srcOrd="0" destOrd="0" presId="urn:microsoft.com/office/officeart/2005/8/layout/vList5"/>
    <dgm:cxn modelId="{7179E920-A2E6-4750-A7CE-78C602FA7D18}" type="presParOf" srcId="{C8D5D36B-80C2-4AF9-B4D5-8F51CC73F13F}" destId="{82BBAD34-36D7-46A4-9685-CCDF9EA7A67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F0CBD1-03BF-44B9-BA33-8EB36A00EB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5BFA269-CFDF-490D-9C95-81E0180DBB51}">
      <dgm:prSet phldrT="[Metin]" custT="1"/>
      <dgm:spPr>
        <a:solidFill>
          <a:schemeClr val="accent2">
            <a:lumMod val="60000"/>
            <a:lumOff val="40000"/>
          </a:schemeClr>
        </a:solidFill>
      </dgm:spPr>
      <dgm:t>
        <a:bodyPr/>
        <a:lstStyle/>
        <a:p>
          <a:r>
            <a:rPr lang="tr-TR" sz="2000" dirty="0" smtClean="0">
              <a:solidFill>
                <a:schemeClr val="tx1"/>
              </a:solidFill>
              <a:effectLst/>
            </a:rPr>
            <a:t>Uygulama projesi </a:t>
          </a:r>
        </a:p>
        <a:p>
          <a:r>
            <a:rPr lang="tr-TR" sz="2000" dirty="0" smtClean="0">
              <a:solidFill>
                <a:schemeClr val="tx1"/>
              </a:solidFill>
              <a:effectLst/>
            </a:rPr>
            <a:t>Anahtar teslimi götürü bedel teklif</a:t>
          </a:r>
          <a:endParaRPr lang="tr-TR" sz="2000" dirty="0">
            <a:solidFill>
              <a:schemeClr val="tx1"/>
            </a:solidFill>
            <a:effectLst/>
          </a:endParaRPr>
        </a:p>
      </dgm:t>
    </dgm:pt>
    <dgm:pt modelId="{05A78F9D-13A6-49D8-ACAD-8E5ADD56FDDA}" type="parTrans" cxnId="{3193C138-9472-4A92-BE3D-329ABC55D05D}">
      <dgm:prSet/>
      <dgm:spPr/>
      <dgm:t>
        <a:bodyPr/>
        <a:lstStyle/>
        <a:p>
          <a:endParaRPr lang="tr-TR"/>
        </a:p>
      </dgm:t>
    </dgm:pt>
    <dgm:pt modelId="{D19459DB-EABE-43F1-A366-1BB73D61EC47}" type="sibTrans" cxnId="{3193C138-9472-4A92-BE3D-329ABC55D05D}">
      <dgm:prSet/>
      <dgm:spPr/>
      <dgm:t>
        <a:bodyPr/>
        <a:lstStyle/>
        <a:p>
          <a:endParaRPr lang="tr-TR"/>
        </a:p>
      </dgm:t>
    </dgm:pt>
    <dgm:pt modelId="{11C60C0C-3580-4667-B3C0-94E634A07930}">
      <dgm:prSet custT="1"/>
      <dgm:spPr>
        <a:solidFill>
          <a:schemeClr val="accent3">
            <a:lumMod val="60000"/>
            <a:lumOff val="40000"/>
            <a:alpha val="76000"/>
          </a:schemeClr>
        </a:solidFill>
      </dgm:spPr>
      <dgm:t>
        <a:bodyPr/>
        <a:lstStyle/>
        <a:p>
          <a:r>
            <a:rPr lang="tr-TR" sz="2000" dirty="0" smtClean="0">
              <a:solidFill>
                <a:schemeClr val="tx1"/>
              </a:solidFill>
              <a:effectLst/>
            </a:rPr>
            <a:t>Kesin proje </a:t>
          </a:r>
        </a:p>
        <a:p>
          <a:r>
            <a:rPr lang="tr-TR" sz="2000" dirty="0" smtClean="0">
              <a:solidFill>
                <a:schemeClr val="tx1"/>
              </a:solidFill>
              <a:effectLst/>
            </a:rPr>
            <a:t>Birim fiyat teklif</a:t>
          </a:r>
        </a:p>
      </dgm:t>
    </dgm:pt>
    <dgm:pt modelId="{7FEB6590-B70E-4E55-999C-F30C69EFC86F}" type="parTrans" cxnId="{025C9535-F707-4075-AB46-0A4A4444157E}">
      <dgm:prSet/>
      <dgm:spPr/>
      <dgm:t>
        <a:bodyPr/>
        <a:lstStyle/>
        <a:p>
          <a:endParaRPr lang="tr-TR"/>
        </a:p>
      </dgm:t>
    </dgm:pt>
    <dgm:pt modelId="{78A89162-437F-4069-99A2-BAFE320CA101}" type="sibTrans" cxnId="{025C9535-F707-4075-AB46-0A4A4444157E}">
      <dgm:prSet/>
      <dgm:spPr/>
      <dgm:t>
        <a:bodyPr/>
        <a:lstStyle/>
        <a:p>
          <a:endParaRPr lang="tr-TR"/>
        </a:p>
      </dgm:t>
    </dgm:pt>
    <dgm:pt modelId="{05D87934-AC71-4DD1-838C-F4DBE2E89454}">
      <dgm:prSet custT="1"/>
      <dgm:spPr>
        <a:solidFill>
          <a:schemeClr val="accent3">
            <a:lumMod val="60000"/>
            <a:lumOff val="40000"/>
            <a:alpha val="76000"/>
          </a:schemeClr>
        </a:solidFill>
      </dgm:spPr>
      <dgm:t>
        <a:bodyPr/>
        <a:lstStyle/>
        <a:p>
          <a:r>
            <a:rPr lang="tr-TR" sz="2000" dirty="0" smtClean="0">
              <a:solidFill>
                <a:schemeClr val="tx1"/>
              </a:solidFill>
              <a:effectLst/>
            </a:rPr>
            <a:t>Ön proje </a:t>
          </a:r>
        </a:p>
        <a:p>
          <a:r>
            <a:rPr lang="tr-TR" sz="2000" dirty="0" smtClean="0">
              <a:solidFill>
                <a:schemeClr val="tx1"/>
              </a:solidFill>
              <a:effectLst/>
            </a:rPr>
            <a:t>Birim fiyat teklif</a:t>
          </a:r>
        </a:p>
      </dgm:t>
    </dgm:pt>
    <dgm:pt modelId="{6C6F7B08-51C5-463A-97F8-1F2C33356356}" type="parTrans" cxnId="{EB701E78-249D-494C-A25F-380DBE1ADC60}">
      <dgm:prSet/>
      <dgm:spPr/>
      <dgm:t>
        <a:bodyPr/>
        <a:lstStyle/>
        <a:p>
          <a:endParaRPr lang="tr-TR"/>
        </a:p>
      </dgm:t>
    </dgm:pt>
    <dgm:pt modelId="{E103B62D-EAC8-4070-9EF7-AE3FEFBEB27D}" type="sibTrans" cxnId="{EB701E78-249D-494C-A25F-380DBE1ADC60}">
      <dgm:prSet/>
      <dgm:spPr/>
      <dgm:t>
        <a:bodyPr/>
        <a:lstStyle/>
        <a:p>
          <a:endParaRPr lang="tr-TR"/>
        </a:p>
      </dgm:t>
    </dgm:pt>
    <dgm:pt modelId="{824A34D7-7DE7-483B-AF24-512432CD4B76}" type="pres">
      <dgm:prSet presAssocID="{9AF0CBD1-03BF-44B9-BA33-8EB36A00EB40}" presName="linear" presStyleCnt="0">
        <dgm:presLayoutVars>
          <dgm:animLvl val="lvl"/>
          <dgm:resizeHandles val="exact"/>
        </dgm:presLayoutVars>
      </dgm:prSet>
      <dgm:spPr/>
      <dgm:t>
        <a:bodyPr/>
        <a:lstStyle/>
        <a:p>
          <a:endParaRPr lang="tr-TR"/>
        </a:p>
      </dgm:t>
    </dgm:pt>
    <dgm:pt modelId="{2E2259AE-257B-4980-98AD-EF22A4DB3158}" type="pres">
      <dgm:prSet presAssocID="{45BFA269-CFDF-490D-9C95-81E0180DBB51}" presName="parentText" presStyleLbl="node1" presStyleIdx="0" presStyleCnt="3" custScaleY="82667">
        <dgm:presLayoutVars>
          <dgm:chMax val="0"/>
          <dgm:bulletEnabled val="1"/>
        </dgm:presLayoutVars>
      </dgm:prSet>
      <dgm:spPr/>
      <dgm:t>
        <a:bodyPr/>
        <a:lstStyle/>
        <a:p>
          <a:endParaRPr lang="tr-TR"/>
        </a:p>
      </dgm:t>
    </dgm:pt>
    <dgm:pt modelId="{29A4A8DA-E387-4134-811B-2B70FC68F4F4}" type="pres">
      <dgm:prSet presAssocID="{D19459DB-EABE-43F1-A366-1BB73D61EC47}" presName="spacer" presStyleCnt="0"/>
      <dgm:spPr/>
    </dgm:pt>
    <dgm:pt modelId="{632E765B-A106-4EC0-A4DF-42976FD5D484}" type="pres">
      <dgm:prSet presAssocID="{11C60C0C-3580-4667-B3C0-94E634A07930}" presName="parentText" presStyleLbl="node1" presStyleIdx="1" presStyleCnt="3" custScaleY="77037" custLinFactNeighborY="115">
        <dgm:presLayoutVars>
          <dgm:chMax val="0"/>
          <dgm:bulletEnabled val="1"/>
        </dgm:presLayoutVars>
      </dgm:prSet>
      <dgm:spPr/>
      <dgm:t>
        <a:bodyPr/>
        <a:lstStyle/>
        <a:p>
          <a:endParaRPr lang="tr-TR"/>
        </a:p>
      </dgm:t>
    </dgm:pt>
    <dgm:pt modelId="{2D3A791F-2DA3-438B-BB4B-B9B00F648B96}" type="pres">
      <dgm:prSet presAssocID="{78A89162-437F-4069-99A2-BAFE320CA101}" presName="spacer" presStyleCnt="0"/>
      <dgm:spPr/>
    </dgm:pt>
    <dgm:pt modelId="{8D79BA2D-3FB5-41B1-BBF9-7C7DC144CBD7}" type="pres">
      <dgm:prSet presAssocID="{05D87934-AC71-4DD1-838C-F4DBE2E89454}" presName="parentText" presStyleLbl="node1" presStyleIdx="2" presStyleCnt="3" custScaleY="76117" custLinFactY="388" custLinFactNeighborX="1961" custLinFactNeighborY="100000">
        <dgm:presLayoutVars>
          <dgm:chMax val="0"/>
          <dgm:bulletEnabled val="1"/>
        </dgm:presLayoutVars>
      </dgm:prSet>
      <dgm:spPr/>
      <dgm:t>
        <a:bodyPr/>
        <a:lstStyle/>
        <a:p>
          <a:endParaRPr lang="tr-TR"/>
        </a:p>
      </dgm:t>
    </dgm:pt>
  </dgm:ptLst>
  <dgm:cxnLst>
    <dgm:cxn modelId="{CF967C09-B9D6-4B61-BE4C-1B7FAEEB8FB5}" type="presOf" srcId="{11C60C0C-3580-4667-B3C0-94E634A07930}" destId="{632E765B-A106-4EC0-A4DF-42976FD5D484}" srcOrd="0" destOrd="0" presId="urn:microsoft.com/office/officeart/2005/8/layout/vList2"/>
    <dgm:cxn modelId="{3193C138-9472-4A92-BE3D-329ABC55D05D}" srcId="{9AF0CBD1-03BF-44B9-BA33-8EB36A00EB40}" destId="{45BFA269-CFDF-490D-9C95-81E0180DBB51}" srcOrd="0" destOrd="0" parTransId="{05A78F9D-13A6-49D8-ACAD-8E5ADD56FDDA}" sibTransId="{D19459DB-EABE-43F1-A366-1BB73D61EC47}"/>
    <dgm:cxn modelId="{AE65B498-ECFA-4621-8BD3-CE75F5F67BA5}" type="presOf" srcId="{05D87934-AC71-4DD1-838C-F4DBE2E89454}" destId="{8D79BA2D-3FB5-41B1-BBF9-7C7DC144CBD7}" srcOrd="0" destOrd="0" presId="urn:microsoft.com/office/officeart/2005/8/layout/vList2"/>
    <dgm:cxn modelId="{416CBA2C-8941-40AC-851D-643C47A53B1B}" type="presOf" srcId="{9AF0CBD1-03BF-44B9-BA33-8EB36A00EB40}" destId="{824A34D7-7DE7-483B-AF24-512432CD4B76}" srcOrd="0" destOrd="0" presId="urn:microsoft.com/office/officeart/2005/8/layout/vList2"/>
    <dgm:cxn modelId="{2BA88FFC-26E7-48D4-B5DE-32AD4AC75384}" type="presOf" srcId="{45BFA269-CFDF-490D-9C95-81E0180DBB51}" destId="{2E2259AE-257B-4980-98AD-EF22A4DB3158}" srcOrd="0" destOrd="0" presId="urn:microsoft.com/office/officeart/2005/8/layout/vList2"/>
    <dgm:cxn modelId="{EB701E78-249D-494C-A25F-380DBE1ADC60}" srcId="{9AF0CBD1-03BF-44B9-BA33-8EB36A00EB40}" destId="{05D87934-AC71-4DD1-838C-F4DBE2E89454}" srcOrd="2" destOrd="0" parTransId="{6C6F7B08-51C5-463A-97F8-1F2C33356356}" sibTransId="{E103B62D-EAC8-4070-9EF7-AE3FEFBEB27D}"/>
    <dgm:cxn modelId="{025C9535-F707-4075-AB46-0A4A4444157E}" srcId="{9AF0CBD1-03BF-44B9-BA33-8EB36A00EB40}" destId="{11C60C0C-3580-4667-B3C0-94E634A07930}" srcOrd="1" destOrd="0" parTransId="{7FEB6590-B70E-4E55-999C-F30C69EFC86F}" sibTransId="{78A89162-437F-4069-99A2-BAFE320CA101}"/>
    <dgm:cxn modelId="{E0CF0F4E-24A1-4806-843E-44A70B8DEAA7}" type="presParOf" srcId="{824A34D7-7DE7-483B-AF24-512432CD4B76}" destId="{2E2259AE-257B-4980-98AD-EF22A4DB3158}" srcOrd="0" destOrd="0" presId="urn:microsoft.com/office/officeart/2005/8/layout/vList2"/>
    <dgm:cxn modelId="{8DAA52B4-6F88-4A54-A8FB-C6BDE75B803C}" type="presParOf" srcId="{824A34D7-7DE7-483B-AF24-512432CD4B76}" destId="{29A4A8DA-E387-4134-811B-2B70FC68F4F4}" srcOrd="1" destOrd="0" presId="urn:microsoft.com/office/officeart/2005/8/layout/vList2"/>
    <dgm:cxn modelId="{DF49271F-CDB8-464D-A1C0-B794F25699DD}" type="presParOf" srcId="{824A34D7-7DE7-483B-AF24-512432CD4B76}" destId="{632E765B-A106-4EC0-A4DF-42976FD5D484}" srcOrd="2" destOrd="0" presId="urn:microsoft.com/office/officeart/2005/8/layout/vList2"/>
    <dgm:cxn modelId="{697D7295-1EFC-4A3B-A23E-62BBF33B3ADE}" type="presParOf" srcId="{824A34D7-7DE7-483B-AF24-512432CD4B76}" destId="{2D3A791F-2DA3-438B-BB4B-B9B00F648B96}" srcOrd="3" destOrd="0" presId="urn:microsoft.com/office/officeart/2005/8/layout/vList2"/>
    <dgm:cxn modelId="{DA6B041F-F838-48C7-8438-64DFCA0BDA7B}" type="presParOf" srcId="{824A34D7-7DE7-483B-AF24-512432CD4B76}" destId="{8D79BA2D-3FB5-41B1-BBF9-7C7DC144CBD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F7CD05-AAD5-46F0-A626-1B2CEE136ECA}" type="doc">
      <dgm:prSet loTypeId="urn:microsoft.com/office/officeart/2005/8/layout/vList5" loCatId="list" qsTypeId="urn:microsoft.com/office/officeart/2005/8/quickstyle/simple5" qsCatId="simple" csTypeId="urn:microsoft.com/office/officeart/2005/8/colors/colorful1#1" csCatId="colorful" phldr="1"/>
      <dgm:spPr/>
      <dgm:t>
        <a:bodyPr/>
        <a:lstStyle/>
        <a:p>
          <a:endParaRPr lang="tr-TR"/>
        </a:p>
      </dgm:t>
    </dgm:pt>
    <dgm:pt modelId="{E879588E-3794-4FED-9515-1A4745DD7117}">
      <dgm:prSet/>
      <dgm:spPr/>
      <dgm:t>
        <a:bodyPr/>
        <a:lstStyle/>
        <a:p>
          <a:pPr rtl="0"/>
          <a:r>
            <a:rPr lang="tr-TR" b="1" dirty="0" smtClean="0"/>
            <a:t>Uygulama projesi</a:t>
          </a:r>
          <a:endParaRPr lang="tr-TR" dirty="0"/>
        </a:p>
      </dgm:t>
    </dgm:pt>
    <dgm:pt modelId="{2BC82EE4-1FC8-4E77-B935-B44F6AF98C5F}" type="parTrans" cxnId="{E908DB5A-0197-4757-836D-D22AC42D5444}">
      <dgm:prSet/>
      <dgm:spPr/>
      <dgm:t>
        <a:bodyPr/>
        <a:lstStyle/>
        <a:p>
          <a:endParaRPr lang="tr-TR"/>
        </a:p>
      </dgm:t>
    </dgm:pt>
    <dgm:pt modelId="{EE94B6BE-02DA-4FCA-82B5-7B02E17A6820}" type="sibTrans" cxnId="{E908DB5A-0197-4757-836D-D22AC42D5444}">
      <dgm:prSet/>
      <dgm:spPr/>
      <dgm:t>
        <a:bodyPr/>
        <a:lstStyle/>
        <a:p>
          <a:endParaRPr lang="tr-TR"/>
        </a:p>
      </dgm:t>
    </dgm:pt>
    <dgm:pt modelId="{F10FA146-8786-40FD-A094-045D56E4112F}">
      <dgm:prSet/>
      <dgm:spPr/>
      <dgm:t>
        <a:bodyPr/>
        <a:lstStyle/>
        <a:p>
          <a:pPr rtl="0"/>
          <a:r>
            <a:rPr lang="tr-TR" b="1" dirty="0" smtClean="0"/>
            <a:t>Kesin Proje</a:t>
          </a:r>
          <a:endParaRPr lang="tr-TR" dirty="0"/>
        </a:p>
      </dgm:t>
    </dgm:pt>
    <dgm:pt modelId="{D0E49C9B-14C0-4C44-B994-54DD3F364A34}" type="parTrans" cxnId="{4766520F-202C-4034-9637-1895E1E97172}">
      <dgm:prSet/>
      <dgm:spPr/>
      <dgm:t>
        <a:bodyPr/>
        <a:lstStyle/>
        <a:p>
          <a:endParaRPr lang="tr-TR"/>
        </a:p>
      </dgm:t>
    </dgm:pt>
    <dgm:pt modelId="{1B96519E-00CE-4DFE-AAF6-60DC0B725F13}" type="sibTrans" cxnId="{4766520F-202C-4034-9637-1895E1E97172}">
      <dgm:prSet/>
      <dgm:spPr/>
      <dgm:t>
        <a:bodyPr/>
        <a:lstStyle/>
        <a:p>
          <a:endParaRPr lang="tr-TR"/>
        </a:p>
      </dgm:t>
    </dgm:pt>
    <dgm:pt modelId="{2557F760-7856-40B4-80B1-A8C065B8AFE6}">
      <dgm:prSet/>
      <dgm:spPr/>
      <dgm:t>
        <a:bodyPr/>
        <a:lstStyle/>
        <a:p>
          <a:pPr rtl="0"/>
          <a:r>
            <a:rPr lang="tr-TR" b="1" dirty="0" smtClean="0">
              <a:solidFill>
                <a:schemeClr val="bg1"/>
              </a:solidFill>
              <a:effectLst>
                <a:outerShdw blurRad="38100" dist="38100" dir="2700000" algn="tl">
                  <a:srgbClr val="000000">
                    <a:alpha val="43137"/>
                  </a:srgbClr>
                </a:outerShdw>
              </a:effectLst>
            </a:rPr>
            <a:t>Ön proje </a:t>
          </a:r>
          <a:endParaRPr lang="tr-TR" dirty="0">
            <a:solidFill>
              <a:schemeClr val="bg1"/>
            </a:solidFill>
          </a:endParaRPr>
        </a:p>
      </dgm:t>
    </dgm:pt>
    <dgm:pt modelId="{68D8FFC8-C9FC-4821-A8BE-E72EEB92630B}" type="parTrans" cxnId="{47D9BE06-0594-4C85-B849-207FE9661978}">
      <dgm:prSet/>
      <dgm:spPr/>
      <dgm:t>
        <a:bodyPr/>
        <a:lstStyle/>
        <a:p>
          <a:endParaRPr lang="tr-TR"/>
        </a:p>
      </dgm:t>
    </dgm:pt>
    <dgm:pt modelId="{BE0EE3EE-4108-45F2-AC27-C01DF57A140B}" type="sibTrans" cxnId="{47D9BE06-0594-4C85-B849-207FE9661978}">
      <dgm:prSet/>
      <dgm:spPr/>
      <dgm:t>
        <a:bodyPr/>
        <a:lstStyle/>
        <a:p>
          <a:endParaRPr lang="tr-TR"/>
        </a:p>
      </dgm:t>
    </dgm:pt>
    <dgm:pt modelId="{E6000471-2630-4AE2-AA37-61731AB9F3D1}">
      <dgm:prSet custT="1"/>
      <dgm:spPr/>
      <dgm:t>
        <a:bodyPr/>
        <a:lstStyle/>
        <a:p>
          <a:pPr rtl="0"/>
          <a:r>
            <a:rPr lang="tr-TR" sz="2000" dirty="0" smtClean="0">
              <a:effectLst/>
            </a:rPr>
            <a:t>Belli bir yapının </a:t>
          </a:r>
          <a:r>
            <a:rPr lang="tr-TR" sz="2000" b="1" dirty="0" smtClean="0">
              <a:solidFill>
                <a:srgbClr val="FF0000"/>
              </a:solidFill>
              <a:effectLst/>
            </a:rPr>
            <a:t>kesin ihtiyaç</a:t>
          </a:r>
          <a:r>
            <a:rPr lang="tr-TR" sz="2000" dirty="0" smtClean="0">
              <a:effectLst/>
            </a:rPr>
            <a:t> programına göre; </a:t>
          </a:r>
          <a:endParaRPr lang="tr-TR" sz="2000" dirty="0">
            <a:effectLst/>
          </a:endParaRPr>
        </a:p>
      </dgm:t>
    </dgm:pt>
    <dgm:pt modelId="{23137A59-2AB1-4670-A3AB-2B90D03B35C0}" type="parTrans" cxnId="{2D8475A9-0A1B-4D23-9E57-8A6D8DEFB128}">
      <dgm:prSet/>
      <dgm:spPr/>
      <dgm:t>
        <a:bodyPr/>
        <a:lstStyle/>
        <a:p>
          <a:endParaRPr lang="tr-TR"/>
        </a:p>
      </dgm:t>
    </dgm:pt>
    <dgm:pt modelId="{74231AB2-8E07-46FF-901D-756BEB9D2EC1}" type="sibTrans" cxnId="{2D8475A9-0A1B-4D23-9E57-8A6D8DEFB128}">
      <dgm:prSet/>
      <dgm:spPr/>
      <dgm:t>
        <a:bodyPr/>
        <a:lstStyle/>
        <a:p>
          <a:endParaRPr lang="tr-TR"/>
        </a:p>
      </dgm:t>
    </dgm:pt>
    <dgm:pt modelId="{B486579D-913E-49E2-B2DE-3E30AAB057C1}">
      <dgm:prSet custT="1"/>
      <dgm:spPr/>
      <dgm:t>
        <a:bodyPr/>
        <a:lstStyle/>
        <a:p>
          <a:pPr rtl="0"/>
          <a:r>
            <a:rPr lang="tr-TR" sz="2000" dirty="0" smtClean="0">
              <a:effectLst/>
            </a:rPr>
            <a:t>Belli bir yapının onaylanmış </a:t>
          </a:r>
          <a:r>
            <a:rPr lang="tr-TR" sz="2000" b="1" dirty="0" smtClean="0">
              <a:solidFill>
                <a:srgbClr val="FF0000"/>
              </a:solidFill>
              <a:effectLst/>
            </a:rPr>
            <a:t>kesin projesine </a:t>
          </a:r>
          <a:r>
            <a:rPr lang="tr-TR" sz="2000" dirty="0" smtClean="0">
              <a:effectLst/>
            </a:rPr>
            <a:t>göre,</a:t>
          </a:r>
          <a:endParaRPr lang="tr-TR" sz="2000" b="0" dirty="0">
            <a:effectLst/>
          </a:endParaRPr>
        </a:p>
      </dgm:t>
    </dgm:pt>
    <dgm:pt modelId="{EEE199B4-B623-4F96-8350-200AE1E780B5}" type="parTrans" cxnId="{29981408-36CD-4590-AAB5-0DB3BD883087}">
      <dgm:prSet/>
      <dgm:spPr/>
      <dgm:t>
        <a:bodyPr/>
        <a:lstStyle/>
        <a:p>
          <a:endParaRPr lang="tr-TR"/>
        </a:p>
      </dgm:t>
    </dgm:pt>
    <dgm:pt modelId="{DEE40931-F17A-4A55-A39D-F38837667125}" type="sibTrans" cxnId="{29981408-36CD-4590-AAB5-0DB3BD883087}">
      <dgm:prSet/>
      <dgm:spPr/>
      <dgm:t>
        <a:bodyPr/>
        <a:lstStyle/>
        <a:p>
          <a:endParaRPr lang="tr-TR"/>
        </a:p>
      </dgm:t>
    </dgm:pt>
    <dgm:pt modelId="{FE714AA8-A830-423F-AC89-428C8BA7F7C9}">
      <dgm:prSet custT="1"/>
      <dgm:spPr/>
      <dgm:t>
        <a:bodyPr/>
        <a:lstStyle/>
        <a:p>
          <a:pPr rtl="0"/>
          <a:r>
            <a:rPr lang="tr-TR" sz="2000" dirty="0" smtClean="0">
              <a:effectLst/>
            </a:rPr>
            <a:t>Belli bir yapının onaylanmış </a:t>
          </a:r>
          <a:r>
            <a:rPr lang="tr-TR" sz="2000" b="1" dirty="0" smtClean="0">
              <a:solidFill>
                <a:srgbClr val="FF0000"/>
              </a:solidFill>
              <a:effectLst/>
            </a:rPr>
            <a:t>ön projesine </a:t>
          </a:r>
          <a:r>
            <a:rPr lang="tr-TR" sz="2000" dirty="0" smtClean="0">
              <a:effectLst/>
            </a:rPr>
            <a:t>göre;  </a:t>
          </a:r>
          <a:endParaRPr lang="tr-TR" sz="2000" dirty="0">
            <a:effectLst/>
          </a:endParaRPr>
        </a:p>
      </dgm:t>
    </dgm:pt>
    <dgm:pt modelId="{6B862433-FA58-48DB-B0D3-42877683BAF4}" type="parTrans" cxnId="{0B94487A-335A-4C20-9ECD-20C7A36CF435}">
      <dgm:prSet/>
      <dgm:spPr/>
      <dgm:t>
        <a:bodyPr/>
        <a:lstStyle/>
        <a:p>
          <a:endParaRPr lang="tr-TR"/>
        </a:p>
      </dgm:t>
    </dgm:pt>
    <dgm:pt modelId="{01BD2775-5728-4AED-ADBE-A0FCC2DD0E3C}" type="sibTrans" cxnId="{0B94487A-335A-4C20-9ECD-20C7A36CF435}">
      <dgm:prSet/>
      <dgm:spPr/>
      <dgm:t>
        <a:bodyPr/>
        <a:lstStyle/>
        <a:p>
          <a:endParaRPr lang="tr-TR"/>
        </a:p>
      </dgm:t>
    </dgm:pt>
    <dgm:pt modelId="{3C069B89-52C6-4B09-B733-ED6B1885C303}">
      <dgm:prSet custT="1"/>
      <dgm:spPr/>
      <dgm:t>
        <a:bodyPr/>
        <a:lstStyle/>
        <a:p>
          <a:r>
            <a:rPr lang="tr-TR" sz="2000" b="1" dirty="0" smtClean="0">
              <a:solidFill>
                <a:srgbClr val="FF0000"/>
              </a:solidFill>
              <a:effectLst/>
            </a:rPr>
            <a:t>Yapının her türlü ayrıntısının </a:t>
          </a:r>
          <a:r>
            <a:rPr lang="tr-TR" sz="2000" dirty="0" smtClean="0">
              <a:effectLst/>
            </a:rPr>
            <a:t>belirtildiği proje</a:t>
          </a:r>
        </a:p>
      </dgm:t>
    </dgm:pt>
    <dgm:pt modelId="{C393566B-BB55-4BDF-BACB-37C3FE6F5338}" type="parTrans" cxnId="{688087E0-39C3-4F33-9A62-F720DBC6F30F}">
      <dgm:prSet/>
      <dgm:spPr/>
      <dgm:t>
        <a:bodyPr/>
        <a:lstStyle/>
        <a:p>
          <a:endParaRPr lang="tr-TR"/>
        </a:p>
      </dgm:t>
    </dgm:pt>
    <dgm:pt modelId="{E2799574-B6F2-4477-B493-E4844008FD9B}" type="sibTrans" cxnId="{688087E0-39C3-4F33-9A62-F720DBC6F30F}">
      <dgm:prSet/>
      <dgm:spPr/>
      <dgm:t>
        <a:bodyPr/>
        <a:lstStyle/>
        <a:p>
          <a:endParaRPr lang="tr-TR"/>
        </a:p>
      </dgm:t>
    </dgm:pt>
    <dgm:pt modelId="{ED898BF4-5F7B-4EE1-8761-A316B786DCA1}">
      <dgm:prSet custT="1"/>
      <dgm:spPr/>
      <dgm:t>
        <a:bodyPr/>
        <a:lstStyle/>
        <a:p>
          <a:r>
            <a:rPr lang="tr-TR" sz="2000" dirty="0" smtClean="0">
              <a:effectLst/>
            </a:rPr>
            <a:t>Mümkün olan </a:t>
          </a:r>
          <a:r>
            <a:rPr lang="tr-TR" sz="2000" b="1" dirty="0" smtClean="0">
              <a:solidFill>
                <a:srgbClr val="FF0000"/>
              </a:solidFill>
              <a:effectLst/>
            </a:rPr>
            <a:t>arazi ve zemin araştırmaları </a:t>
          </a:r>
          <a:r>
            <a:rPr lang="tr-TR" sz="2000" dirty="0" smtClean="0">
              <a:effectLst/>
            </a:rPr>
            <a:t>yapılmış olan, </a:t>
          </a:r>
        </a:p>
      </dgm:t>
    </dgm:pt>
    <dgm:pt modelId="{0BEB8FA8-3FF4-49FB-81B4-6CD5A1DCF813}" type="parTrans" cxnId="{01870F7A-6722-4DB1-8C10-AA1E910C3661}">
      <dgm:prSet/>
      <dgm:spPr/>
      <dgm:t>
        <a:bodyPr/>
        <a:lstStyle/>
        <a:p>
          <a:endParaRPr lang="tr-TR"/>
        </a:p>
      </dgm:t>
    </dgm:pt>
    <dgm:pt modelId="{D707CD26-4C1E-4A35-938B-5D65D85B1698}" type="sibTrans" cxnId="{01870F7A-6722-4DB1-8C10-AA1E910C3661}">
      <dgm:prSet/>
      <dgm:spPr/>
      <dgm:t>
        <a:bodyPr/>
        <a:lstStyle/>
        <a:p>
          <a:endParaRPr lang="tr-TR"/>
        </a:p>
      </dgm:t>
    </dgm:pt>
    <dgm:pt modelId="{AB009F2E-F205-4A6C-B5BC-6555120D8EE9}">
      <dgm:prSet custT="1"/>
      <dgm:spPr/>
      <dgm:t>
        <a:bodyPr/>
        <a:lstStyle/>
        <a:p>
          <a:r>
            <a:rPr lang="tr-TR" sz="2000" dirty="0" smtClean="0">
              <a:effectLst/>
            </a:rPr>
            <a:t>Yapı elemanlarının </a:t>
          </a:r>
          <a:r>
            <a:rPr lang="tr-TR" sz="2000" b="1" dirty="0" smtClean="0">
              <a:solidFill>
                <a:srgbClr val="FF0000"/>
              </a:solidFill>
              <a:effectLst/>
            </a:rPr>
            <a:t>ölçülendirilip boyutlandırıldığı, </a:t>
          </a:r>
        </a:p>
      </dgm:t>
    </dgm:pt>
    <dgm:pt modelId="{B90A3A93-13CC-401E-A7B5-E09464F53641}" type="parTrans" cxnId="{7D0E6D68-8E4E-4BBB-A644-BA25318B5F2B}">
      <dgm:prSet/>
      <dgm:spPr/>
      <dgm:t>
        <a:bodyPr/>
        <a:lstStyle/>
        <a:p>
          <a:endParaRPr lang="tr-TR"/>
        </a:p>
      </dgm:t>
    </dgm:pt>
    <dgm:pt modelId="{A4E469E3-9D5F-4477-BA1A-DE075493A802}" type="sibTrans" cxnId="{7D0E6D68-8E4E-4BBB-A644-BA25318B5F2B}">
      <dgm:prSet/>
      <dgm:spPr/>
      <dgm:t>
        <a:bodyPr/>
        <a:lstStyle/>
        <a:p>
          <a:endParaRPr lang="tr-TR"/>
        </a:p>
      </dgm:t>
    </dgm:pt>
    <dgm:pt modelId="{C6C40262-976A-42E4-B5BF-A8C06EA9ADB0}">
      <dgm:prSet custT="1"/>
      <dgm:spPr/>
      <dgm:t>
        <a:bodyPr/>
        <a:lstStyle/>
        <a:p>
          <a:r>
            <a:rPr lang="tr-TR" sz="2000" dirty="0" smtClean="0">
              <a:effectLst/>
            </a:rPr>
            <a:t>İnşaat </a:t>
          </a:r>
          <a:r>
            <a:rPr lang="tr-TR" sz="2000" b="1" dirty="0" smtClean="0">
              <a:solidFill>
                <a:srgbClr val="FF0000"/>
              </a:solidFill>
              <a:effectLst/>
            </a:rPr>
            <a:t>sistem </a:t>
          </a:r>
          <a:r>
            <a:rPr lang="tr-TR" sz="2000" dirty="0" smtClean="0">
              <a:effectLst/>
            </a:rPr>
            <a:t>ve </a:t>
          </a:r>
          <a:r>
            <a:rPr lang="tr-TR" sz="2000" b="1" dirty="0" smtClean="0">
              <a:solidFill>
                <a:srgbClr val="FF0000"/>
              </a:solidFill>
              <a:effectLst/>
            </a:rPr>
            <a:t>gereçleri</a:t>
          </a:r>
          <a:r>
            <a:rPr lang="tr-TR" sz="2000" dirty="0" smtClean="0">
              <a:effectLst/>
            </a:rPr>
            <a:t> ile </a:t>
          </a:r>
          <a:r>
            <a:rPr lang="tr-TR" sz="2000" b="1" dirty="0" smtClean="0">
              <a:solidFill>
                <a:srgbClr val="FF0000"/>
              </a:solidFill>
              <a:effectLst/>
            </a:rPr>
            <a:t>teknik özelliklerinin </a:t>
          </a:r>
          <a:r>
            <a:rPr lang="tr-TR" sz="2000" dirty="0" smtClean="0">
              <a:effectLst/>
            </a:rPr>
            <a:t>belirtildiği proje</a:t>
          </a:r>
        </a:p>
      </dgm:t>
    </dgm:pt>
    <dgm:pt modelId="{2EB1C760-D79F-4B1E-99D1-3BAA9BA0FF5A}" type="parTrans" cxnId="{C3C15465-C6BC-4245-86E5-C308B435441E}">
      <dgm:prSet/>
      <dgm:spPr/>
      <dgm:t>
        <a:bodyPr/>
        <a:lstStyle/>
        <a:p>
          <a:endParaRPr lang="tr-TR"/>
        </a:p>
      </dgm:t>
    </dgm:pt>
    <dgm:pt modelId="{D884C42E-E67C-41C1-BC5E-642759018440}" type="sibTrans" cxnId="{C3C15465-C6BC-4245-86E5-C308B435441E}">
      <dgm:prSet/>
      <dgm:spPr/>
      <dgm:t>
        <a:bodyPr/>
        <a:lstStyle/>
        <a:p>
          <a:endParaRPr lang="tr-TR"/>
        </a:p>
      </dgm:t>
    </dgm:pt>
    <dgm:pt modelId="{61C32116-0F1B-42F0-8826-471CF5A48DB0}">
      <dgm:prSet custT="1"/>
      <dgm:spPr/>
      <dgm:t>
        <a:bodyPr/>
        <a:lstStyle/>
        <a:p>
          <a:r>
            <a:rPr lang="tr-TR" sz="2000" dirty="0" smtClean="0">
              <a:effectLst/>
            </a:rPr>
            <a:t>Gerekli </a:t>
          </a:r>
          <a:r>
            <a:rPr lang="tr-TR" sz="2000" b="1" dirty="0" smtClean="0">
              <a:solidFill>
                <a:srgbClr val="FF0000"/>
              </a:solidFill>
              <a:effectLst/>
            </a:rPr>
            <a:t>arazi ve zemin araştırmaları yapılmadan,</a:t>
          </a:r>
        </a:p>
      </dgm:t>
    </dgm:pt>
    <dgm:pt modelId="{9E25A5D5-B9DC-4405-9130-2FE0DA870C9C}" type="parTrans" cxnId="{2E1BF680-5381-4B30-94EE-7AC9C08D70DF}">
      <dgm:prSet/>
      <dgm:spPr/>
      <dgm:t>
        <a:bodyPr/>
        <a:lstStyle/>
        <a:p>
          <a:endParaRPr lang="tr-TR"/>
        </a:p>
      </dgm:t>
    </dgm:pt>
    <dgm:pt modelId="{8172439F-AA9A-4717-82E9-F10134A054A9}" type="sibTrans" cxnId="{2E1BF680-5381-4B30-94EE-7AC9C08D70DF}">
      <dgm:prSet/>
      <dgm:spPr/>
      <dgm:t>
        <a:bodyPr/>
        <a:lstStyle/>
        <a:p>
          <a:endParaRPr lang="tr-TR"/>
        </a:p>
      </dgm:t>
    </dgm:pt>
    <dgm:pt modelId="{10C92677-1BB6-4162-A844-C86C913C158D}">
      <dgm:prSet custT="1"/>
      <dgm:spPr/>
      <dgm:t>
        <a:bodyPr/>
        <a:lstStyle/>
        <a:p>
          <a:r>
            <a:rPr lang="tr-TR" sz="2000" dirty="0" smtClean="0">
              <a:effectLst/>
            </a:rPr>
            <a:t>Bilgilerin </a:t>
          </a:r>
          <a:r>
            <a:rPr lang="tr-TR" sz="2000" b="1" dirty="0" smtClean="0">
              <a:solidFill>
                <a:srgbClr val="FF0000"/>
              </a:solidFill>
              <a:effectLst/>
            </a:rPr>
            <a:t>halihazır haritalardan </a:t>
          </a:r>
          <a:r>
            <a:rPr lang="tr-TR" sz="2000" dirty="0" smtClean="0">
              <a:effectLst/>
            </a:rPr>
            <a:t>alındığı, </a:t>
          </a:r>
        </a:p>
      </dgm:t>
    </dgm:pt>
    <dgm:pt modelId="{6983B9BB-FBE0-4730-B15B-E9FC263C7018}" type="parTrans" cxnId="{A03D591E-C21E-4CA8-848C-43CAC3DBA85A}">
      <dgm:prSet/>
      <dgm:spPr/>
      <dgm:t>
        <a:bodyPr/>
        <a:lstStyle/>
        <a:p>
          <a:endParaRPr lang="tr-TR"/>
        </a:p>
      </dgm:t>
    </dgm:pt>
    <dgm:pt modelId="{4E6F2497-BCAA-4AE9-88C9-69AF6C7CE2CA}" type="sibTrans" cxnId="{A03D591E-C21E-4CA8-848C-43CAC3DBA85A}">
      <dgm:prSet/>
      <dgm:spPr/>
      <dgm:t>
        <a:bodyPr/>
        <a:lstStyle/>
        <a:p>
          <a:endParaRPr lang="tr-TR"/>
        </a:p>
      </dgm:t>
    </dgm:pt>
    <dgm:pt modelId="{95A9EF25-BAA7-4623-A206-55BBE2D4EF8F}">
      <dgm:prSet custT="1"/>
      <dgm:spPr/>
      <dgm:t>
        <a:bodyPr/>
        <a:lstStyle/>
        <a:p>
          <a:r>
            <a:rPr lang="tr-TR" sz="2000" b="1" dirty="0" smtClean="0">
              <a:solidFill>
                <a:srgbClr val="FF0000"/>
              </a:solidFill>
              <a:effectLst/>
            </a:rPr>
            <a:t>ÇED</a:t>
          </a:r>
          <a:r>
            <a:rPr lang="tr-TR" sz="2000" dirty="0" smtClean="0">
              <a:effectLst/>
            </a:rPr>
            <a:t> ve </a:t>
          </a:r>
          <a:r>
            <a:rPr lang="tr-TR" sz="2000" b="1" dirty="0" smtClean="0">
              <a:solidFill>
                <a:srgbClr val="FF0000"/>
              </a:solidFill>
              <a:effectLst/>
            </a:rPr>
            <a:t>fizibilite raporları</a:t>
          </a:r>
          <a:r>
            <a:rPr lang="tr-TR" sz="2000" dirty="0" smtClean="0">
              <a:effectLst/>
            </a:rPr>
            <a:t> dahil elde edilen verilere dayanılarak hazırlanan </a:t>
          </a:r>
          <a:r>
            <a:rPr lang="tr-TR" sz="2000" b="1" dirty="0" smtClean="0">
              <a:solidFill>
                <a:srgbClr val="FF0000"/>
              </a:solidFill>
              <a:effectLst/>
            </a:rPr>
            <a:t>plân, kesit, görünüş ve profillerin</a:t>
          </a:r>
          <a:r>
            <a:rPr lang="tr-TR" sz="2000" dirty="0" smtClean="0">
              <a:effectLst/>
            </a:rPr>
            <a:t> belirtildiği bir veya birkaç çözümü içeren proje</a:t>
          </a:r>
        </a:p>
      </dgm:t>
    </dgm:pt>
    <dgm:pt modelId="{76806F69-2794-43BE-98DF-BD09D47E9E55}" type="parTrans" cxnId="{1AE3819F-30AD-4215-AE7E-488B3627E8A3}">
      <dgm:prSet/>
      <dgm:spPr/>
      <dgm:t>
        <a:bodyPr/>
        <a:lstStyle/>
        <a:p>
          <a:endParaRPr lang="tr-TR"/>
        </a:p>
      </dgm:t>
    </dgm:pt>
    <dgm:pt modelId="{A16AA37A-7C2F-49FA-A79D-DABBBB971108}" type="sibTrans" cxnId="{1AE3819F-30AD-4215-AE7E-488B3627E8A3}">
      <dgm:prSet/>
      <dgm:spPr/>
      <dgm:t>
        <a:bodyPr/>
        <a:lstStyle/>
        <a:p>
          <a:endParaRPr lang="tr-TR"/>
        </a:p>
      </dgm:t>
    </dgm:pt>
    <dgm:pt modelId="{4E4A431A-C47C-4BC7-AEBF-44EE519B66C2}" type="pres">
      <dgm:prSet presAssocID="{7FF7CD05-AAD5-46F0-A626-1B2CEE136ECA}" presName="Name0" presStyleCnt="0">
        <dgm:presLayoutVars>
          <dgm:dir/>
          <dgm:animLvl val="lvl"/>
          <dgm:resizeHandles val="exact"/>
        </dgm:presLayoutVars>
      </dgm:prSet>
      <dgm:spPr/>
      <dgm:t>
        <a:bodyPr/>
        <a:lstStyle/>
        <a:p>
          <a:endParaRPr lang="tr-TR"/>
        </a:p>
      </dgm:t>
    </dgm:pt>
    <dgm:pt modelId="{B8A422A4-8216-4366-85A1-BE6F15554641}" type="pres">
      <dgm:prSet presAssocID="{E879588E-3794-4FED-9515-1A4745DD7117}" presName="linNode" presStyleCnt="0"/>
      <dgm:spPr/>
      <dgm:t>
        <a:bodyPr/>
        <a:lstStyle/>
        <a:p>
          <a:endParaRPr lang="tr-TR"/>
        </a:p>
      </dgm:t>
    </dgm:pt>
    <dgm:pt modelId="{F1FA9496-2782-44C3-9D4B-37869DA1F787}" type="pres">
      <dgm:prSet presAssocID="{E879588E-3794-4FED-9515-1A4745DD7117}" presName="parentText" presStyleLbl="node1" presStyleIdx="0" presStyleCnt="3" custScaleX="52783" custScaleY="23193">
        <dgm:presLayoutVars>
          <dgm:chMax val="1"/>
          <dgm:bulletEnabled val="1"/>
        </dgm:presLayoutVars>
      </dgm:prSet>
      <dgm:spPr/>
      <dgm:t>
        <a:bodyPr/>
        <a:lstStyle/>
        <a:p>
          <a:endParaRPr lang="tr-TR"/>
        </a:p>
      </dgm:t>
    </dgm:pt>
    <dgm:pt modelId="{9E57E47B-4D27-435E-9E13-46E1550F2C5D}" type="pres">
      <dgm:prSet presAssocID="{E879588E-3794-4FED-9515-1A4745DD7117}" presName="descendantText" presStyleLbl="alignAccFollowNode1" presStyleIdx="0" presStyleCnt="3" custScaleX="107871" custScaleY="25223">
        <dgm:presLayoutVars>
          <dgm:bulletEnabled val="1"/>
        </dgm:presLayoutVars>
      </dgm:prSet>
      <dgm:spPr/>
      <dgm:t>
        <a:bodyPr/>
        <a:lstStyle/>
        <a:p>
          <a:endParaRPr lang="tr-TR"/>
        </a:p>
      </dgm:t>
    </dgm:pt>
    <dgm:pt modelId="{C9FB8249-0F3F-419D-A727-8D9C034AF5AD}" type="pres">
      <dgm:prSet presAssocID="{EE94B6BE-02DA-4FCA-82B5-7B02E17A6820}" presName="sp" presStyleCnt="0"/>
      <dgm:spPr/>
      <dgm:t>
        <a:bodyPr/>
        <a:lstStyle/>
        <a:p>
          <a:endParaRPr lang="tr-TR"/>
        </a:p>
      </dgm:t>
    </dgm:pt>
    <dgm:pt modelId="{4AAB70BC-21BB-4CD8-9B6F-ED3DA4B8B4AA}" type="pres">
      <dgm:prSet presAssocID="{F10FA146-8786-40FD-A094-045D56E4112F}" presName="linNode" presStyleCnt="0"/>
      <dgm:spPr/>
      <dgm:t>
        <a:bodyPr/>
        <a:lstStyle/>
        <a:p>
          <a:endParaRPr lang="tr-TR"/>
        </a:p>
      </dgm:t>
    </dgm:pt>
    <dgm:pt modelId="{43FD9E90-3B28-4993-968B-EC2A602E0F8C}" type="pres">
      <dgm:prSet presAssocID="{F10FA146-8786-40FD-A094-045D56E4112F}" presName="parentText" presStyleLbl="node1" presStyleIdx="1" presStyleCnt="3" custScaleX="54926" custScaleY="25512">
        <dgm:presLayoutVars>
          <dgm:chMax val="1"/>
          <dgm:bulletEnabled val="1"/>
        </dgm:presLayoutVars>
      </dgm:prSet>
      <dgm:spPr/>
      <dgm:t>
        <a:bodyPr/>
        <a:lstStyle/>
        <a:p>
          <a:endParaRPr lang="tr-TR"/>
        </a:p>
      </dgm:t>
    </dgm:pt>
    <dgm:pt modelId="{1ED595BF-92AA-4E75-BBFB-7514EA129783}" type="pres">
      <dgm:prSet presAssocID="{F10FA146-8786-40FD-A094-045D56E4112F}" presName="descendantText" presStyleLbl="alignAccFollowNode1" presStyleIdx="1" presStyleCnt="3" custAng="0" custScaleX="109360" custScaleY="45685">
        <dgm:presLayoutVars>
          <dgm:bulletEnabled val="1"/>
        </dgm:presLayoutVars>
      </dgm:prSet>
      <dgm:spPr/>
      <dgm:t>
        <a:bodyPr/>
        <a:lstStyle/>
        <a:p>
          <a:endParaRPr lang="tr-TR"/>
        </a:p>
      </dgm:t>
    </dgm:pt>
    <dgm:pt modelId="{55D7B891-C967-4628-9B44-922ADB4CD042}" type="pres">
      <dgm:prSet presAssocID="{1B96519E-00CE-4DFE-AAF6-60DC0B725F13}" presName="sp" presStyleCnt="0"/>
      <dgm:spPr/>
      <dgm:t>
        <a:bodyPr/>
        <a:lstStyle/>
        <a:p>
          <a:endParaRPr lang="tr-TR"/>
        </a:p>
      </dgm:t>
    </dgm:pt>
    <dgm:pt modelId="{C8D5D36B-80C2-4AF9-B4D5-8F51CC73F13F}" type="pres">
      <dgm:prSet presAssocID="{2557F760-7856-40B4-80B1-A8C065B8AFE6}" presName="linNode" presStyleCnt="0"/>
      <dgm:spPr/>
      <dgm:t>
        <a:bodyPr/>
        <a:lstStyle/>
        <a:p>
          <a:endParaRPr lang="tr-TR"/>
        </a:p>
      </dgm:t>
    </dgm:pt>
    <dgm:pt modelId="{A4DDD887-72E1-47AE-BB00-F5286CF83568}" type="pres">
      <dgm:prSet presAssocID="{2557F760-7856-40B4-80B1-A8C065B8AFE6}" presName="parentText" presStyleLbl="node1" presStyleIdx="2" presStyleCnt="3" custScaleX="54780" custScaleY="25512">
        <dgm:presLayoutVars>
          <dgm:chMax val="1"/>
          <dgm:bulletEnabled val="1"/>
        </dgm:presLayoutVars>
      </dgm:prSet>
      <dgm:spPr/>
      <dgm:t>
        <a:bodyPr/>
        <a:lstStyle/>
        <a:p>
          <a:endParaRPr lang="tr-TR"/>
        </a:p>
      </dgm:t>
    </dgm:pt>
    <dgm:pt modelId="{82BBAD34-36D7-46A4-9685-CCDF9EA7A674}" type="pres">
      <dgm:prSet presAssocID="{2557F760-7856-40B4-80B1-A8C065B8AFE6}" presName="descendantText" presStyleLbl="alignAccFollowNode1" presStyleIdx="2" presStyleCnt="3" custScaleX="106245" custScaleY="51792">
        <dgm:presLayoutVars>
          <dgm:bulletEnabled val="1"/>
        </dgm:presLayoutVars>
      </dgm:prSet>
      <dgm:spPr/>
      <dgm:t>
        <a:bodyPr/>
        <a:lstStyle/>
        <a:p>
          <a:endParaRPr lang="tr-TR"/>
        </a:p>
      </dgm:t>
    </dgm:pt>
  </dgm:ptLst>
  <dgm:cxnLst>
    <dgm:cxn modelId="{2D8475A9-0A1B-4D23-9E57-8A6D8DEFB128}" srcId="{2557F760-7856-40B4-80B1-A8C065B8AFE6}" destId="{E6000471-2630-4AE2-AA37-61731AB9F3D1}" srcOrd="0" destOrd="0" parTransId="{23137A59-2AB1-4670-A3AB-2B90D03B35C0}" sibTransId="{74231AB2-8E07-46FF-901D-756BEB9D2EC1}"/>
    <dgm:cxn modelId="{29981408-36CD-4590-AAB5-0DB3BD883087}" srcId="{E879588E-3794-4FED-9515-1A4745DD7117}" destId="{B486579D-913E-49E2-B2DE-3E30AAB057C1}" srcOrd="0" destOrd="0" parTransId="{EEE199B4-B623-4F96-8350-200AE1E780B5}" sibTransId="{DEE40931-F17A-4A55-A39D-F38837667125}"/>
    <dgm:cxn modelId="{B0EA053E-7F6C-4479-8D62-DB25EAF369CD}" type="presOf" srcId="{7FF7CD05-AAD5-46F0-A626-1B2CEE136ECA}" destId="{4E4A431A-C47C-4BC7-AEBF-44EE519B66C2}" srcOrd="0" destOrd="0" presId="urn:microsoft.com/office/officeart/2005/8/layout/vList5"/>
    <dgm:cxn modelId="{147003F2-9474-4CAE-98CC-56B0D69121E7}" type="presOf" srcId="{95A9EF25-BAA7-4623-A206-55BBE2D4EF8F}" destId="{82BBAD34-36D7-46A4-9685-CCDF9EA7A674}" srcOrd="0" destOrd="3" presId="urn:microsoft.com/office/officeart/2005/8/layout/vList5"/>
    <dgm:cxn modelId="{2E1BF680-5381-4B30-94EE-7AC9C08D70DF}" srcId="{2557F760-7856-40B4-80B1-A8C065B8AFE6}" destId="{61C32116-0F1B-42F0-8826-471CF5A48DB0}" srcOrd="1" destOrd="0" parTransId="{9E25A5D5-B9DC-4405-9130-2FE0DA870C9C}" sibTransId="{8172439F-AA9A-4717-82E9-F10134A054A9}"/>
    <dgm:cxn modelId="{86EAFC51-D642-48C1-A7A6-A8A643C8DAF6}" type="presOf" srcId="{C6C40262-976A-42E4-B5BF-A8C06EA9ADB0}" destId="{1ED595BF-92AA-4E75-BBFB-7514EA129783}" srcOrd="0" destOrd="3" presId="urn:microsoft.com/office/officeart/2005/8/layout/vList5"/>
    <dgm:cxn modelId="{C975BE83-E0D8-4BD4-BE7E-0187B01453FE}" type="presOf" srcId="{E879588E-3794-4FED-9515-1A4745DD7117}" destId="{F1FA9496-2782-44C3-9D4B-37869DA1F787}" srcOrd="0" destOrd="0" presId="urn:microsoft.com/office/officeart/2005/8/layout/vList5"/>
    <dgm:cxn modelId="{01870F7A-6722-4DB1-8C10-AA1E910C3661}" srcId="{F10FA146-8786-40FD-A094-045D56E4112F}" destId="{ED898BF4-5F7B-4EE1-8761-A316B786DCA1}" srcOrd="1" destOrd="0" parTransId="{0BEB8FA8-3FF4-49FB-81B4-6CD5A1DCF813}" sibTransId="{D707CD26-4C1E-4A35-938B-5D65D85B1698}"/>
    <dgm:cxn modelId="{F76D7253-5224-458B-A7A1-65BB89C2B0DE}" type="presOf" srcId="{2557F760-7856-40B4-80B1-A8C065B8AFE6}" destId="{A4DDD887-72E1-47AE-BB00-F5286CF83568}" srcOrd="0" destOrd="0" presId="urn:microsoft.com/office/officeart/2005/8/layout/vList5"/>
    <dgm:cxn modelId="{1AE3819F-30AD-4215-AE7E-488B3627E8A3}" srcId="{2557F760-7856-40B4-80B1-A8C065B8AFE6}" destId="{95A9EF25-BAA7-4623-A206-55BBE2D4EF8F}" srcOrd="3" destOrd="0" parTransId="{76806F69-2794-43BE-98DF-BD09D47E9E55}" sibTransId="{A16AA37A-7C2F-49FA-A79D-DABBBB971108}"/>
    <dgm:cxn modelId="{688087E0-39C3-4F33-9A62-F720DBC6F30F}" srcId="{E879588E-3794-4FED-9515-1A4745DD7117}" destId="{3C069B89-52C6-4B09-B733-ED6B1885C303}" srcOrd="1" destOrd="0" parTransId="{C393566B-BB55-4BDF-BACB-37C3FE6F5338}" sibTransId="{E2799574-B6F2-4477-B493-E4844008FD9B}"/>
    <dgm:cxn modelId="{C3C15465-C6BC-4245-86E5-C308B435441E}" srcId="{F10FA146-8786-40FD-A094-045D56E4112F}" destId="{C6C40262-976A-42E4-B5BF-A8C06EA9ADB0}" srcOrd="3" destOrd="0" parTransId="{2EB1C760-D79F-4B1E-99D1-3BAA9BA0FF5A}" sibTransId="{D884C42E-E67C-41C1-BC5E-642759018440}"/>
    <dgm:cxn modelId="{7D0E6D68-8E4E-4BBB-A644-BA25318B5F2B}" srcId="{F10FA146-8786-40FD-A094-045D56E4112F}" destId="{AB009F2E-F205-4A6C-B5BC-6555120D8EE9}" srcOrd="2" destOrd="0" parTransId="{B90A3A93-13CC-401E-A7B5-E09464F53641}" sibTransId="{A4E469E3-9D5F-4477-BA1A-DE075493A802}"/>
    <dgm:cxn modelId="{87EDF383-745F-4685-BA0B-684D0421D673}" type="presOf" srcId="{10C92677-1BB6-4162-A844-C86C913C158D}" destId="{82BBAD34-36D7-46A4-9685-CCDF9EA7A674}" srcOrd="0" destOrd="2" presId="urn:microsoft.com/office/officeart/2005/8/layout/vList5"/>
    <dgm:cxn modelId="{968FD57E-5601-490F-AE95-B543037BAB54}" type="presOf" srcId="{AB009F2E-F205-4A6C-B5BC-6555120D8EE9}" destId="{1ED595BF-92AA-4E75-BBFB-7514EA129783}" srcOrd="0" destOrd="2" presId="urn:microsoft.com/office/officeart/2005/8/layout/vList5"/>
    <dgm:cxn modelId="{497C4F20-8D4D-4D46-B43F-E22CCB082F0F}" type="presOf" srcId="{61C32116-0F1B-42F0-8826-471CF5A48DB0}" destId="{82BBAD34-36D7-46A4-9685-CCDF9EA7A674}" srcOrd="0" destOrd="1" presId="urn:microsoft.com/office/officeart/2005/8/layout/vList5"/>
    <dgm:cxn modelId="{4766520F-202C-4034-9637-1895E1E97172}" srcId="{7FF7CD05-AAD5-46F0-A626-1B2CEE136ECA}" destId="{F10FA146-8786-40FD-A094-045D56E4112F}" srcOrd="1" destOrd="0" parTransId="{D0E49C9B-14C0-4C44-B994-54DD3F364A34}" sibTransId="{1B96519E-00CE-4DFE-AAF6-60DC0B725F13}"/>
    <dgm:cxn modelId="{B79B44B6-DF99-47C4-824A-38D6E6C89796}" type="presOf" srcId="{FE714AA8-A830-423F-AC89-428C8BA7F7C9}" destId="{1ED595BF-92AA-4E75-BBFB-7514EA129783}" srcOrd="0" destOrd="0" presId="urn:microsoft.com/office/officeart/2005/8/layout/vList5"/>
    <dgm:cxn modelId="{AE0CB373-E4C4-4A20-9EFB-E57E63C30F06}" type="presOf" srcId="{3C069B89-52C6-4B09-B733-ED6B1885C303}" destId="{9E57E47B-4D27-435E-9E13-46E1550F2C5D}" srcOrd="0" destOrd="1" presId="urn:microsoft.com/office/officeart/2005/8/layout/vList5"/>
    <dgm:cxn modelId="{3737C3B5-4622-48FD-BFDC-5D6A19AD2E93}" type="presOf" srcId="{F10FA146-8786-40FD-A094-045D56E4112F}" destId="{43FD9E90-3B28-4993-968B-EC2A602E0F8C}" srcOrd="0" destOrd="0" presId="urn:microsoft.com/office/officeart/2005/8/layout/vList5"/>
    <dgm:cxn modelId="{E908DB5A-0197-4757-836D-D22AC42D5444}" srcId="{7FF7CD05-AAD5-46F0-A626-1B2CEE136ECA}" destId="{E879588E-3794-4FED-9515-1A4745DD7117}" srcOrd="0" destOrd="0" parTransId="{2BC82EE4-1FC8-4E77-B935-B44F6AF98C5F}" sibTransId="{EE94B6BE-02DA-4FCA-82B5-7B02E17A6820}"/>
    <dgm:cxn modelId="{1E59ABBD-2254-4391-B6B4-2B0CE75A964E}" type="presOf" srcId="{B486579D-913E-49E2-B2DE-3E30AAB057C1}" destId="{9E57E47B-4D27-435E-9E13-46E1550F2C5D}" srcOrd="0" destOrd="0" presId="urn:microsoft.com/office/officeart/2005/8/layout/vList5"/>
    <dgm:cxn modelId="{47D9BE06-0594-4C85-B849-207FE9661978}" srcId="{7FF7CD05-AAD5-46F0-A626-1B2CEE136ECA}" destId="{2557F760-7856-40B4-80B1-A8C065B8AFE6}" srcOrd="2" destOrd="0" parTransId="{68D8FFC8-C9FC-4821-A8BE-E72EEB92630B}" sibTransId="{BE0EE3EE-4108-45F2-AC27-C01DF57A140B}"/>
    <dgm:cxn modelId="{A03D591E-C21E-4CA8-848C-43CAC3DBA85A}" srcId="{2557F760-7856-40B4-80B1-A8C065B8AFE6}" destId="{10C92677-1BB6-4162-A844-C86C913C158D}" srcOrd="2" destOrd="0" parTransId="{6983B9BB-FBE0-4730-B15B-E9FC263C7018}" sibTransId="{4E6F2497-BCAA-4AE9-88C9-69AF6C7CE2CA}"/>
    <dgm:cxn modelId="{80860D9D-59DA-457E-B5A9-6FEAF8FDEA7B}" type="presOf" srcId="{E6000471-2630-4AE2-AA37-61731AB9F3D1}" destId="{82BBAD34-36D7-46A4-9685-CCDF9EA7A674}" srcOrd="0" destOrd="0" presId="urn:microsoft.com/office/officeart/2005/8/layout/vList5"/>
    <dgm:cxn modelId="{0B94487A-335A-4C20-9ECD-20C7A36CF435}" srcId="{F10FA146-8786-40FD-A094-045D56E4112F}" destId="{FE714AA8-A830-423F-AC89-428C8BA7F7C9}" srcOrd="0" destOrd="0" parTransId="{6B862433-FA58-48DB-B0D3-42877683BAF4}" sibTransId="{01BD2775-5728-4AED-ADBE-A0FCC2DD0E3C}"/>
    <dgm:cxn modelId="{75E0052A-0347-4F2E-A631-E6E23E2816EC}" type="presOf" srcId="{ED898BF4-5F7B-4EE1-8761-A316B786DCA1}" destId="{1ED595BF-92AA-4E75-BBFB-7514EA129783}" srcOrd="0" destOrd="1" presId="urn:microsoft.com/office/officeart/2005/8/layout/vList5"/>
    <dgm:cxn modelId="{F904FCB9-0EDE-4ADE-993A-E63F11E9FE11}" type="presParOf" srcId="{4E4A431A-C47C-4BC7-AEBF-44EE519B66C2}" destId="{B8A422A4-8216-4366-85A1-BE6F15554641}" srcOrd="0" destOrd="0" presId="urn:microsoft.com/office/officeart/2005/8/layout/vList5"/>
    <dgm:cxn modelId="{EE26EFE7-5E5E-4C3C-8E87-1451BA1886E3}" type="presParOf" srcId="{B8A422A4-8216-4366-85A1-BE6F15554641}" destId="{F1FA9496-2782-44C3-9D4B-37869DA1F787}" srcOrd="0" destOrd="0" presId="urn:microsoft.com/office/officeart/2005/8/layout/vList5"/>
    <dgm:cxn modelId="{C2954C8B-BC93-4288-A734-C1A91B424D67}" type="presParOf" srcId="{B8A422A4-8216-4366-85A1-BE6F15554641}" destId="{9E57E47B-4D27-435E-9E13-46E1550F2C5D}" srcOrd="1" destOrd="0" presId="urn:microsoft.com/office/officeart/2005/8/layout/vList5"/>
    <dgm:cxn modelId="{DD78E735-2374-4A7D-9E9A-920EC06316F8}" type="presParOf" srcId="{4E4A431A-C47C-4BC7-AEBF-44EE519B66C2}" destId="{C9FB8249-0F3F-419D-A727-8D9C034AF5AD}" srcOrd="1" destOrd="0" presId="urn:microsoft.com/office/officeart/2005/8/layout/vList5"/>
    <dgm:cxn modelId="{5199C3A6-5B99-4842-8BF3-65135DBD0403}" type="presParOf" srcId="{4E4A431A-C47C-4BC7-AEBF-44EE519B66C2}" destId="{4AAB70BC-21BB-4CD8-9B6F-ED3DA4B8B4AA}" srcOrd="2" destOrd="0" presId="urn:microsoft.com/office/officeart/2005/8/layout/vList5"/>
    <dgm:cxn modelId="{9C2C576C-7CA9-4975-835A-D2813AA3F313}" type="presParOf" srcId="{4AAB70BC-21BB-4CD8-9B6F-ED3DA4B8B4AA}" destId="{43FD9E90-3B28-4993-968B-EC2A602E0F8C}" srcOrd="0" destOrd="0" presId="urn:microsoft.com/office/officeart/2005/8/layout/vList5"/>
    <dgm:cxn modelId="{5CCE327C-F726-434D-BBBB-4C08F5B6177B}" type="presParOf" srcId="{4AAB70BC-21BB-4CD8-9B6F-ED3DA4B8B4AA}" destId="{1ED595BF-92AA-4E75-BBFB-7514EA129783}" srcOrd="1" destOrd="0" presId="urn:microsoft.com/office/officeart/2005/8/layout/vList5"/>
    <dgm:cxn modelId="{AD8DD1F9-5BF6-49F0-8C03-2AE356CA6E29}" type="presParOf" srcId="{4E4A431A-C47C-4BC7-AEBF-44EE519B66C2}" destId="{55D7B891-C967-4628-9B44-922ADB4CD042}" srcOrd="3" destOrd="0" presId="urn:microsoft.com/office/officeart/2005/8/layout/vList5"/>
    <dgm:cxn modelId="{8BAC7487-1077-4C3F-BEA2-28ACA0CEE960}" type="presParOf" srcId="{4E4A431A-C47C-4BC7-AEBF-44EE519B66C2}" destId="{C8D5D36B-80C2-4AF9-B4D5-8F51CC73F13F}" srcOrd="4" destOrd="0" presId="urn:microsoft.com/office/officeart/2005/8/layout/vList5"/>
    <dgm:cxn modelId="{720E1383-E4A6-4B48-B98C-F89AA9C1EE3B}" type="presParOf" srcId="{C8D5D36B-80C2-4AF9-B4D5-8F51CC73F13F}" destId="{A4DDD887-72E1-47AE-BB00-F5286CF83568}" srcOrd="0" destOrd="0" presId="urn:microsoft.com/office/officeart/2005/8/layout/vList5"/>
    <dgm:cxn modelId="{A28AF2B9-CEDB-4C49-8014-4221576EF848}" type="presParOf" srcId="{C8D5D36B-80C2-4AF9-B4D5-8F51CC73F13F}" destId="{82BBAD34-36D7-46A4-9685-CCDF9EA7A67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1EFCFC-1C79-4943-B701-85B2E280BBC7}"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tr-TR"/>
        </a:p>
      </dgm:t>
    </dgm:pt>
    <dgm:pt modelId="{6C0D065D-78A6-435C-BCAE-D06129534D5A}">
      <dgm:prSet phldrT="[Metin]"/>
      <dgm:spPr/>
      <dgm:t>
        <a:bodyPr/>
        <a:lstStyle/>
        <a:p>
          <a:r>
            <a:rPr lang="en-US" b="1" dirty="0" smtClean="0">
              <a:cs typeface="Times New Roman" pitchFamily="18" charset="0"/>
            </a:rPr>
            <a:t>Açık ihale usulü </a:t>
          </a:r>
          <a:endParaRPr lang="tr-TR" dirty="0"/>
        </a:p>
      </dgm:t>
    </dgm:pt>
    <dgm:pt modelId="{8758C949-D16E-40D0-BC19-0361527DA678}" type="parTrans" cxnId="{98B66D68-DADA-4405-AE3C-1BC5AD6270A1}">
      <dgm:prSet/>
      <dgm:spPr/>
      <dgm:t>
        <a:bodyPr/>
        <a:lstStyle/>
        <a:p>
          <a:endParaRPr lang="tr-TR"/>
        </a:p>
      </dgm:t>
    </dgm:pt>
    <dgm:pt modelId="{79366581-BE48-49BB-AB76-3EC098969A98}" type="sibTrans" cxnId="{98B66D68-DADA-4405-AE3C-1BC5AD6270A1}">
      <dgm:prSet/>
      <dgm:spPr/>
      <dgm:t>
        <a:bodyPr/>
        <a:lstStyle/>
        <a:p>
          <a:endParaRPr lang="tr-TR"/>
        </a:p>
      </dgm:t>
    </dgm:pt>
    <dgm:pt modelId="{882BC00E-A62F-4BA6-B193-93C852E56F46}">
      <dgm:prSet/>
      <dgm:spPr/>
      <dgm:t>
        <a:bodyPr/>
        <a:lstStyle/>
        <a:p>
          <a:r>
            <a:rPr lang="de-DE" b="1" dirty="0" smtClean="0">
              <a:cs typeface="Times New Roman" pitchFamily="18" charset="0"/>
            </a:rPr>
            <a:t>Belli istekliler arasında ihale usulü </a:t>
          </a:r>
          <a:endParaRPr lang="tr-TR" b="1" dirty="0">
            <a:cs typeface="Times New Roman" pitchFamily="18" charset="0"/>
          </a:endParaRPr>
        </a:p>
      </dgm:t>
    </dgm:pt>
    <dgm:pt modelId="{0DA7E686-5814-4AB3-89DB-74CE433A597D}" type="parTrans" cxnId="{4C600967-1CDD-43EA-AF80-3311F4A26CBA}">
      <dgm:prSet/>
      <dgm:spPr/>
      <dgm:t>
        <a:bodyPr/>
        <a:lstStyle/>
        <a:p>
          <a:endParaRPr lang="tr-TR"/>
        </a:p>
      </dgm:t>
    </dgm:pt>
    <dgm:pt modelId="{E96992F8-63E4-4F0B-8F35-401CF2FBFB61}" type="sibTrans" cxnId="{4C600967-1CDD-43EA-AF80-3311F4A26CBA}">
      <dgm:prSet/>
      <dgm:spPr/>
      <dgm:t>
        <a:bodyPr/>
        <a:lstStyle/>
        <a:p>
          <a:endParaRPr lang="tr-TR"/>
        </a:p>
      </dgm:t>
    </dgm:pt>
    <dgm:pt modelId="{FF15359A-291C-4E78-B5FD-FFE23AA0FBBA}">
      <dgm:prSet/>
      <dgm:spPr/>
      <dgm:t>
        <a:bodyPr/>
        <a:lstStyle/>
        <a:p>
          <a:r>
            <a:rPr lang="en-US" b="1" dirty="0" err="1" smtClean="0">
              <a:cs typeface="Times New Roman" pitchFamily="18" charset="0"/>
            </a:rPr>
            <a:t>Pazarlık</a:t>
          </a:r>
          <a:r>
            <a:rPr lang="en-US" b="1" dirty="0" smtClean="0">
              <a:cs typeface="Times New Roman" pitchFamily="18" charset="0"/>
            </a:rPr>
            <a:t> </a:t>
          </a:r>
          <a:r>
            <a:rPr lang="en-US" b="1" dirty="0" err="1" smtClean="0">
              <a:cs typeface="Times New Roman" pitchFamily="18" charset="0"/>
            </a:rPr>
            <a:t>usulü</a:t>
          </a:r>
          <a:endParaRPr lang="tr-TR" b="1" dirty="0">
            <a:cs typeface="Times New Roman" pitchFamily="18" charset="0"/>
          </a:endParaRPr>
        </a:p>
      </dgm:t>
    </dgm:pt>
    <dgm:pt modelId="{B72E5A45-E9BB-4BF7-AB3E-7C8FB37DF8CF}" type="parTrans" cxnId="{7025B03C-F3C0-4EB4-9C3C-D6C068F9E706}">
      <dgm:prSet/>
      <dgm:spPr/>
      <dgm:t>
        <a:bodyPr/>
        <a:lstStyle/>
        <a:p>
          <a:endParaRPr lang="tr-TR"/>
        </a:p>
      </dgm:t>
    </dgm:pt>
    <dgm:pt modelId="{2A2C28D7-5606-423A-8136-303C47818AC6}" type="sibTrans" cxnId="{7025B03C-F3C0-4EB4-9C3C-D6C068F9E706}">
      <dgm:prSet/>
      <dgm:spPr/>
      <dgm:t>
        <a:bodyPr/>
        <a:lstStyle/>
        <a:p>
          <a:endParaRPr lang="tr-TR"/>
        </a:p>
      </dgm:t>
    </dgm:pt>
    <dgm:pt modelId="{312280CD-E70E-4242-AEFE-CFDD9A4BCFD3}" type="pres">
      <dgm:prSet presAssocID="{9A1EFCFC-1C79-4943-B701-85B2E280BBC7}" presName="Name0" presStyleCnt="0">
        <dgm:presLayoutVars>
          <dgm:chMax val="7"/>
          <dgm:chPref val="7"/>
          <dgm:dir/>
        </dgm:presLayoutVars>
      </dgm:prSet>
      <dgm:spPr/>
      <dgm:t>
        <a:bodyPr/>
        <a:lstStyle/>
        <a:p>
          <a:endParaRPr lang="tr-TR"/>
        </a:p>
      </dgm:t>
    </dgm:pt>
    <dgm:pt modelId="{7DF467E1-AC07-4C7C-8F34-44EDA712D117}" type="pres">
      <dgm:prSet presAssocID="{9A1EFCFC-1C79-4943-B701-85B2E280BBC7}" presName="Name1" presStyleCnt="0"/>
      <dgm:spPr/>
    </dgm:pt>
    <dgm:pt modelId="{47761156-E81A-460D-9558-6421E40AD402}" type="pres">
      <dgm:prSet presAssocID="{9A1EFCFC-1C79-4943-B701-85B2E280BBC7}" presName="cycle" presStyleCnt="0"/>
      <dgm:spPr/>
    </dgm:pt>
    <dgm:pt modelId="{07A17456-E70B-447A-ACD1-125E3F7DCBC0}" type="pres">
      <dgm:prSet presAssocID="{9A1EFCFC-1C79-4943-B701-85B2E280BBC7}" presName="srcNode" presStyleLbl="node1" presStyleIdx="0" presStyleCnt="3"/>
      <dgm:spPr/>
    </dgm:pt>
    <dgm:pt modelId="{F79B56AC-D2BA-4D7E-8E18-85BF38AE6AA6}" type="pres">
      <dgm:prSet presAssocID="{9A1EFCFC-1C79-4943-B701-85B2E280BBC7}" presName="conn" presStyleLbl="parChTrans1D2" presStyleIdx="0" presStyleCnt="1"/>
      <dgm:spPr/>
      <dgm:t>
        <a:bodyPr/>
        <a:lstStyle/>
        <a:p>
          <a:endParaRPr lang="tr-TR"/>
        </a:p>
      </dgm:t>
    </dgm:pt>
    <dgm:pt modelId="{3F5F5C13-9F57-447A-B19D-060BE0C5C377}" type="pres">
      <dgm:prSet presAssocID="{9A1EFCFC-1C79-4943-B701-85B2E280BBC7}" presName="extraNode" presStyleLbl="node1" presStyleIdx="0" presStyleCnt="3"/>
      <dgm:spPr/>
    </dgm:pt>
    <dgm:pt modelId="{F0C38B6F-6031-4CFB-92EB-16AE52DEEC5E}" type="pres">
      <dgm:prSet presAssocID="{9A1EFCFC-1C79-4943-B701-85B2E280BBC7}" presName="dstNode" presStyleLbl="node1" presStyleIdx="0" presStyleCnt="3"/>
      <dgm:spPr/>
    </dgm:pt>
    <dgm:pt modelId="{CC793095-7DEB-4CBB-848C-BD071683D6EE}" type="pres">
      <dgm:prSet presAssocID="{6C0D065D-78A6-435C-BCAE-D06129534D5A}" presName="text_1" presStyleLbl="node1" presStyleIdx="0" presStyleCnt="3">
        <dgm:presLayoutVars>
          <dgm:bulletEnabled val="1"/>
        </dgm:presLayoutVars>
      </dgm:prSet>
      <dgm:spPr/>
      <dgm:t>
        <a:bodyPr/>
        <a:lstStyle/>
        <a:p>
          <a:endParaRPr lang="tr-TR"/>
        </a:p>
      </dgm:t>
    </dgm:pt>
    <dgm:pt modelId="{3DDA212E-1590-48A6-AE63-C0DEC838C7F6}" type="pres">
      <dgm:prSet presAssocID="{6C0D065D-78A6-435C-BCAE-D06129534D5A}" presName="accent_1" presStyleCnt="0"/>
      <dgm:spPr/>
    </dgm:pt>
    <dgm:pt modelId="{A6C9B8C1-B58B-474D-8693-1290C8BFABD2}" type="pres">
      <dgm:prSet presAssocID="{6C0D065D-78A6-435C-BCAE-D06129534D5A}" presName="accentRepeatNode" presStyleLbl="solidFgAcc1" presStyleIdx="0" presStyleCnt="3" custScaleX="45567" custScaleY="40393" custLinFactNeighborX="5345" custLinFactNeighborY="-2209"/>
      <dgm:spPr/>
      <dgm:t>
        <a:bodyPr/>
        <a:lstStyle/>
        <a:p>
          <a:endParaRPr lang="tr-TR"/>
        </a:p>
      </dgm:t>
    </dgm:pt>
    <dgm:pt modelId="{82CD2378-68A1-4404-9173-92EBE3BBA360}" type="pres">
      <dgm:prSet presAssocID="{882BC00E-A62F-4BA6-B193-93C852E56F46}" presName="text_2" presStyleLbl="node1" presStyleIdx="1" presStyleCnt="3">
        <dgm:presLayoutVars>
          <dgm:bulletEnabled val="1"/>
        </dgm:presLayoutVars>
      </dgm:prSet>
      <dgm:spPr/>
      <dgm:t>
        <a:bodyPr/>
        <a:lstStyle/>
        <a:p>
          <a:endParaRPr lang="tr-TR"/>
        </a:p>
      </dgm:t>
    </dgm:pt>
    <dgm:pt modelId="{191946CC-B889-4B41-93F0-B5AB2DAC056E}" type="pres">
      <dgm:prSet presAssocID="{882BC00E-A62F-4BA6-B193-93C852E56F46}" presName="accent_2" presStyleCnt="0"/>
      <dgm:spPr/>
    </dgm:pt>
    <dgm:pt modelId="{FCA12075-FEF6-409C-9465-B2B77FB79E8D}" type="pres">
      <dgm:prSet presAssocID="{882BC00E-A62F-4BA6-B193-93C852E56F46}" presName="accentRepeatNode" presStyleLbl="solidFgAcc1" presStyleIdx="1" presStyleCnt="3" custScaleX="40087" custScaleY="37807"/>
      <dgm:spPr/>
    </dgm:pt>
    <dgm:pt modelId="{54643461-4B8B-441E-A9A7-9C8832EA8274}" type="pres">
      <dgm:prSet presAssocID="{FF15359A-291C-4E78-B5FD-FFE23AA0FBBA}" presName="text_3" presStyleLbl="node1" presStyleIdx="2" presStyleCnt="3" custLinFactNeighborX="332" custLinFactNeighborY="-863">
        <dgm:presLayoutVars>
          <dgm:bulletEnabled val="1"/>
        </dgm:presLayoutVars>
      </dgm:prSet>
      <dgm:spPr/>
      <dgm:t>
        <a:bodyPr/>
        <a:lstStyle/>
        <a:p>
          <a:endParaRPr lang="tr-TR"/>
        </a:p>
      </dgm:t>
    </dgm:pt>
    <dgm:pt modelId="{958ACD75-05A8-4853-852A-73EF9A1ABD80}" type="pres">
      <dgm:prSet presAssocID="{FF15359A-291C-4E78-B5FD-FFE23AA0FBBA}" presName="accent_3" presStyleCnt="0"/>
      <dgm:spPr/>
    </dgm:pt>
    <dgm:pt modelId="{139259BE-933E-4A30-A49B-EB45708CCA34}" type="pres">
      <dgm:prSet presAssocID="{FF15359A-291C-4E78-B5FD-FFE23AA0FBBA}" presName="accentRepeatNode" presStyleLbl="solidFgAcc1" presStyleIdx="2" presStyleCnt="3" custScaleX="40013" custScaleY="40009" custLinFactNeighborX="1758" custLinFactNeighborY="-185"/>
      <dgm:spPr/>
    </dgm:pt>
  </dgm:ptLst>
  <dgm:cxnLst>
    <dgm:cxn modelId="{9DA92940-C331-48F3-96DD-09B514D960F3}" type="presOf" srcId="{9A1EFCFC-1C79-4943-B701-85B2E280BBC7}" destId="{312280CD-E70E-4242-AEFE-CFDD9A4BCFD3}" srcOrd="0" destOrd="0" presId="urn:microsoft.com/office/officeart/2008/layout/VerticalCurvedList"/>
    <dgm:cxn modelId="{4C600967-1CDD-43EA-AF80-3311F4A26CBA}" srcId="{9A1EFCFC-1C79-4943-B701-85B2E280BBC7}" destId="{882BC00E-A62F-4BA6-B193-93C852E56F46}" srcOrd="1" destOrd="0" parTransId="{0DA7E686-5814-4AB3-89DB-74CE433A597D}" sibTransId="{E96992F8-63E4-4F0B-8F35-401CF2FBFB61}"/>
    <dgm:cxn modelId="{B08E09C9-CA9C-4431-8F03-1A3FF65EFA2B}" type="presOf" srcId="{79366581-BE48-49BB-AB76-3EC098969A98}" destId="{F79B56AC-D2BA-4D7E-8E18-85BF38AE6AA6}" srcOrd="0" destOrd="0" presId="urn:microsoft.com/office/officeart/2008/layout/VerticalCurvedList"/>
    <dgm:cxn modelId="{DD1A0C0D-226A-4F9C-A7C5-015E9DDAFDAC}" type="presOf" srcId="{882BC00E-A62F-4BA6-B193-93C852E56F46}" destId="{82CD2378-68A1-4404-9173-92EBE3BBA360}" srcOrd="0" destOrd="0" presId="urn:microsoft.com/office/officeart/2008/layout/VerticalCurvedList"/>
    <dgm:cxn modelId="{98B66D68-DADA-4405-AE3C-1BC5AD6270A1}" srcId="{9A1EFCFC-1C79-4943-B701-85B2E280BBC7}" destId="{6C0D065D-78A6-435C-BCAE-D06129534D5A}" srcOrd="0" destOrd="0" parTransId="{8758C949-D16E-40D0-BC19-0361527DA678}" sibTransId="{79366581-BE48-49BB-AB76-3EC098969A98}"/>
    <dgm:cxn modelId="{7025B03C-F3C0-4EB4-9C3C-D6C068F9E706}" srcId="{9A1EFCFC-1C79-4943-B701-85B2E280BBC7}" destId="{FF15359A-291C-4E78-B5FD-FFE23AA0FBBA}" srcOrd="2" destOrd="0" parTransId="{B72E5A45-E9BB-4BF7-AB3E-7C8FB37DF8CF}" sibTransId="{2A2C28D7-5606-423A-8136-303C47818AC6}"/>
    <dgm:cxn modelId="{6FBB5672-7BE7-4051-AADD-F81FFD058715}" type="presOf" srcId="{FF15359A-291C-4E78-B5FD-FFE23AA0FBBA}" destId="{54643461-4B8B-441E-A9A7-9C8832EA8274}" srcOrd="0" destOrd="0" presId="urn:microsoft.com/office/officeart/2008/layout/VerticalCurvedList"/>
    <dgm:cxn modelId="{811DD9F4-78C4-435F-BCE6-A16FFE7B9324}" type="presOf" srcId="{6C0D065D-78A6-435C-BCAE-D06129534D5A}" destId="{CC793095-7DEB-4CBB-848C-BD071683D6EE}" srcOrd="0" destOrd="0" presId="urn:microsoft.com/office/officeart/2008/layout/VerticalCurvedList"/>
    <dgm:cxn modelId="{9F31F64E-392D-4699-9FBD-9C878A184493}" type="presParOf" srcId="{312280CD-E70E-4242-AEFE-CFDD9A4BCFD3}" destId="{7DF467E1-AC07-4C7C-8F34-44EDA712D117}" srcOrd="0" destOrd="0" presId="urn:microsoft.com/office/officeart/2008/layout/VerticalCurvedList"/>
    <dgm:cxn modelId="{B8C31274-C31C-41D4-879E-9FE4E5CB0890}" type="presParOf" srcId="{7DF467E1-AC07-4C7C-8F34-44EDA712D117}" destId="{47761156-E81A-460D-9558-6421E40AD402}" srcOrd="0" destOrd="0" presId="urn:microsoft.com/office/officeart/2008/layout/VerticalCurvedList"/>
    <dgm:cxn modelId="{038965BD-3311-4C58-9113-7248731E9549}" type="presParOf" srcId="{47761156-E81A-460D-9558-6421E40AD402}" destId="{07A17456-E70B-447A-ACD1-125E3F7DCBC0}" srcOrd="0" destOrd="0" presId="urn:microsoft.com/office/officeart/2008/layout/VerticalCurvedList"/>
    <dgm:cxn modelId="{08E34390-B255-44FC-BCE7-F5E248994C0E}" type="presParOf" srcId="{47761156-E81A-460D-9558-6421E40AD402}" destId="{F79B56AC-D2BA-4D7E-8E18-85BF38AE6AA6}" srcOrd="1" destOrd="0" presId="urn:microsoft.com/office/officeart/2008/layout/VerticalCurvedList"/>
    <dgm:cxn modelId="{EA789CA4-9FE5-449B-9123-DBAB21A81C11}" type="presParOf" srcId="{47761156-E81A-460D-9558-6421E40AD402}" destId="{3F5F5C13-9F57-447A-B19D-060BE0C5C377}" srcOrd="2" destOrd="0" presId="urn:microsoft.com/office/officeart/2008/layout/VerticalCurvedList"/>
    <dgm:cxn modelId="{5A8AA9BC-8637-4809-A0A9-6ED2907A51A3}" type="presParOf" srcId="{47761156-E81A-460D-9558-6421E40AD402}" destId="{F0C38B6F-6031-4CFB-92EB-16AE52DEEC5E}" srcOrd="3" destOrd="0" presId="urn:microsoft.com/office/officeart/2008/layout/VerticalCurvedList"/>
    <dgm:cxn modelId="{DCA34899-A243-4B36-8707-71A0A8B644FA}" type="presParOf" srcId="{7DF467E1-AC07-4C7C-8F34-44EDA712D117}" destId="{CC793095-7DEB-4CBB-848C-BD071683D6EE}" srcOrd="1" destOrd="0" presId="urn:microsoft.com/office/officeart/2008/layout/VerticalCurvedList"/>
    <dgm:cxn modelId="{B470D7BB-9ECA-422C-9FE6-1800CF339EE3}" type="presParOf" srcId="{7DF467E1-AC07-4C7C-8F34-44EDA712D117}" destId="{3DDA212E-1590-48A6-AE63-C0DEC838C7F6}" srcOrd="2" destOrd="0" presId="urn:microsoft.com/office/officeart/2008/layout/VerticalCurvedList"/>
    <dgm:cxn modelId="{CBA44D8A-EC13-4D9D-9F86-13B9D4527E20}" type="presParOf" srcId="{3DDA212E-1590-48A6-AE63-C0DEC838C7F6}" destId="{A6C9B8C1-B58B-474D-8693-1290C8BFABD2}" srcOrd="0" destOrd="0" presId="urn:microsoft.com/office/officeart/2008/layout/VerticalCurvedList"/>
    <dgm:cxn modelId="{4CB98537-53D0-4A42-97DD-F338DE2D4CF1}" type="presParOf" srcId="{7DF467E1-AC07-4C7C-8F34-44EDA712D117}" destId="{82CD2378-68A1-4404-9173-92EBE3BBA360}" srcOrd="3" destOrd="0" presId="urn:microsoft.com/office/officeart/2008/layout/VerticalCurvedList"/>
    <dgm:cxn modelId="{90623DB2-9EE0-4B73-BC5B-88A4196A63CF}" type="presParOf" srcId="{7DF467E1-AC07-4C7C-8F34-44EDA712D117}" destId="{191946CC-B889-4B41-93F0-B5AB2DAC056E}" srcOrd="4" destOrd="0" presId="urn:microsoft.com/office/officeart/2008/layout/VerticalCurvedList"/>
    <dgm:cxn modelId="{36430605-535A-47CE-8DB0-036D08DAEE56}" type="presParOf" srcId="{191946CC-B889-4B41-93F0-B5AB2DAC056E}" destId="{FCA12075-FEF6-409C-9465-B2B77FB79E8D}" srcOrd="0" destOrd="0" presId="urn:microsoft.com/office/officeart/2008/layout/VerticalCurvedList"/>
    <dgm:cxn modelId="{A761A880-E3AB-4415-AAA9-C16C0EC48324}" type="presParOf" srcId="{7DF467E1-AC07-4C7C-8F34-44EDA712D117}" destId="{54643461-4B8B-441E-A9A7-9C8832EA8274}" srcOrd="5" destOrd="0" presId="urn:microsoft.com/office/officeart/2008/layout/VerticalCurvedList"/>
    <dgm:cxn modelId="{53BF9890-B218-4AFA-AAE5-890923D65D55}" type="presParOf" srcId="{7DF467E1-AC07-4C7C-8F34-44EDA712D117}" destId="{958ACD75-05A8-4853-852A-73EF9A1ABD80}" srcOrd="6" destOrd="0" presId="urn:microsoft.com/office/officeart/2008/layout/VerticalCurvedList"/>
    <dgm:cxn modelId="{C1728435-26CE-4B3A-B192-E936858036F3}" type="presParOf" srcId="{958ACD75-05A8-4853-852A-73EF9A1ABD80}" destId="{139259BE-933E-4A30-A49B-EB45708CCA3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90BF0F-AB2E-4273-B7AF-EA95F8C76AE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346AA9D8-8431-4873-94C8-DBE8B290A7C4}">
      <dgm:prSet phldrT="[Metin]" custT="1"/>
      <dgm:spPr>
        <a:solidFill>
          <a:srgbClr val="FFC000"/>
        </a:solidFill>
      </dgm:spPr>
      <dgm:t>
        <a:bodyPr/>
        <a:lstStyle/>
        <a:p>
          <a:r>
            <a:rPr lang="tr-TR" sz="2400" b="1" dirty="0" smtClean="0"/>
            <a:t>Bankalardan temin edilecek belgeler (Banka referans mektubu)</a:t>
          </a:r>
          <a:endParaRPr lang="tr-TR" sz="2400" dirty="0"/>
        </a:p>
      </dgm:t>
    </dgm:pt>
    <dgm:pt modelId="{053A4A92-7354-4F3C-9DA2-B69E0D19A9A1}" type="parTrans" cxnId="{20ADF454-A081-4E63-8A9A-66664E6A695E}">
      <dgm:prSet/>
      <dgm:spPr/>
      <dgm:t>
        <a:bodyPr/>
        <a:lstStyle/>
        <a:p>
          <a:endParaRPr lang="tr-TR"/>
        </a:p>
      </dgm:t>
    </dgm:pt>
    <dgm:pt modelId="{EE1951B2-448E-421F-AF4F-8B3B9A078BCA}" type="sibTrans" cxnId="{20ADF454-A081-4E63-8A9A-66664E6A695E}">
      <dgm:prSet/>
      <dgm:spPr/>
      <dgm:t>
        <a:bodyPr/>
        <a:lstStyle/>
        <a:p>
          <a:endParaRPr lang="tr-TR"/>
        </a:p>
      </dgm:t>
    </dgm:pt>
    <dgm:pt modelId="{A0AD52AA-1810-4779-93A3-D6683DBD5A1C}">
      <dgm:prSet custT="1"/>
      <dgm:spPr>
        <a:solidFill>
          <a:srgbClr val="CC6600"/>
        </a:solidFill>
      </dgm:spPr>
      <dgm:t>
        <a:bodyPr/>
        <a:lstStyle/>
        <a:p>
          <a:r>
            <a:rPr lang="tr-TR" sz="2400" b="1" dirty="0" smtClean="0"/>
            <a:t>Bilanço veya eşdeğer belgeler</a:t>
          </a:r>
          <a:endParaRPr lang="tr-TR" sz="2400" dirty="0" smtClean="0"/>
        </a:p>
      </dgm:t>
    </dgm:pt>
    <dgm:pt modelId="{3A10B3D1-C126-44F3-9C3D-A4636F0F555A}" type="parTrans" cxnId="{639A6D88-B64C-4BF8-AA9E-98E3B2A8880E}">
      <dgm:prSet/>
      <dgm:spPr/>
      <dgm:t>
        <a:bodyPr/>
        <a:lstStyle/>
        <a:p>
          <a:endParaRPr lang="tr-TR"/>
        </a:p>
      </dgm:t>
    </dgm:pt>
    <dgm:pt modelId="{2BC86412-29D7-4F23-837E-9CC8FE0E1AC6}" type="sibTrans" cxnId="{639A6D88-B64C-4BF8-AA9E-98E3B2A8880E}">
      <dgm:prSet/>
      <dgm:spPr/>
      <dgm:t>
        <a:bodyPr/>
        <a:lstStyle/>
        <a:p>
          <a:endParaRPr lang="tr-TR"/>
        </a:p>
      </dgm:t>
    </dgm:pt>
    <dgm:pt modelId="{8261548B-9439-4898-BA96-DE9C6D218267}">
      <dgm:prSet custT="1"/>
      <dgm:spPr>
        <a:solidFill>
          <a:schemeClr val="accent3">
            <a:lumMod val="50000"/>
          </a:schemeClr>
        </a:solidFill>
      </dgm:spPr>
      <dgm:t>
        <a:bodyPr/>
        <a:lstStyle/>
        <a:p>
          <a:r>
            <a:rPr lang="tr-TR" sz="2400" b="1" dirty="0" smtClean="0"/>
            <a:t>İş hacmini gösteren belgeler</a:t>
          </a:r>
          <a:endParaRPr lang="tr-TR" sz="2400" dirty="0" smtClean="0"/>
        </a:p>
      </dgm:t>
    </dgm:pt>
    <dgm:pt modelId="{D430A600-C9B8-4FC7-B4C1-C22175BA298B}" type="parTrans" cxnId="{963F2BDB-9373-4D14-BCAF-EAF65CB58F6B}">
      <dgm:prSet/>
      <dgm:spPr/>
      <dgm:t>
        <a:bodyPr/>
        <a:lstStyle/>
        <a:p>
          <a:endParaRPr lang="tr-TR"/>
        </a:p>
      </dgm:t>
    </dgm:pt>
    <dgm:pt modelId="{91D7669D-397C-4BF7-B4E9-5DB65F5E2C70}" type="sibTrans" cxnId="{963F2BDB-9373-4D14-BCAF-EAF65CB58F6B}">
      <dgm:prSet/>
      <dgm:spPr/>
      <dgm:t>
        <a:bodyPr/>
        <a:lstStyle/>
        <a:p>
          <a:endParaRPr lang="tr-TR"/>
        </a:p>
      </dgm:t>
    </dgm:pt>
    <dgm:pt modelId="{41F659FA-61FC-4B47-AE11-3769F901B537}" type="pres">
      <dgm:prSet presAssocID="{0490BF0F-AB2E-4273-B7AF-EA95F8C76AEA}" presName="linear" presStyleCnt="0">
        <dgm:presLayoutVars>
          <dgm:dir/>
          <dgm:animLvl val="lvl"/>
          <dgm:resizeHandles val="exact"/>
        </dgm:presLayoutVars>
      </dgm:prSet>
      <dgm:spPr/>
      <dgm:t>
        <a:bodyPr/>
        <a:lstStyle/>
        <a:p>
          <a:endParaRPr lang="tr-TR"/>
        </a:p>
      </dgm:t>
    </dgm:pt>
    <dgm:pt modelId="{A9C5AFF9-3E50-482E-B6D6-10EF1873EEE8}" type="pres">
      <dgm:prSet presAssocID="{346AA9D8-8431-4873-94C8-DBE8B290A7C4}" presName="parentLin" presStyleCnt="0"/>
      <dgm:spPr/>
    </dgm:pt>
    <dgm:pt modelId="{30F55855-718F-430F-88C8-AA634D3FD098}" type="pres">
      <dgm:prSet presAssocID="{346AA9D8-8431-4873-94C8-DBE8B290A7C4}" presName="parentLeftMargin" presStyleLbl="node1" presStyleIdx="0" presStyleCnt="3"/>
      <dgm:spPr/>
      <dgm:t>
        <a:bodyPr/>
        <a:lstStyle/>
        <a:p>
          <a:endParaRPr lang="tr-TR"/>
        </a:p>
      </dgm:t>
    </dgm:pt>
    <dgm:pt modelId="{B69B2C54-D9A6-4E29-AADD-6F03E61E81E3}" type="pres">
      <dgm:prSet presAssocID="{346AA9D8-8431-4873-94C8-DBE8B290A7C4}" presName="parentText" presStyleLbl="node1" presStyleIdx="0" presStyleCnt="3" custScaleY="231576">
        <dgm:presLayoutVars>
          <dgm:chMax val="0"/>
          <dgm:bulletEnabled val="1"/>
        </dgm:presLayoutVars>
      </dgm:prSet>
      <dgm:spPr/>
      <dgm:t>
        <a:bodyPr/>
        <a:lstStyle/>
        <a:p>
          <a:endParaRPr lang="tr-TR"/>
        </a:p>
      </dgm:t>
    </dgm:pt>
    <dgm:pt modelId="{B915781F-73C7-43B6-BA55-C9C0F1C846D8}" type="pres">
      <dgm:prSet presAssocID="{346AA9D8-8431-4873-94C8-DBE8B290A7C4}" presName="negativeSpace" presStyleCnt="0"/>
      <dgm:spPr/>
    </dgm:pt>
    <dgm:pt modelId="{AF37FB0C-111D-4DDC-8C55-7F09CC992632}" type="pres">
      <dgm:prSet presAssocID="{346AA9D8-8431-4873-94C8-DBE8B290A7C4}" presName="childText" presStyleLbl="conFgAcc1" presStyleIdx="0" presStyleCnt="3">
        <dgm:presLayoutVars>
          <dgm:bulletEnabled val="1"/>
        </dgm:presLayoutVars>
      </dgm:prSet>
      <dgm:spPr/>
    </dgm:pt>
    <dgm:pt modelId="{A3F30934-7723-4E0D-A73A-9570C1D5F583}" type="pres">
      <dgm:prSet presAssocID="{EE1951B2-448E-421F-AF4F-8B3B9A078BCA}" presName="spaceBetweenRectangles" presStyleCnt="0"/>
      <dgm:spPr/>
    </dgm:pt>
    <dgm:pt modelId="{258CCE77-F596-40AC-8388-CA682282C326}" type="pres">
      <dgm:prSet presAssocID="{A0AD52AA-1810-4779-93A3-D6683DBD5A1C}" presName="parentLin" presStyleCnt="0"/>
      <dgm:spPr/>
    </dgm:pt>
    <dgm:pt modelId="{B14D80BC-F76C-410A-9BB2-9AF6D4079F1A}" type="pres">
      <dgm:prSet presAssocID="{A0AD52AA-1810-4779-93A3-D6683DBD5A1C}" presName="parentLeftMargin" presStyleLbl="node1" presStyleIdx="0" presStyleCnt="3"/>
      <dgm:spPr/>
      <dgm:t>
        <a:bodyPr/>
        <a:lstStyle/>
        <a:p>
          <a:endParaRPr lang="tr-TR"/>
        </a:p>
      </dgm:t>
    </dgm:pt>
    <dgm:pt modelId="{05EBFE63-2DC3-4ECB-B617-608A8746D5DD}" type="pres">
      <dgm:prSet presAssocID="{A0AD52AA-1810-4779-93A3-D6683DBD5A1C}" presName="parentText" presStyleLbl="node1" presStyleIdx="1" presStyleCnt="3" custScaleY="245453">
        <dgm:presLayoutVars>
          <dgm:chMax val="0"/>
          <dgm:bulletEnabled val="1"/>
        </dgm:presLayoutVars>
      </dgm:prSet>
      <dgm:spPr/>
      <dgm:t>
        <a:bodyPr/>
        <a:lstStyle/>
        <a:p>
          <a:endParaRPr lang="tr-TR"/>
        </a:p>
      </dgm:t>
    </dgm:pt>
    <dgm:pt modelId="{1E7CB206-A265-4FF1-B795-5ED637A5B8C0}" type="pres">
      <dgm:prSet presAssocID="{A0AD52AA-1810-4779-93A3-D6683DBD5A1C}" presName="negativeSpace" presStyleCnt="0"/>
      <dgm:spPr/>
    </dgm:pt>
    <dgm:pt modelId="{44F51394-ED16-469E-9C90-84944471D957}" type="pres">
      <dgm:prSet presAssocID="{A0AD52AA-1810-4779-93A3-D6683DBD5A1C}" presName="childText" presStyleLbl="conFgAcc1" presStyleIdx="1" presStyleCnt="3">
        <dgm:presLayoutVars>
          <dgm:bulletEnabled val="1"/>
        </dgm:presLayoutVars>
      </dgm:prSet>
      <dgm:spPr/>
    </dgm:pt>
    <dgm:pt modelId="{F146B965-0CBF-4E54-8795-BF750549EE29}" type="pres">
      <dgm:prSet presAssocID="{2BC86412-29D7-4F23-837E-9CC8FE0E1AC6}" presName="spaceBetweenRectangles" presStyleCnt="0"/>
      <dgm:spPr/>
    </dgm:pt>
    <dgm:pt modelId="{6682E0B8-68EB-4571-A059-7A85E056D0B0}" type="pres">
      <dgm:prSet presAssocID="{8261548B-9439-4898-BA96-DE9C6D218267}" presName="parentLin" presStyleCnt="0"/>
      <dgm:spPr/>
    </dgm:pt>
    <dgm:pt modelId="{502E5DA9-E321-4F3B-927D-58D9FF5B310E}" type="pres">
      <dgm:prSet presAssocID="{8261548B-9439-4898-BA96-DE9C6D218267}" presName="parentLeftMargin" presStyleLbl="node1" presStyleIdx="1" presStyleCnt="3"/>
      <dgm:spPr/>
      <dgm:t>
        <a:bodyPr/>
        <a:lstStyle/>
        <a:p>
          <a:endParaRPr lang="tr-TR"/>
        </a:p>
      </dgm:t>
    </dgm:pt>
    <dgm:pt modelId="{A01D423C-8A0D-4B78-8F18-42B328CEEB47}" type="pres">
      <dgm:prSet presAssocID="{8261548B-9439-4898-BA96-DE9C6D218267}" presName="parentText" presStyleLbl="node1" presStyleIdx="2" presStyleCnt="3" custScaleY="262515">
        <dgm:presLayoutVars>
          <dgm:chMax val="0"/>
          <dgm:bulletEnabled val="1"/>
        </dgm:presLayoutVars>
      </dgm:prSet>
      <dgm:spPr/>
      <dgm:t>
        <a:bodyPr/>
        <a:lstStyle/>
        <a:p>
          <a:endParaRPr lang="tr-TR"/>
        </a:p>
      </dgm:t>
    </dgm:pt>
    <dgm:pt modelId="{30BA9620-6B5E-4D36-A71E-973DB0975556}" type="pres">
      <dgm:prSet presAssocID="{8261548B-9439-4898-BA96-DE9C6D218267}" presName="negativeSpace" presStyleCnt="0"/>
      <dgm:spPr/>
    </dgm:pt>
    <dgm:pt modelId="{B29D4BCF-F8B8-4915-8961-2EA45B01464A}" type="pres">
      <dgm:prSet presAssocID="{8261548B-9439-4898-BA96-DE9C6D218267}" presName="childText" presStyleLbl="conFgAcc1" presStyleIdx="2" presStyleCnt="3">
        <dgm:presLayoutVars>
          <dgm:bulletEnabled val="1"/>
        </dgm:presLayoutVars>
      </dgm:prSet>
      <dgm:spPr/>
    </dgm:pt>
  </dgm:ptLst>
  <dgm:cxnLst>
    <dgm:cxn modelId="{639A6D88-B64C-4BF8-AA9E-98E3B2A8880E}" srcId="{0490BF0F-AB2E-4273-B7AF-EA95F8C76AEA}" destId="{A0AD52AA-1810-4779-93A3-D6683DBD5A1C}" srcOrd="1" destOrd="0" parTransId="{3A10B3D1-C126-44F3-9C3D-A4636F0F555A}" sibTransId="{2BC86412-29D7-4F23-837E-9CC8FE0E1AC6}"/>
    <dgm:cxn modelId="{9FF2CFA0-5A1C-444E-BBBD-E33EE706DDEB}" type="presOf" srcId="{A0AD52AA-1810-4779-93A3-D6683DBD5A1C}" destId="{B14D80BC-F76C-410A-9BB2-9AF6D4079F1A}" srcOrd="0" destOrd="0" presId="urn:microsoft.com/office/officeart/2005/8/layout/list1"/>
    <dgm:cxn modelId="{14F526CC-B4FC-4DCC-ABA2-35405C6A7E19}" type="presOf" srcId="{346AA9D8-8431-4873-94C8-DBE8B290A7C4}" destId="{B69B2C54-D9A6-4E29-AADD-6F03E61E81E3}" srcOrd="1" destOrd="0" presId="urn:microsoft.com/office/officeart/2005/8/layout/list1"/>
    <dgm:cxn modelId="{963F2BDB-9373-4D14-BCAF-EAF65CB58F6B}" srcId="{0490BF0F-AB2E-4273-B7AF-EA95F8C76AEA}" destId="{8261548B-9439-4898-BA96-DE9C6D218267}" srcOrd="2" destOrd="0" parTransId="{D430A600-C9B8-4FC7-B4C1-C22175BA298B}" sibTransId="{91D7669D-397C-4BF7-B4E9-5DB65F5E2C70}"/>
    <dgm:cxn modelId="{030CE2D9-C4E1-4437-A789-8E0224250AE6}" type="presOf" srcId="{A0AD52AA-1810-4779-93A3-D6683DBD5A1C}" destId="{05EBFE63-2DC3-4ECB-B617-608A8746D5DD}" srcOrd="1" destOrd="0" presId="urn:microsoft.com/office/officeart/2005/8/layout/list1"/>
    <dgm:cxn modelId="{79C7F03E-F83E-435B-BA42-B53D3D0F79AC}" type="presOf" srcId="{0490BF0F-AB2E-4273-B7AF-EA95F8C76AEA}" destId="{41F659FA-61FC-4B47-AE11-3769F901B537}" srcOrd="0" destOrd="0" presId="urn:microsoft.com/office/officeart/2005/8/layout/list1"/>
    <dgm:cxn modelId="{85F3C4CE-3D20-42BE-994D-29896C8C99CF}" type="presOf" srcId="{346AA9D8-8431-4873-94C8-DBE8B290A7C4}" destId="{30F55855-718F-430F-88C8-AA634D3FD098}" srcOrd="0" destOrd="0" presId="urn:microsoft.com/office/officeart/2005/8/layout/list1"/>
    <dgm:cxn modelId="{20ADF454-A081-4E63-8A9A-66664E6A695E}" srcId="{0490BF0F-AB2E-4273-B7AF-EA95F8C76AEA}" destId="{346AA9D8-8431-4873-94C8-DBE8B290A7C4}" srcOrd="0" destOrd="0" parTransId="{053A4A92-7354-4F3C-9DA2-B69E0D19A9A1}" sibTransId="{EE1951B2-448E-421F-AF4F-8B3B9A078BCA}"/>
    <dgm:cxn modelId="{8F4545B8-2AF5-41BC-BEB9-CE87CDBB07DF}" type="presOf" srcId="{8261548B-9439-4898-BA96-DE9C6D218267}" destId="{502E5DA9-E321-4F3B-927D-58D9FF5B310E}" srcOrd="0" destOrd="0" presId="urn:microsoft.com/office/officeart/2005/8/layout/list1"/>
    <dgm:cxn modelId="{5CC811E1-B526-45C8-BA2B-6A31DC5B4D82}" type="presOf" srcId="{8261548B-9439-4898-BA96-DE9C6D218267}" destId="{A01D423C-8A0D-4B78-8F18-42B328CEEB47}" srcOrd="1" destOrd="0" presId="urn:microsoft.com/office/officeart/2005/8/layout/list1"/>
    <dgm:cxn modelId="{2EA70576-D742-415F-8C1C-11D6CC82C933}" type="presParOf" srcId="{41F659FA-61FC-4B47-AE11-3769F901B537}" destId="{A9C5AFF9-3E50-482E-B6D6-10EF1873EEE8}" srcOrd="0" destOrd="0" presId="urn:microsoft.com/office/officeart/2005/8/layout/list1"/>
    <dgm:cxn modelId="{FB929F70-377D-49F2-AA16-0DA769569541}" type="presParOf" srcId="{A9C5AFF9-3E50-482E-B6D6-10EF1873EEE8}" destId="{30F55855-718F-430F-88C8-AA634D3FD098}" srcOrd="0" destOrd="0" presId="urn:microsoft.com/office/officeart/2005/8/layout/list1"/>
    <dgm:cxn modelId="{3F4D3827-A4F9-4C6E-9FAF-60E8E883442F}" type="presParOf" srcId="{A9C5AFF9-3E50-482E-B6D6-10EF1873EEE8}" destId="{B69B2C54-D9A6-4E29-AADD-6F03E61E81E3}" srcOrd="1" destOrd="0" presId="urn:microsoft.com/office/officeart/2005/8/layout/list1"/>
    <dgm:cxn modelId="{E524258F-42D4-4967-AC4A-EC3CE27A1471}" type="presParOf" srcId="{41F659FA-61FC-4B47-AE11-3769F901B537}" destId="{B915781F-73C7-43B6-BA55-C9C0F1C846D8}" srcOrd="1" destOrd="0" presId="urn:microsoft.com/office/officeart/2005/8/layout/list1"/>
    <dgm:cxn modelId="{71030C99-A923-4533-A7F0-65F01C177450}" type="presParOf" srcId="{41F659FA-61FC-4B47-AE11-3769F901B537}" destId="{AF37FB0C-111D-4DDC-8C55-7F09CC992632}" srcOrd="2" destOrd="0" presId="urn:microsoft.com/office/officeart/2005/8/layout/list1"/>
    <dgm:cxn modelId="{39A73BC9-243C-42E2-AE66-7A948523F1FB}" type="presParOf" srcId="{41F659FA-61FC-4B47-AE11-3769F901B537}" destId="{A3F30934-7723-4E0D-A73A-9570C1D5F583}" srcOrd="3" destOrd="0" presId="urn:microsoft.com/office/officeart/2005/8/layout/list1"/>
    <dgm:cxn modelId="{59415567-ABD3-4D3D-A421-F69A58D3DE35}" type="presParOf" srcId="{41F659FA-61FC-4B47-AE11-3769F901B537}" destId="{258CCE77-F596-40AC-8388-CA682282C326}" srcOrd="4" destOrd="0" presId="urn:microsoft.com/office/officeart/2005/8/layout/list1"/>
    <dgm:cxn modelId="{4C1407D1-7040-464F-B3DA-9C982A5CD06C}" type="presParOf" srcId="{258CCE77-F596-40AC-8388-CA682282C326}" destId="{B14D80BC-F76C-410A-9BB2-9AF6D4079F1A}" srcOrd="0" destOrd="0" presId="urn:microsoft.com/office/officeart/2005/8/layout/list1"/>
    <dgm:cxn modelId="{31AD4544-6287-4D1B-8918-A8C797ADA7AF}" type="presParOf" srcId="{258CCE77-F596-40AC-8388-CA682282C326}" destId="{05EBFE63-2DC3-4ECB-B617-608A8746D5DD}" srcOrd="1" destOrd="0" presId="urn:microsoft.com/office/officeart/2005/8/layout/list1"/>
    <dgm:cxn modelId="{F30EF169-41AE-4657-AE73-317178488866}" type="presParOf" srcId="{41F659FA-61FC-4B47-AE11-3769F901B537}" destId="{1E7CB206-A265-4FF1-B795-5ED637A5B8C0}" srcOrd="5" destOrd="0" presId="urn:microsoft.com/office/officeart/2005/8/layout/list1"/>
    <dgm:cxn modelId="{AE1BAB7D-4EB8-4963-9FAF-51B8F56D9092}" type="presParOf" srcId="{41F659FA-61FC-4B47-AE11-3769F901B537}" destId="{44F51394-ED16-469E-9C90-84944471D957}" srcOrd="6" destOrd="0" presId="urn:microsoft.com/office/officeart/2005/8/layout/list1"/>
    <dgm:cxn modelId="{28107E09-B06D-491C-9A83-A20019DC5196}" type="presParOf" srcId="{41F659FA-61FC-4B47-AE11-3769F901B537}" destId="{F146B965-0CBF-4E54-8795-BF750549EE29}" srcOrd="7" destOrd="0" presId="urn:microsoft.com/office/officeart/2005/8/layout/list1"/>
    <dgm:cxn modelId="{31C7F467-51B1-44CF-96E7-7A4C2E9C1B5D}" type="presParOf" srcId="{41F659FA-61FC-4B47-AE11-3769F901B537}" destId="{6682E0B8-68EB-4571-A059-7A85E056D0B0}" srcOrd="8" destOrd="0" presId="urn:microsoft.com/office/officeart/2005/8/layout/list1"/>
    <dgm:cxn modelId="{CAB61453-56D6-4B23-98C8-E71C205A37F2}" type="presParOf" srcId="{6682E0B8-68EB-4571-A059-7A85E056D0B0}" destId="{502E5DA9-E321-4F3B-927D-58D9FF5B310E}" srcOrd="0" destOrd="0" presId="urn:microsoft.com/office/officeart/2005/8/layout/list1"/>
    <dgm:cxn modelId="{7EAAB625-593C-42A8-A40A-DB9102FB3EB7}" type="presParOf" srcId="{6682E0B8-68EB-4571-A059-7A85E056D0B0}" destId="{A01D423C-8A0D-4B78-8F18-42B328CEEB47}" srcOrd="1" destOrd="0" presId="urn:microsoft.com/office/officeart/2005/8/layout/list1"/>
    <dgm:cxn modelId="{41F3A61E-244F-4A0B-90DC-25689F8DA8EA}" type="presParOf" srcId="{41F659FA-61FC-4B47-AE11-3769F901B537}" destId="{30BA9620-6B5E-4D36-A71E-973DB0975556}" srcOrd="9" destOrd="0" presId="urn:microsoft.com/office/officeart/2005/8/layout/list1"/>
    <dgm:cxn modelId="{167B810B-E58F-484A-B1F9-67F614ED16EF}" type="presParOf" srcId="{41F659FA-61FC-4B47-AE11-3769F901B537}" destId="{B29D4BCF-F8B8-4915-8961-2EA45B0146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90BF0F-AB2E-4273-B7AF-EA95F8C76AE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346AA9D8-8431-4873-94C8-DBE8B290A7C4}">
      <dgm:prSet phldrT="[Metin]" custT="1"/>
      <dgm:spPr>
        <a:solidFill>
          <a:srgbClr val="FFC000"/>
        </a:solidFill>
      </dgm:spPr>
      <dgm:t>
        <a:bodyPr/>
        <a:lstStyle/>
        <a:p>
          <a:r>
            <a:rPr lang="tr-TR" sz="2400" b="1" dirty="0" smtClean="0"/>
            <a:t>İş deneyim belgeleri</a:t>
          </a:r>
          <a:endParaRPr lang="tr-TR" sz="2400" dirty="0"/>
        </a:p>
      </dgm:t>
    </dgm:pt>
    <dgm:pt modelId="{053A4A92-7354-4F3C-9DA2-B69E0D19A9A1}" type="parTrans" cxnId="{20ADF454-A081-4E63-8A9A-66664E6A695E}">
      <dgm:prSet/>
      <dgm:spPr/>
      <dgm:t>
        <a:bodyPr/>
        <a:lstStyle/>
        <a:p>
          <a:endParaRPr lang="tr-TR"/>
        </a:p>
      </dgm:t>
    </dgm:pt>
    <dgm:pt modelId="{EE1951B2-448E-421F-AF4F-8B3B9A078BCA}" type="sibTrans" cxnId="{20ADF454-A081-4E63-8A9A-66664E6A695E}">
      <dgm:prSet/>
      <dgm:spPr/>
      <dgm:t>
        <a:bodyPr/>
        <a:lstStyle/>
        <a:p>
          <a:endParaRPr lang="tr-TR"/>
        </a:p>
      </dgm:t>
    </dgm:pt>
    <dgm:pt modelId="{8261548B-9439-4898-BA96-DE9C6D218267}">
      <dgm:prSet custT="1"/>
      <dgm:spPr>
        <a:solidFill>
          <a:srgbClr val="92D050"/>
        </a:solidFill>
      </dgm:spPr>
      <dgm:t>
        <a:bodyPr/>
        <a:lstStyle/>
        <a:p>
          <a:r>
            <a:rPr lang="tr-TR" sz="2400" b="1" dirty="0" smtClean="0"/>
            <a:t>Makine teçhizat ve ekipman belgeleri</a:t>
          </a:r>
          <a:endParaRPr lang="tr-TR" sz="2400" dirty="0" smtClean="0"/>
        </a:p>
      </dgm:t>
    </dgm:pt>
    <dgm:pt modelId="{D430A600-C9B8-4FC7-B4C1-C22175BA298B}" type="parTrans" cxnId="{963F2BDB-9373-4D14-BCAF-EAF65CB58F6B}">
      <dgm:prSet/>
      <dgm:spPr/>
      <dgm:t>
        <a:bodyPr/>
        <a:lstStyle/>
        <a:p>
          <a:endParaRPr lang="tr-TR"/>
        </a:p>
      </dgm:t>
    </dgm:pt>
    <dgm:pt modelId="{91D7669D-397C-4BF7-B4E9-5DB65F5E2C70}" type="sibTrans" cxnId="{963F2BDB-9373-4D14-BCAF-EAF65CB58F6B}">
      <dgm:prSet/>
      <dgm:spPr/>
      <dgm:t>
        <a:bodyPr/>
        <a:lstStyle/>
        <a:p>
          <a:endParaRPr lang="tr-TR"/>
        </a:p>
      </dgm:t>
    </dgm:pt>
    <dgm:pt modelId="{B5F23CB1-965C-45F1-9343-986FC8656A34}">
      <dgm:prSet custT="1"/>
      <dgm:spPr>
        <a:solidFill>
          <a:schemeClr val="bg2">
            <a:lumMod val="50000"/>
          </a:schemeClr>
        </a:solidFill>
      </dgm:spPr>
      <dgm:t>
        <a:bodyPr/>
        <a:lstStyle/>
        <a:p>
          <a:r>
            <a:rPr lang="tr-TR" sz="2400" b="1" dirty="0" smtClean="0"/>
            <a:t>Kalite belgeleri</a:t>
          </a:r>
          <a:endParaRPr lang="tr-TR" sz="2400" dirty="0" smtClean="0"/>
        </a:p>
      </dgm:t>
    </dgm:pt>
    <dgm:pt modelId="{31B09BAF-1072-40EC-ADE1-0820E599F165}" type="parTrans" cxnId="{9CC1EB79-0458-4CA4-A6D3-BA212632616A}">
      <dgm:prSet/>
      <dgm:spPr/>
      <dgm:t>
        <a:bodyPr/>
        <a:lstStyle/>
        <a:p>
          <a:endParaRPr lang="tr-TR"/>
        </a:p>
      </dgm:t>
    </dgm:pt>
    <dgm:pt modelId="{29B8A1D6-4399-4710-9221-C49C15DA6C1C}" type="sibTrans" cxnId="{9CC1EB79-0458-4CA4-A6D3-BA212632616A}">
      <dgm:prSet/>
      <dgm:spPr/>
      <dgm:t>
        <a:bodyPr/>
        <a:lstStyle/>
        <a:p>
          <a:endParaRPr lang="tr-TR"/>
        </a:p>
      </dgm:t>
    </dgm:pt>
    <dgm:pt modelId="{61AE65C4-A0D8-4577-94FA-2618AC58D002}">
      <dgm:prSet custT="1"/>
      <dgm:spPr/>
      <dgm:t>
        <a:bodyPr/>
        <a:lstStyle/>
        <a:p>
          <a:r>
            <a:rPr lang="tr-TR" sz="2400" b="1" dirty="0" smtClean="0">
              <a:solidFill>
                <a:schemeClr val="bg1"/>
              </a:solidFill>
            </a:rPr>
            <a:t>Mesleki Faaliyetini Sürdürdüğünü ve Teklif Vermeye Yetkili Olduğunu Gösteren Belgeler</a:t>
          </a:r>
          <a:endParaRPr lang="tr-TR" sz="2400" b="1" dirty="0">
            <a:solidFill>
              <a:schemeClr val="bg1"/>
            </a:solidFill>
          </a:endParaRPr>
        </a:p>
      </dgm:t>
    </dgm:pt>
    <dgm:pt modelId="{5CF2DF58-8C3B-4FCE-AD5A-E71D5EE22AE9}" type="parTrans" cxnId="{7B6F90D2-C646-4FC9-BCBE-07FD107745E7}">
      <dgm:prSet/>
      <dgm:spPr/>
      <dgm:t>
        <a:bodyPr/>
        <a:lstStyle/>
        <a:p>
          <a:endParaRPr lang="tr-TR"/>
        </a:p>
      </dgm:t>
    </dgm:pt>
    <dgm:pt modelId="{1B4C0B52-DF4C-4D68-AD3D-B63713AEF483}" type="sibTrans" cxnId="{7B6F90D2-C646-4FC9-BCBE-07FD107745E7}">
      <dgm:prSet/>
      <dgm:spPr/>
      <dgm:t>
        <a:bodyPr/>
        <a:lstStyle/>
        <a:p>
          <a:endParaRPr lang="tr-TR"/>
        </a:p>
      </dgm:t>
    </dgm:pt>
    <dgm:pt modelId="{41F659FA-61FC-4B47-AE11-3769F901B537}" type="pres">
      <dgm:prSet presAssocID="{0490BF0F-AB2E-4273-B7AF-EA95F8C76AEA}" presName="linear" presStyleCnt="0">
        <dgm:presLayoutVars>
          <dgm:dir/>
          <dgm:animLvl val="lvl"/>
          <dgm:resizeHandles val="exact"/>
        </dgm:presLayoutVars>
      </dgm:prSet>
      <dgm:spPr/>
      <dgm:t>
        <a:bodyPr/>
        <a:lstStyle/>
        <a:p>
          <a:endParaRPr lang="tr-TR"/>
        </a:p>
      </dgm:t>
    </dgm:pt>
    <dgm:pt modelId="{87D4DEF6-B05D-487B-995C-448DBC49641F}" type="pres">
      <dgm:prSet presAssocID="{61AE65C4-A0D8-4577-94FA-2618AC58D002}" presName="parentLin" presStyleCnt="0"/>
      <dgm:spPr/>
    </dgm:pt>
    <dgm:pt modelId="{804C47F3-935C-41A1-AE99-B47FDDA77F37}" type="pres">
      <dgm:prSet presAssocID="{61AE65C4-A0D8-4577-94FA-2618AC58D002}" presName="parentLeftMargin" presStyleLbl="node1" presStyleIdx="0" presStyleCnt="4"/>
      <dgm:spPr/>
      <dgm:t>
        <a:bodyPr/>
        <a:lstStyle/>
        <a:p>
          <a:endParaRPr lang="tr-TR"/>
        </a:p>
      </dgm:t>
    </dgm:pt>
    <dgm:pt modelId="{839F3A07-37B1-49AF-A7BF-B175F8EEA648}" type="pres">
      <dgm:prSet presAssocID="{61AE65C4-A0D8-4577-94FA-2618AC58D002}" presName="parentText" presStyleLbl="node1" presStyleIdx="0" presStyleCnt="4" custScaleX="108429" custScaleY="306571">
        <dgm:presLayoutVars>
          <dgm:chMax val="0"/>
          <dgm:bulletEnabled val="1"/>
        </dgm:presLayoutVars>
      </dgm:prSet>
      <dgm:spPr/>
      <dgm:t>
        <a:bodyPr/>
        <a:lstStyle/>
        <a:p>
          <a:endParaRPr lang="tr-TR"/>
        </a:p>
      </dgm:t>
    </dgm:pt>
    <dgm:pt modelId="{87162205-1BD0-49F0-8547-B998E459B803}" type="pres">
      <dgm:prSet presAssocID="{61AE65C4-A0D8-4577-94FA-2618AC58D002}" presName="negativeSpace" presStyleCnt="0"/>
      <dgm:spPr/>
    </dgm:pt>
    <dgm:pt modelId="{3DDB18DB-AAE4-4BF7-87AD-830166EA9927}" type="pres">
      <dgm:prSet presAssocID="{61AE65C4-A0D8-4577-94FA-2618AC58D002}" presName="childText" presStyleLbl="conFgAcc1" presStyleIdx="0" presStyleCnt="4">
        <dgm:presLayoutVars>
          <dgm:bulletEnabled val="1"/>
        </dgm:presLayoutVars>
      </dgm:prSet>
      <dgm:spPr/>
    </dgm:pt>
    <dgm:pt modelId="{7DACF880-56F8-4330-BE06-CF4EAA463DF9}" type="pres">
      <dgm:prSet presAssocID="{1B4C0B52-DF4C-4D68-AD3D-B63713AEF483}" presName="spaceBetweenRectangles" presStyleCnt="0"/>
      <dgm:spPr/>
    </dgm:pt>
    <dgm:pt modelId="{A9C5AFF9-3E50-482E-B6D6-10EF1873EEE8}" type="pres">
      <dgm:prSet presAssocID="{346AA9D8-8431-4873-94C8-DBE8B290A7C4}" presName="parentLin" presStyleCnt="0"/>
      <dgm:spPr/>
    </dgm:pt>
    <dgm:pt modelId="{30F55855-718F-430F-88C8-AA634D3FD098}" type="pres">
      <dgm:prSet presAssocID="{346AA9D8-8431-4873-94C8-DBE8B290A7C4}" presName="parentLeftMargin" presStyleLbl="node1" presStyleIdx="0" presStyleCnt="4"/>
      <dgm:spPr/>
      <dgm:t>
        <a:bodyPr/>
        <a:lstStyle/>
        <a:p>
          <a:endParaRPr lang="tr-TR"/>
        </a:p>
      </dgm:t>
    </dgm:pt>
    <dgm:pt modelId="{B69B2C54-D9A6-4E29-AADD-6F03E61E81E3}" type="pres">
      <dgm:prSet presAssocID="{346AA9D8-8431-4873-94C8-DBE8B290A7C4}" presName="parentText" presStyleLbl="node1" presStyleIdx="1" presStyleCnt="4" custScaleY="231576">
        <dgm:presLayoutVars>
          <dgm:chMax val="0"/>
          <dgm:bulletEnabled val="1"/>
        </dgm:presLayoutVars>
      </dgm:prSet>
      <dgm:spPr/>
      <dgm:t>
        <a:bodyPr/>
        <a:lstStyle/>
        <a:p>
          <a:endParaRPr lang="tr-TR"/>
        </a:p>
      </dgm:t>
    </dgm:pt>
    <dgm:pt modelId="{B915781F-73C7-43B6-BA55-C9C0F1C846D8}" type="pres">
      <dgm:prSet presAssocID="{346AA9D8-8431-4873-94C8-DBE8B290A7C4}" presName="negativeSpace" presStyleCnt="0"/>
      <dgm:spPr/>
    </dgm:pt>
    <dgm:pt modelId="{AF37FB0C-111D-4DDC-8C55-7F09CC992632}" type="pres">
      <dgm:prSet presAssocID="{346AA9D8-8431-4873-94C8-DBE8B290A7C4}" presName="childText" presStyleLbl="conFgAcc1" presStyleIdx="1" presStyleCnt="4">
        <dgm:presLayoutVars>
          <dgm:bulletEnabled val="1"/>
        </dgm:presLayoutVars>
      </dgm:prSet>
      <dgm:spPr/>
    </dgm:pt>
    <dgm:pt modelId="{A3F30934-7723-4E0D-A73A-9570C1D5F583}" type="pres">
      <dgm:prSet presAssocID="{EE1951B2-448E-421F-AF4F-8B3B9A078BCA}" presName="spaceBetweenRectangles" presStyleCnt="0"/>
      <dgm:spPr/>
    </dgm:pt>
    <dgm:pt modelId="{6682E0B8-68EB-4571-A059-7A85E056D0B0}" type="pres">
      <dgm:prSet presAssocID="{8261548B-9439-4898-BA96-DE9C6D218267}" presName="parentLin" presStyleCnt="0"/>
      <dgm:spPr/>
    </dgm:pt>
    <dgm:pt modelId="{502E5DA9-E321-4F3B-927D-58D9FF5B310E}" type="pres">
      <dgm:prSet presAssocID="{8261548B-9439-4898-BA96-DE9C6D218267}" presName="parentLeftMargin" presStyleLbl="node1" presStyleIdx="1" presStyleCnt="4"/>
      <dgm:spPr/>
      <dgm:t>
        <a:bodyPr/>
        <a:lstStyle/>
        <a:p>
          <a:endParaRPr lang="tr-TR"/>
        </a:p>
      </dgm:t>
    </dgm:pt>
    <dgm:pt modelId="{A01D423C-8A0D-4B78-8F18-42B328CEEB47}" type="pres">
      <dgm:prSet presAssocID="{8261548B-9439-4898-BA96-DE9C6D218267}" presName="parentText" presStyleLbl="node1" presStyleIdx="2" presStyleCnt="4" custScaleY="262515">
        <dgm:presLayoutVars>
          <dgm:chMax val="0"/>
          <dgm:bulletEnabled val="1"/>
        </dgm:presLayoutVars>
      </dgm:prSet>
      <dgm:spPr/>
      <dgm:t>
        <a:bodyPr/>
        <a:lstStyle/>
        <a:p>
          <a:endParaRPr lang="tr-TR"/>
        </a:p>
      </dgm:t>
    </dgm:pt>
    <dgm:pt modelId="{30BA9620-6B5E-4D36-A71E-973DB0975556}" type="pres">
      <dgm:prSet presAssocID="{8261548B-9439-4898-BA96-DE9C6D218267}" presName="negativeSpace" presStyleCnt="0"/>
      <dgm:spPr/>
    </dgm:pt>
    <dgm:pt modelId="{B29D4BCF-F8B8-4915-8961-2EA45B01464A}" type="pres">
      <dgm:prSet presAssocID="{8261548B-9439-4898-BA96-DE9C6D218267}" presName="childText" presStyleLbl="conFgAcc1" presStyleIdx="2" presStyleCnt="4">
        <dgm:presLayoutVars>
          <dgm:bulletEnabled val="1"/>
        </dgm:presLayoutVars>
      </dgm:prSet>
      <dgm:spPr/>
    </dgm:pt>
    <dgm:pt modelId="{F31031F1-C293-46CB-8D2D-2AD85F2BCB12}" type="pres">
      <dgm:prSet presAssocID="{91D7669D-397C-4BF7-B4E9-5DB65F5E2C70}" presName="spaceBetweenRectangles" presStyleCnt="0"/>
      <dgm:spPr/>
    </dgm:pt>
    <dgm:pt modelId="{59B34B39-79A3-48DC-8AF8-30602A22ED33}" type="pres">
      <dgm:prSet presAssocID="{B5F23CB1-965C-45F1-9343-986FC8656A34}" presName="parentLin" presStyleCnt="0"/>
      <dgm:spPr/>
    </dgm:pt>
    <dgm:pt modelId="{DD4AC0B1-9FFB-4891-BA28-BC2B65378170}" type="pres">
      <dgm:prSet presAssocID="{B5F23CB1-965C-45F1-9343-986FC8656A34}" presName="parentLeftMargin" presStyleLbl="node1" presStyleIdx="2" presStyleCnt="4"/>
      <dgm:spPr/>
      <dgm:t>
        <a:bodyPr/>
        <a:lstStyle/>
        <a:p>
          <a:endParaRPr lang="tr-TR"/>
        </a:p>
      </dgm:t>
    </dgm:pt>
    <dgm:pt modelId="{F477D3CC-9773-4DA7-B799-483FBEF24A01}" type="pres">
      <dgm:prSet presAssocID="{B5F23CB1-965C-45F1-9343-986FC8656A34}" presName="parentText" presStyleLbl="node1" presStyleIdx="3" presStyleCnt="4" custScaleY="292744" custLinFactNeighborX="-2689" custLinFactNeighborY="1655">
        <dgm:presLayoutVars>
          <dgm:chMax val="0"/>
          <dgm:bulletEnabled val="1"/>
        </dgm:presLayoutVars>
      </dgm:prSet>
      <dgm:spPr/>
      <dgm:t>
        <a:bodyPr/>
        <a:lstStyle/>
        <a:p>
          <a:endParaRPr lang="tr-TR"/>
        </a:p>
      </dgm:t>
    </dgm:pt>
    <dgm:pt modelId="{06AD4ED8-F146-41A3-AEF0-4C1DF6314387}" type="pres">
      <dgm:prSet presAssocID="{B5F23CB1-965C-45F1-9343-986FC8656A34}" presName="negativeSpace" presStyleCnt="0"/>
      <dgm:spPr/>
    </dgm:pt>
    <dgm:pt modelId="{63B4EC75-9B2C-439D-8507-B7055DD87E3D}" type="pres">
      <dgm:prSet presAssocID="{B5F23CB1-965C-45F1-9343-986FC8656A34}" presName="childText" presStyleLbl="conFgAcc1" presStyleIdx="3" presStyleCnt="4">
        <dgm:presLayoutVars>
          <dgm:bulletEnabled val="1"/>
        </dgm:presLayoutVars>
      </dgm:prSet>
      <dgm:spPr/>
    </dgm:pt>
  </dgm:ptLst>
  <dgm:cxnLst>
    <dgm:cxn modelId="{963F2BDB-9373-4D14-BCAF-EAF65CB58F6B}" srcId="{0490BF0F-AB2E-4273-B7AF-EA95F8C76AEA}" destId="{8261548B-9439-4898-BA96-DE9C6D218267}" srcOrd="2" destOrd="0" parTransId="{D430A600-C9B8-4FC7-B4C1-C22175BA298B}" sibTransId="{91D7669D-397C-4BF7-B4E9-5DB65F5E2C70}"/>
    <dgm:cxn modelId="{36458E10-37AB-4CCB-BB7C-2E0486366853}" type="presOf" srcId="{61AE65C4-A0D8-4577-94FA-2618AC58D002}" destId="{804C47F3-935C-41A1-AE99-B47FDDA77F37}" srcOrd="0" destOrd="0" presId="urn:microsoft.com/office/officeart/2005/8/layout/list1"/>
    <dgm:cxn modelId="{E1C78276-57FC-469C-B5A0-9218C9DF587E}" type="presOf" srcId="{346AA9D8-8431-4873-94C8-DBE8B290A7C4}" destId="{30F55855-718F-430F-88C8-AA634D3FD098}" srcOrd="0" destOrd="0" presId="urn:microsoft.com/office/officeart/2005/8/layout/list1"/>
    <dgm:cxn modelId="{27288639-7E63-468C-968A-0AC4ABCA05C8}" type="presOf" srcId="{8261548B-9439-4898-BA96-DE9C6D218267}" destId="{A01D423C-8A0D-4B78-8F18-42B328CEEB47}" srcOrd="1" destOrd="0" presId="urn:microsoft.com/office/officeart/2005/8/layout/list1"/>
    <dgm:cxn modelId="{65C666A0-CC18-4971-B646-954E0EAD57A9}" type="presOf" srcId="{B5F23CB1-965C-45F1-9343-986FC8656A34}" destId="{F477D3CC-9773-4DA7-B799-483FBEF24A01}" srcOrd="1" destOrd="0" presId="urn:microsoft.com/office/officeart/2005/8/layout/list1"/>
    <dgm:cxn modelId="{7B6F90D2-C646-4FC9-BCBE-07FD107745E7}" srcId="{0490BF0F-AB2E-4273-B7AF-EA95F8C76AEA}" destId="{61AE65C4-A0D8-4577-94FA-2618AC58D002}" srcOrd="0" destOrd="0" parTransId="{5CF2DF58-8C3B-4FCE-AD5A-E71D5EE22AE9}" sibTransId="{1B4C0B52-DF4C-4D68-AD3D-B63713AEF483}"/>
    <dgm:cxn modelId="{C8844C5C-9289-4C08-B6D1-E42DAF7E3FB8}" type="presOf" srcId="{346AA9D8-8431-4873-94C8-DBE8B290A7C4}" destId="{B69B2C54-D9A6-4E29-AADD-6F03E61E81E3}" srcOrd="1" destOrd="0" presId="urn:microsoft.com/office/officeart/2005/8/layout/list1"/>
    <dgm:cxn modelId="{20ADF454-A081-4E63-8A9A-66664E6A695E}" srcId="{0490BF0F-AB2E-4273-B7AF-EA95F8C76AEA}" destId="{346AA9D8-8431-4873-94C8-DBE8B290A7C4}" srcOrd="1" destOrd="0" parTransId="{053A4A92-7354-4F3C-9DA2-B69E0D19A9A1}" sibTransId="{EE1951B2-448E-421F-AF4F-8B3B9A078BCA}"/>
    <dgm:cxn modelId="{84913463-5A91-4F2E-B6F1-7779F202BE63}" type="presOf" srcId="{0490BF0F-AB2E-4273-B7AF-EA95F8C76AEA}" destId="{41F659FA-61FC-4B47-AE11-3769F901B537}" srcOrd="0" destOrd="0" presId="urn:microsoft.com/office/officeart/2005/8/layout/list1"/>
    <dgm:cxn modelId="{9CC1EB79-0458-4CA4-A6D3-BA212632616A}" srcId="{0490BF0F-AB2E-4273-B7AF-EA95F8C76AEA}" destId="{B5F23CB1-965C-45F1-9343-986FC8656A34}" srcOrd="3" destOrd="0" parTransId="{31B09BAF-1072-40EC-ADE1-0820E599F165}" sibTransId="{29B8A1D6-4399-4710-9221-C49C15DA6C1C}"/>
    <dgm:cxn modelId="{1043CB01-3178-410B-84F3-924ED3DD967A}" type="presOf" srcId="{61AE65C4-A0D8-4577-94FA-2618AC58D002}" destId="{839F3A07-37B1-49AF-A7BF-B175F8EEA648}" srcOrd="1" destOrd="0" presId="urn:microsoft.com/office/officeart/2005/8/layout/list1"/>
    <dgm:cxn modelId="{066C4C40-173E-42F2-B363-05F1A64ECC3F}" type="presOf" srcId="{B5F23CB1-965C-45F1-9343-986FC8656A34}" destId="{DD4AC0B1-9FFB-4891-BA28-BC2B65378170}" srcOrd="0" destOrd="0" presId="urn:microsoft.com/office/officeart/2005/8/layout/list1"/>
    <dgm:cxn modelId="{ADF58F00-72F4-4133-8AC9-D6A2C3538696}" type="presOf" srcId="{8261548B-9439-4898-BA96-DE9C6D218267}" destId="{502E5DA9-E321-4F3B-927D-58D9FF5B310E}" srcOrd="0" destOrd="0" presId="urn:microsoft.com/office/officeart/2005/8/layout/list1"/>
    <dgm:cxn modelId="{9DF07FF8-4163-4416-AE2C-572B49C173A9}" type="presParOf" srcId="{41F659FA-61FC-4B47-AE11-3769F901B537}" destId="{87D4DEF6-B05D-487B-995C-448DBC49641F}" srcOrd="0" destOrd="0" presId="urn:microsoft.com/office/officeart/2005/8/layout/list1"/>
    <dgm:cxn modelId="{2C722F5B-3F9D-4761-95F2-F473CDDA88BC}" type="presParOf" srcId="{87D4DEF6-B05D-487B-995C-448DBC49641F}" destId="{804C47F3-935C-41A1-AE99-B47FDDA77F37}" srcOrd="0" destOrd="0" presId="urn:microsoft.com/office/officeart/2005/8/layout/list1"/>
    <dgm:cxn modelId="{C448035F-716F-47A2-8FFF-59BA471D4A77}" type="presParOf" srcId="{87D4DEF6-B05D-487B-995C-448DBC49641F}" destId="{839F3A07-37B1-49AF-A7BF-B175F8EEA648}" srcOrd="1" destOrd="0" presId="urn:microsoft.com/office/officeart/2005/8/layout/list1"/>
    <dgm:cxn modelId="{A2504377-2B67-4DCC-BAD5-492FD0451D02}" type="presParOf" srcId="{41F659FA-61FC-4B47-AE11-3769F901B537}" destId="{87162205-1BD0-49F0-8547-B998E459B803}" srcOrd="1" destOrd="0" presId="urn:microsoft.com/office/officeart/2005/8/layout/list1"/>
    <dgm:cxn modelId="{6CBEAD4B-1094-4241-B069-FFD07409AE8F}" type="presParOf" srcId="{41F659FA-61FC-4B47-AE11-3769F901B537}" destId="{3DDB18DB-AAE4-4BF7-87AD-830166EA9927}" srcOrd="2" destOrd="0" presId="urn:microsoft.com/office/officeart/2005/8/layout/list1"/>
    <dgm:cxn modelId="{B0119731-C7F2-4841-9A62-00E25A3E2CFF}" type="presParOf" srcId="{41F659FA-61FC-4B47-AE11-3769F901B537}" destId="{7DACF880-56F8-4330-BE06-CF4EAA463DF9}" srcOrd="3" destOrd="0" presId="urn:microsoft.com/office/officeart/2005/8/layout/list1"/>
    <dgm:cxn modelId="{4C1AF083-FEE9-4E18-B6B0-6EB080A0CA39}" type="presParOf" srcId="{41F659FA-61FC-4B47-AE11-3769F901B537}" destId="{A9C5AFF9-3E50-482E-B6D6-10EF1873EEE8}" srcOrd="4" destOrd="0" presId="urn:microsoft.com/office/officeart/2005/8/layout/list1"/>
    <dgm:cxn modelId="{4E57F021-92CA-4205-B87C-C46297223810}" type="presParOf" srcId="{A9C5AFF9-3E50-482E-B6D6-10EF1873EEE8}" destId="{30F55855-718F-430F-88C8-AA634D3FD098}" srcOrd="0" destOrd="0" presId="urn:microsoft.com/office/officeart/2005/8/layout/list1"/>
    <dgm:cxn modelId="{DE40C261-4A86-42A9-B1E2-C32A1CF95490}" type="presParOf" srcId="{A9C5AFF9-3E50-482E-B6D6-10EF1873EEE8}" destId="{B69B2C54-D9A6-4E29-AADD-6F03E61E81E3}" srcOrd="1" destOrd="0" presId="urn:microsoft.com/office/officeart/2005/8/layout/list1"/>
    <dgm:cxn modelId="{DA9534B5-95C4-407E-A862-172BF0C834AB}" type="presParOf" srcId="{41F659FA-61FC-4B47-AE11-3769F901B537}" destId="{B915781F-73C7-43B6-BA55-C9C0F1C846D8}" srcOrd="5" destOrd="0" presId="urn:microsoft.com/office/officeart/2005/8/layout/list1"/>
    <dgm:cxn modelId="{2A6B9DB2-38BC-49B8-964A-E10BB225D533}" type="presParOf" srcId="{41F659FA-61FC-4B47-AE11-3769F901B537}" destId="{AF37FB0C-111D-4DDC-8C55-7F09CC992632}" srcOrd="6" destOrd="0" presId="urn:microsoft.com/office/officeart/2005/8/layout/list1"/>
    <dgm:cxn modelId="{28B0613D-EB4C-4628-AAE7-591E28BE2642}" type="presParOf" srcId="{41F659FA-61FC-4B47-AE11-3769F901B537}" destId="{A3F30934-7723-4E0D-A73A-9570C1D5F583}" srcOrd="7" destOrd="0" presId="urn:microsoft.com/office/officeart/2005/8/layout/list1"/>
    <dgm:cxn modelId="{8E4AE2A2-8A7A-4A9B-BDE7-88FDF1300DD4}" type="presParOf" srcId="{41F659FA-61FC-4B47-AE11-3769F901B537}" destId="{6682E0B8-68EB-4571-A059-7A85E056D0B0}" srcOrd="8" destOrd="0" presId="urn:microsoft.com/office/officeart/2005/8/layout/list1"/>
    <dgm:cxn modelId="{2A49145B-2351-49B8-9869-0B0CAE6072D0}" type="presParOf" srcId="{6682E0B8-68EB-4571-A059-7A85E056D0B0}" destId="{502E5DA9-E321-4F3B-927D-58D9FF5B310E}" srcOrd="0" destOrd="0" presId="urn:microsoft.com/office/officeart/2005/8/layout/list1"/>
    <dgm:cxn modelId="{68CC39B3-02FA-4D2B-8CE9-982F200A4781}" type="presParOf" srcId="{6682E0B8-68EB-4571-A059-7A85E056D0B0}" destId="{A01D423C-8A0D-4B78-8F18-42B328CEEB47}" srcOrd="1" destOrd="0" presId="urn:microsoft.com/office/officeart/2005/8/layout/list1"/>
    <dgm:cxn modelId="{74294EA4-100D-4CA1-B943-8AED77A87E46}" type="presParOf" srcId="{41F659FA-61FC-4B47-AE11-3769F901B537}" destId="{30BA9620-6B5E-4D36-A71E-973DB0975556}" srcOrd="9" destOrd="0" presId="urn:microsoft.com/office/officeart/2005/8/layout/list1"/>
    <dgm:cxn modelId="{7A40F2DB-8B96-49F8-912B-C35811143319}" type="presParOf" srcId="{41F659FA-61FC-4B47-AE11-3769F901B537}" destId="{B29D4BCF-F8B8-4915-8961-2EA45B01464A}" srcOrd="10" destOrd="0" presId="urn:microsoft.com/office/officeart/2005/8/layout/list1"/>
    <dgm:cxn modelId="{870E164E-996E-4DC1-8BAA-8DA811D893B4}" type="presParOf" srcId="{41F659FA-61FC-4B47-AE11-3769F901B537}" destId="{F31031F1-C293-46CB-8D2D-2AD85F2BCB12}" srcOrd="11" destOrd="0" presId="urn:microsoft.com/office/officeart/2005/8/layout/list1"/>
    <dgm:cxn modelId="{01F3DACD-2DF0-4DCD-A3EB-A32C63CC09C0}" type="presParOf" srcId="{41F659FA-61FC-4B47-AE11-3769F901B537}" destId="{59B34B39-79A3-48DC-8AF8-30602A22ED33}" srcOrd="12" destOrd="0" presId="urn:microsoft.com/office/officeart/2005/8/layout/list1"/>
    <dgm:cxn modelId="{A0C4CE23-FA52-44EC-9367-E26A85B6EC10}" type="presParOf" srcId="{59B34B39-79A3-48DC-8AF8-30602A22ED33}" destId="{DD4AC0B1-9FFB-4891-BA28-BC2B65378170}" srcOrd="0" destOrd="0" presId="urn:microsoft.com/office/officeart/2005/8/layout/list1"/>
    <dgm:cxn modelId="{6BD5484F-BCDC-4518-A9E6-2561798F5F12}" type="presParOf" srcId="{59B34B39-79A3-48DC-8AF8-30602A22ED33}" destId="{F477D3CC-9773-4DA7-B799-483FBEF24A01}" srcOrd="1" destOrd="0" presId="urn:microsoft.com/office/officeart/2005/8/layout/list1"/>
    <dgm:cxn modelId="{3EB90E3A-76FD-4C9B-BAB2-B17243FA815B}" type="presParOf" srcId="{41F659FA-61FC-4B47-AE11-3769F901B537}" destId="{06AD4ED8-F146-41A3-AEF0-4C1DF6314387}" srcOrd="13" destOrd="0" presId="urn:microsoft.com/office/officeart/2005/8/layout/list1"/>
    <dgm:cxn modelId="{255837AA-1283-4966-9B8F-5B6DAB245FE8}" type="presParOf" srcId="{41F659FA-61FC-4B47-AE11-3769F901B537}" destId="{63B4EC75-9B2C-439D-8507-B7055DD87E3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3D5A2E-28A0-4EAD-A22A-36EA71DA2F95}"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tr-TR"/>
        </a:p>
      </dgm:t>
    </dgm:pt>
    <dgm:pt modelId="{71ED58E3-ADA2-4FA6-ABFD-FD64BD93CF60}">
      <dgm:prSet phldrT="[Metin]" custT="1"/>
      <dgm:spPr/>
      <dgm:t>
        <a:bodyPr/>
        <a:lstStyle/>
        <a:p>
          <a:r>
            <a:rPr lang="tr-TR" sz="2400" dirty="0" smtClean="0">
              <a:solidFill>
                <a:schemeClr val="tx1"/>
              </a:solidFill>
            </a:rPr>
            <a:t>İŞ DENEYİM BELGELERİ</a:t>
          </a:r>
          <a:endParaRPr lang="tr-TR" sz="2400" dirty="0">
            <a:solidFill>
              <a:schemeClr val="tx1"/>
            </a:solidFill>
          </a:endParaRPr>
        </a:p>
      </dgm:t>
    </dgm:pt>
    <dgm:pt modelId="{5AE3D322-0913-4968-8A89-324B407EFDA7}" type="parTrans" cxnId="{D2B106AD-242E-4444-AC8B-7E04A500CB19}">
      <dgm:prSet/>
      <dgm:spPr/>
      <dgm:t>
        <a:bodyPr/>
        <a:lstStyle/>
        <a:p>
          <a:endParaRPr lang="tr-TR">
            <a:solidFill>
              <a:schemeClr val="tx1"/>
            </a:solidFill>
          </a:endParaRPr>
        </a:p>
      </dgm:t>
    </dgm:pt>
    <dgm:pt modelId="{ED921027-5845-4A70-A4E2-0ED96812E6A7}" type="sibTrans" cxnId="{D2B106AD-242E-4444-AC8B-7E04A500CB19}">
      <dgm:prSet/>
      <dgm:spPr/>
      <dgm:t>
        <a:bodyPr/>
        <a:lstStyle/>
        <a:p>
          <a:endParaRPr lang="tr-TR">
            <a:solidFill>
              <a:schemeClr val="tx1"/>
            </a:solidFill>
          </a:endParaRPr>
        </a:p>
      </dgm:t>
    </dgm:pt>
    <dgm:pt modelId="{765B7477-0405-4272-85AD-E57A644994E6}">
      <dgm:prSet phldrT="[Metin]"/>
      <dgm:spPr>
        <a:solidFill>
          <a:schemeClr val="accent2"/>
        </a:solidFill>
      </dgm:spPr>
      <dgm:t>
        <a:bodyPr/>
        <a:lstStyle/>
        <a:p>
          <a:r>
            <a:rPr lang="tr-TR" dirty="0" smtClean="0">
              <a:solidFill>
                <a:schemeClr val="tx1"/>
              </a:solidFill>
            </a:rPr>
            <a:t>Yüklenici iş deneyim belgeleri </a:t>
          </a:r>
          <a:endParaRPr lang="tr-TR" dirty="0">
            <a:solidFill>
              <a:schemeClr val="tx1"/>
            </a:solidFill>
          </a:endParaRPr>
        </a:p>
      </dgm:t>
    </dgm:pt>
    <dgm:pt modelId="{A518FB27-1E91-4CC7-9DED-3652D563C930}" type="parTrans" cxnId="{5CA53507-AC37-4522-ADCF-1457B6D43EDB}">
      <dgm:prSet/>
      <dgm:spPr/>
      <dgm:t>
        <a:bodyPr/>
        <a:lstStyle/>
        <a:p>
          <a:endParaRPr lang="tr-TR">
            <a:solidFill>
              <a:schemeClr val="tx1"/>
            </a:solidFill>
          </a:endParaRPr>
        </a:p>
      </dgm:t>
    </dgm:pt>
    <dgm:pt modelId="{3049BA81-038E-4227-ACCB-17B2F8F9C3F6}" type="sibTrans" cxnId="{5CA53507-AC37-4522-ADCF-1457B6D43EDB}">
      <dgm:prSet/>
      <dgm:spPr/>
      <dgm:t>
        <a:bodyPr/>
        <a:lstStyle/>
        <a:p>
          <a:endParaRPr lang="tr-TR">
            <a:solidFill>
              <a:schemeClr val="tx1"/>
            </a:solidFill>
          </a:endParaRPr>
        </a:p>
      </dgm:t>
    </dgm:pt>
    <dgm:pt modelId="{98B6E2B6-6B14-4046-B7D2-B2FCA6A629F9}">
      <dgm:prSet phldrT="[Metin]"/>
      <dgm:spPr>
        <a:solidFill>
          <a:srgbClr val="00B050"/>
        </a:solidFill>
      </dgm:spPr>
      <dgm:t>
        <a:bodyPr/>
        <a:lstStyle/>
        <a:p>
          <a:r>
            <a:rPr lang="tr-TR" dirty="0" smtClean="0">
              <a:solidFill>
                <a:schemeClr val="tx1"/>
              </a:solidFill>
            </a:rPr>
            <a:t>İş durum belgesi</a:t>
          </a:r>
        </a:p>
      </dgm:t>
    </dgm:pt>
    <dgm:pt modelId="{7859DE31-0C00-4E6F-ABA2-0F795D16E976}" type="sibTrans" cxnId="{8311E400-44D3-4F06-A5AB-B2410F351E16}">
      <dgm:prSet/>
      <dgm:spPr/>
      <dgm:t>
        <a:bodyPr/>
        <a:lstStyle/>
        <a:p>
          <a:endParaRPr lang="tr-TR">
            <a:solidFill>
              <a:schemeClr val="tx1"/>
            </a:solidFill>
          </a:endParaRPr>
        </a:p>
      </dgm:t>
    </dgm:pt>
    <dgm:pt modelId="{CDD2DB6C-5951-4419-A763-74C7790B0541}" type="parTrans" cxnId="{8311E400-44D3-4F06-A5AB-B2410F351E16}">
      <dgm:prSet/>
      <dgm:spPr/>
      <dgm:t>
        <a:bodyPr/>
        <a:lstStyle/>
        <a:p>
          <a:endParaRPr lang="tr-TR">
            <a:solidFill>
              <a:schemeClr val="tx1"/>
            </a:solidFill>
          </a:endParaRPr>
        </a:p>
      </dgm:t>
    </dgm:pt>
    <dgm:pt modelId="{1BE82CD0-3DF4-4152-B43E-49F4A2A8A40C}">
      <dgm:prSet phldrT="[Metin]"/>
      <dgm:spPr>
        <a:solidFill>
          <a:srgbClr val="00B050"/>
        </a:solidFill>
      </dgm:spPr>
      <dgm:t>
        <a:bodyPr/>
        <a:lstStyle/>
        <a:p>
          <a:r>
            <a:rPr lang="tr-TR" dirty="0" smtClean="0">
              <a:solidFill>
                <a:schemeClr val="tx1"/>
              </a:solidFill>
            </a:rPr>
            <a:t>İş bitirme belgesi</a:t>
          </a:r>
          <a:endParaRPr lang="tr-TR" dirty="0">
            <a:solidFill>
              <a:schemeClr val="tx1"/>
            </a:solidFill>
          </a:endParaRPr>
        </a:p>
      </dgm:t>
    </dgm:pt>
    <dgm:pt modelId="{368F1728-B97B-4FFD-9ED3-E007567678A6}" type="sibTrans" cxnId="{C850336A-CAD2-4790-9449-37E0FB1E7749}">
      <dgm:prSet/>
      <dgm:spPr/>
      <dgm:t>
        <a:bodyPr/>
        <a:lstStyle/>
        <a:p>
          <a:endParaRPr lang="tr-TR">
            <a:solidFill>
              <a:schemeClr val="tx1"/>
            </a:solidFill>
          </a:endParaRPr>
        </a:p>
      </dgm:t>
    </dgm:pt>
    <dgm:pt modelId="{2FCF0990-5C88-4FC8-9F25-24F7AAF653A7}" type="parTrans" cxnId="{C850336A-CAD2-4790-9449-37E0FB1E7749}">
      <dgm:prSet/>
      <dgm:spPr/>
      <dgm:t>
        <a:bodyPr/>
        <a:lstStyle/>
        <a:p>
          <a:endParaRPr lang="tr-TR">
            <a:solidFill>
              <a:schemeClr val="tx1"/>
            </a:solidFill>
          </a:endParaRPr>
        </a:p>
      </dgm:t>
    </dgm:pt>
    <dgm:pt modelId="{BC55298D-3089-4B02-A1EC-054189F61F6D}">
      <dgm:prSet/>
      <dgm:spPr>
        <a:solidFill>
          <a:srgbClr val="00B050"/>
        </a:solidFill>
      </dgm:spPr>
      <dgm:t>
        <a:bodyPr/>
        <a:lstStyle/>
        <a:p>
          <a:r>
            <a:rPr lang="tr-TR" dirty="0" smtClean="0">
              <a:solidFill>
                <a:schemeClr val="tx1"/>
              </a:solidFill>
            </a:rPr>
            <a:t>İş bitirme belgesi</a:t>
          </a:r>
          <a:endParaRPr lang="tr-TR" dirty="0">
            <a:solidFill>
              <a:schemeClr val="tx1"/>
            </a:solidFill>
          </a:endParaRPr>
        </a:p>
      </dgm:t>
    </dgm:pt>
    <dgm:pt modelId="{982C1F91-5475-4F34-BFAE-350C00F1C469}" type="parTrans" cxnId="{A6150402-7D42-4351-8786-5C39310E7BE6}">
      <dgm:prSet/>
      <dgm:spPr/>
      <dgm:t>
        <a:bodyPr/>
        <a:lstStyle/>
        <a:p>
          <a:endParaRPr lang="tr-TR">
            <a:solidFill>
              <a:schemeClr val="tx1"/>
            </a:solidFill>
          </a:endParaRPr>
        </a:p>
      </dgm:t>
    </dgm:pt>
    <dgm:pt modelId="{4A8187E0-23EC-4E74-AAA3-66A72995B636}" type="sibTrans" cxnId="{A6150402-7D42-4351-8786-5C39310E7BE6}">
      <dgm:prSet/>
      <dgm:spPr/>
      <dgm:t>
        <a:bodyPr/>
        <a:lstStyle/>
        <a:p>
          <a:endParaRPr lang="tr-TR">
            <a:solidFill>
              <a:schemeClr val="tx1"/>
            </a:solidFill>
          </a:endParaRPr>
        </a:p>
      </dgm:t>
    </dgm:pt>
    <dgm:pt modelId="{5A84E218-7C8F-46BF-A128-0C5BD7DC50C1}">
      <dgm:prSet phldrT="[Metin]"/>
      <dgm:spPr>
        <a:solidFill>
          <a:schemeClr val="accent2"/>
        </a:solidFill>
      </dgm:spPr>
      <dgm:t>
        <a:bodyPr/>
        <a:lstStyle/>
        <a:p>
          <a:r>
            <a:rPr lang="tr-TR" dirty="0" smtClean="0">
              <a:solidFill>
                <a:schemeClr val="tx1"/>
              </a:solidFill>
            </a:rPr>
            <a:t>Alt yüklenici iş deneyim belgeleri </a:t>
          </a:r>
          <a:endParaRPr lang="tr-TR" dirty="0">
            <a:solidFill>
              <a:schemeClr val="tx1"/>
            </a:solidFill>
          </a:endParaRPr>
        </a:p>
      </dgm:t>
    </dgm:pt>
    <dgm:pt modelId="{A8287769-0CE3-45EA-A8E6-7CC6AA236F1C}" type="sibTrans" cxnId="{6C94FB3B-4050-4C94-8774-842FCC4617B4}">
      <dgm:prSet/>
      <dgm:spPr/>
      <dgm:t>
        <a:bodyPr/>
        <a:lstStyle/>
        <a:p>
          <a:endParaRPr lang="tr-TR">
            <a:solidFill>
              <a:schemeClr val="tx1"/>
            </a:solidFill>
          </a:endParaRPr>
        </a:p>
      </dgm:t>
    </dgm:pt>
    <dgm:pt modelId="{42F9DE30-7265-49A0-ABD7-A1C31DB33164}" type="parTrans" cxnId="{6C94FB3B-4050-4C94-8774-842FCC4617B4}">
      <dgm:prSet/>
      <dgm:spPr/>
      <dgm:t>
        <a:bodyPr/>
        <a:lstStyle/>
        <a:p>
          <a:endParaRPr lang="tr-TR">
            <a:solidFill>
              <a:schemeClr val="tx1"/>
            </a:solidFill>
          </a:endParaRPr>
        </a:p>
      </dgm:t>
    </dgm:pt>
    <dgm:pt modelId="{2B533278-B0EF-494F-B5B9-E360D0576CF0}">
      <dgm:prSet/>
      <dgm:spPr>
        <a:solidFill>
          <a:srgbClr val="00B050"/>
        </a:solidFill>
      </dgm:spPr>
      <dgm:t>
        <a:bodyPr/>
        <a:lstStyle/>
        <a:p>
          <a:r>
            <a:rPr lang="tr-TR" dirty="0" smtClean="0">
              <a:solidFill>
                <a:schemeClr val="tx1"/>
              </a:solidFill>
            </a:rPr>
            <a:t>Diploma</a:t>
          </a:r>
          <a:endParaRPr lang="tr-TR" dirty="0">
            <a:solidFill>
              <a:schemeClr val="tx1"/>
            </a:solidFill>
          </a:endParaRPr>
        </a:p>
      </dgm:t>
    </dgm:pt>
    <dgm:pt modelId="{B2E464B4-CA5E-4A1E-9DBB-E9209DE87050}">
      <dgm:prSet/>
      <dgm:spPr>
        <a:solidFill>
          <a:srgbClr val="00B050"/>
        </a:solidFill>
      </dgm:spPr>
      <dgm:t>
        <a:bodyPr/>
        <a:lstStyle/>
        <a:p>
          <a:r>
            <a:rPr lang="tr-TR" dirty="0" smtClean="0">
              <a:solidFill>
                <a:schemeClr val="tx1"/>
              </a:solidFill>
            </a:rPr>
            <a:t>İş yönetme belgesi</a:t>
          </a:r>
          <a:endParaRPr lang="tr-TR" dirty="0">
            <a:solidFill>
              <a:schemeClr val="tx1"/>
            </a:solidFill>
          </a:endParaRPr>
        </a:p>
      </dgm:t>
    </dgm:pt>
    <dgm:pt modelId="{1C4B7779-6950-44F9-AEC6-5F715B2B5256}">
      <dgm:prSet/>
      <dgm:spPr>
        <a:solidFill>
          <a:srgbClr val="00B050"/>
        </a:solidFill>
      </dgm:spPr>
      <dgm:t>
        <a:bodyPr/>
        <a:lstStyle/>
        <a:p>
          <a:r>
            <a:rPr lang="tr-TR" dirty="0" smtClean="0">
              <a:solidFill>
                <a:schemeClr val="tx1"/>
              </a:solidFill>
            </a:rPr>
            <a:t>İş denetleme belgesi</a:t>
          </a:r>
          <a:endParaRPr lang="tr-TR" dirty="0">
            <a:solidFill>
              <a:schemeClr val="tx1"/>
            </a:solidFill>
          </a:endParaRPr>
        </a:p>
      </dgm:t>
    </dgm:pt>
    <dgm:pt modelId="{31EA0D55-384C-41DE-8AB4-7129DF0B1611}">
      <dgm:prSet phldrT="[Metin]"/>
      <dgm:spPr>
        <a:solidFill>
          <a:schemeClr val="accent2"/>
        </a:solidFill>
      </dgm:spPr>
      <dgm:t>
        <a:bodyPr/>
        <a:lstStyle/>
        <a:p>
          <a:r>
            <a:rPr lang="tr-TR" dirty="0" smtClean="0">
              <a:solidFill>
                <a:schemeClr val="tx1"/>
              </a:solidFill>
            </a:rPr>
            <a:t>Şahıs iş deneyim belgeleri </a:t>
          </a:r>
          <a:endParaRPr lang="tr-TR" dirty="0">
            <a:solidFill>
              <a:schemeClr val="tx1"/>
            </a:solidFill>
          </a:endParaRPr>
        </a:p>
      </dgm:t>
    </dgm:pt>
    <dgm:pt modelId="{24D295BE-4E6C-4990-AD82-08FEC31FF20E}" type="sibTrans" cxnId="{5B191324-0880-461C-AB0A-C0BB8ADD3F64}">
      <dgm:prSet/>
      <dgm:spPr/>
      <dgm:t>
        <a:bodyPr/>
        <a:lstStyle/>
        <a:p>
          <a:endParaRPr lang="tr-TR">
            <a:solidFill>
              <a:schemeClr val="tx1"/>
            </a:solidFill>
          </a:endParaRPr>
        </a:p>
      </dgm:t>
    </dgm:pt>
    <dgm:pt modelId="{D0B912A0-A0FB-491C-BD65-8781B58E7D9C}" type="parTrans" cxnId="{5B191324-0880-461C-AB0A-C0BB8ADD3F64}">
      <dgm:prSet/>
      <dgm:spPr/>
      <dgm:t>
        <a:bodyPr/>
        <a:lstStyle/>
        <a:p>
          <a:endParaRPr lang="tr-TR">
            <a:solidFill>
              <a:schemeClr val="tx1"/>
            </a:solidFill>
          </a:endParaRPr>
        </a:p>
      </dgm:t>
    </dgm:pt>
    <dgm:pt modelId="{4C09B65B-3F70-42D9-AA13-E8D950F24F04}" type="sibTrans" cxnId="{D53CC71D-85E6-417B-BFC2-505D4510D35B}">
      <dgm:prSet/>
      <dgm:spPr/>
      <dgm:t>
        <a:bodyPr/>
        <a:lstStyle/>
        <a:p>
          <a:endParaRPr lang="tr-TR">
            <a:solidFill>
              <a:schemeClr val="tx1"/>
            </a:solidFill>
          </a:endParaRPr>
        </a:p>
      </dgm:t>
    </dgm:pt>
    <dgm:pt modelId="{EBF0004F-4B43-414C-B182-858A2C8FD5DD}" type="parTrans" cxnId="{D53CC71D-85E6-417B-BFC2-505D4510D35B}">
      <dgm:prSet/>
      <dgm:spPr/>
      <dgm:t>
        <a:bodyPr/>
        <a:lstStyle/>
        <a:p>
          <a:endParaRPr lang="tr-TR">
            <a:solidFill>
              <a:schemeClr val="tx1"/>
            </a:solidFill>
          </a:endParaRPr>
        </a:p>
      </dgm:t>
    </dgm:pt>
    <dgm:pt modelId="{AF3902EE-0529-488C-8B17-E5DCF0802C37}" type="sibTrans" cxnId="{69B09EF8-7789-48E0-997B-658F82D6FBAC}">
      <dgm:prSet/>
      <dgm:spPr/>
      <dgm:t>
        <a:bodyPr/>
        <a:lstStyle/>
        <a:p>
          <a:endParaRPr lang="tr-TR">
            <a:solidFill>
              <a:schemeClr val="tx1"/>
            </a:solidFill>
          </a:endParaRPr>
        </a:p>
      </dgm:t>
    </dgm:pt>
    <dgm:pt modelId="{A7D6EAA0-47BE-47AA-B15B-DE61863F2E7A}" type="parTrans" cxnId="{69B09EF8-7789-48E0-997B-658F82D6FBAC}">
      <dgm:prSet/>
      <dgm:spPr/>
      <dgm:t>
        <a:bodyPr/>
        <a:lstStyle/>
        <a:p>
          <a:endParaRPr lang="tr-TR">
            <a:solidFill>
              <a:schemeClr val="tx1"/>
            </a:solidFill>
          </a:endParaRPr>
        </a:p>
      </dgm:t>
    </dgm:pt>
    <dgm:pt modelId="{4A8988F5-6B63-4F3F-9837-71C3014E404A}" type="sibTrans" cxnId="{E13C55F3-0E97-44F7-9118-1BB8AADF6BD6}">
      <dgm:prSet/>
      <dgm:spPr/>
      <dgm:t>
        <a:bodyPr/>
        <a:lstStyle/>
        <a:p>
          <a:endParaRPr lang="tr-TR">
            <a:solidFill>
              <a:schemeClr val="tx1"/>
            </a:solidFill>
          </a:endParaRPr>
        </a:p>
      </dgm:t>
    </dgm:pt>
    <dgm:pt modelId="{BE08798F-6226-4BD1-BEE7-D7D250116235}" type="parTrans" cxnId="{E13C55F3-0E97-44F7-9118-1BB8AADF6BD6}">
      <dgm:prSet/>
      <dgm:spPr/>
      <dgm:t>
        <a:bodyPr/>
        <a:lstStyle/>
        <a:p>
          <a:endParaRPr lang="tr-TR">
            <a:solidFill>
              <a:schemeClr val="tx1"/>
            </a:solidFill>
          </a:endParaRPr>
        </a:p>
      </dgm:t>
    </dgm:pt>
    <dgm:pt modelId="{AF2A1535-7C1F-4635-9EB6-B7B8C4E67C0C}" type="pres">
      <dgm:prSet presAssocID="{CF3D5A2E-28A0-4EAD-A22A-36EA71DA2F95}" presName="hierChild1" presStyleCnt="0">
        <dgm:presLayoutVars>
          <dgm:orgChart val="1"/>
          <dgm:chPref val="1"/>
          <dgm:dir/>
          <dgm:animOne val="branch"/>
          <dgm:animLvl val="lvl"/>
          <dgm:resizeHandles/>
        </dgm:presLayoutVars>
      </dgm:prSet>
      <dgm:spPr/>
      <dgm:t>
        <a:bodyPr/>
        <a:lstStyle/>
        <a:p>
          <a:endParaRPr lang="tr-TR"/>
        </a:p>
      </dgm:t>
    </dgm:pt>
    <dgm:pt modelId="{276CCE7C-7DB5-41B8-A3DC-15376A4D1478}" type="pres">
      <dgm:prSet presAssocID="{71ED58E3-ADA2-4FA6-ABFD-FD64BD93CF60}" presName="hierRoot1" presStyleCnt="0">
        <dgm:presLayoutVars>
          <dgm:hierBranch val="init"/>
        </dgm:presLayoutVars>
      </dgm:prSet>
      <dgm:spPr/>
    </dgm:pt>
    <dgm:pt modelId="{760501FA-B707-41DB-B0A1-F0DA943210DC}" type="pres">
      <dgm:prSet presAssocID="{71ED58E3-ADA2-4FA6-ABFD-FD64BD93CF60}" presName="rootComposite1" presStyleCnt="0"/>
      <dgm:spPr/>
    </dgm:pt>
    <dgm:pt modelId="{53C5C856-1324-4CBC-93A5-169408057DB6}" type="pres">
      <dgm:prSet presAssocID="{71ED58E3-ADA2-4FA6-ABFD-FD64BD93CF60}" presName="rootText1" presStyleLbl="node0" presStyleIdx="0" presStyleCnt="1" custScaleX="277572" custScaleY="63022" custLinFactNeighborX="9281" custLinFactNeighborY="-5052">
        <dgm:presLayoutVars>
          <dgm:chPref val="3"/>
        </dgm:presLayoutVars>
      </dgm:prSet>
      <dgm:spPr/>
      <dgm:t>
        <a:bodyPr/>
        <a:lstStyle/>
        <a:p>
          <a:endParaRPr lang="tr-TR"/>
        </a:p>
      </dgm:t>
    </dgm:pt>
    <dgm:pt modelId="{BE66E501-51D9-4759-A71B-EF6985AED338}" type="pres">
      <dgm:prSet presAssocID="{71ED58E3-ADA2-4FA6-ABFD-FD64BD93CF60}" presName="rootConnector1" presStyleLbl="node1" presStyleIdx="0" presStyleCnt="0"/>
      <dgm:spPr/>
      <dgm:t>
        <a:bodyPr/>
        <a:lstStyle/>
        <a:p>
          <a:endParaRPr lang="tr-TR"/>
        </a:p>
      </dgm:t>
    </dgm:pt>
    <dgm:pt modelId="{D01202A4-7DAE-4E4E-A915-F72FC995F61B}" type="pres">
      <dgm:prSet presAssocID="{71ED58E3-ADA2-4FA6-ABFD-FD64BD93CF60}" presName="hierChild2" presStyleCnt="0"/>
      <dgm:spPr/>
    </dgm:pt>
    <dgm:pt modelId="{1C25A595-77F7-4E54-B104-7455004B6420}" type="pres">
      <dgm:prSet presAssocID="{A518FB27-1E91-4CC7-9DED-3652D563C930}" presName="Name37" presStyleLbl="parChTrans1D2" presStyleIdx="0" presStyleCnt="3"/>
      <dgm:spPr/>
      <dgm:t>
        <a:bodyPr/>
        <a:lstStyle/>
        <a:p>
          <a:endParaRPr lang="tr-TR"/>
        </a:p>
      </dgm:t>
    </dgm:pt>
    <dgm:pt modelId="{47096BC7-1AE3-49D6-898C-937346EB7580}" type="pres">
      <dgm:prSet presAssocID="{765B7477-0405-4272-85AD-E57A644994E6}" presName="hierRoot2" presStyleCnt="0">
        <dgm:presLayoutVars>
          <dgm:hierBranch val="init"/>
        </dgm:presLayoutVars>
      </dgm:prSet>
      <dgm:spPr/>
    </dgm:pt>
    <dgm:pt modelId="{4822B09C-BD4D-450F-84A1-006D692F9695}" type="pres">
      <dgm:prSet presAssocID="{765B7477-0405-4272-85AD-E57A644994E6}" presName="rootComposite" presStyleCnt="0"/>
      <dgm:spPr/>
    </dgm:pt>
    <dgm:pt modelId="{6F6B168D-FAB2-4EBB-8330-2CB8DD70F3D7}" type="pres">
      <dgm:prSet presAssocID="{765B7477-0405-4272-85AD-E57A644994E6}" presName="rootText" presStyleLbl="node2" presStyleIdx="0" presStyleCnt="3" custLinFactX="-9403" custLinFactNeighborX="-100000" custLinFactNeighborY="-7696">
        <dgm:presLayoutVars>
          <dgm:chPref val="3"/>
        </dgm:presLayoutVars>
      </dgm:prSet>
      <dgm:spPr/>
      <dgm:t>
        <a:bodyPr/>
        <a:lstStyle/>
        <a:p>
          <a:endParaRPr lang="tr-TR"/>
        </a:p>
      </dgm:t>
    </dgm:pt>
    <dgm:pt modelId="{B45F6160-1428-4E78-84F2-579049D94373}" type="pres">
      <dgm:prSet presAssocID="{765B7477-0405-4272-85AD-E57A644994E6}" presName="rootConnector" presStyleLbl="node2" presStyleIdx="0" presStyleCnt="3"/>
      <dgm:spPr/>
      <dgm:t>
        <a:bodyPr/>
        <a:lstStyle/>
        <a:p>
          <a:endParaRPr lang="tr-TR"/>
        </a:p>
      </dgm:t>
    </dgm:pt>
    <dgm:pt modelId="{FC6D36B5-B0B6-4B7C-B0FD-7B06A5E80894}" type="pres">
      <dgm:prSet presAssocID="{765B7477-0405-4272-85AD-E57A644994E6}" presName="hierChild4" presStyleCnt="0"/>
      <dgm:spPr/>
    </dgm:pt>
    <dgm:pt modelId="{B7FC0E5F-555B-455F-BFA4-F668706ADBB5}" type="pres">
      <dgm:prSet presAssocID="{2FCF0990-5C88-4FC8-9F25-24F7AAF653A7}" presName="Name37" presStyleLbl="parChTrans1D3" presStyleIdx="0" presStyleCnt="6"/>
      <dgm:spPr/>
      <dgm:t>
        <a:bodyPr/>
        <a:lstStyle/>
        <a:p>
          <a:endParaRPr lang="tr-TR"/>
        </a:p>
      </dgm:t>
    </dgm:pt>
    <dgm:pt modelId="{5D1F749E-4A34-455A-913C-BBD5EAC9C9D7}" type="pres">
      <dgm:prSet presAssocID="{1BE82CD0-3DF4-4152-B43E-49F4A2A8A40C}" presName="hierRoot2" presStyleCnt="0">
        <dgm:presLayoutVars>
          <dgm:hierBranch val="init"/>
        </dgm:presLayoutVars>
      </dgm:prSet>
      <dgm:spPr/>
    </dgm:pt>
    <dgm:pt modelId="{A4E00B94-4CEF-4570-81A1-60347AD720C7}" type="pres">
      <dgm:prSet presAssocID="{1BE82CD0-3DF4-4152-B43E-49F4A2A8A40C}" presName="rootComposite" presStyleCnt="0"/>
      <dgm:spPr/>
    </dgm:pt>
    <dgm:pt modelId="{7E3E1FDA-3BCF-478D-A2A8-E9E5BBA10FA8}" type="pres">
      <dgm:prSet presAssocID="{1BE82CD0-3DF4-4152-B43E-49F4A2A8A40C}" presName="rootText" presStyleLbl="node3" presStyleIdx="0" presStyleCnt="6" custLinFactNeighborX="-76279" custLinFactNeighborY="-8630">
        <dgm:presLayoutVars>
          <dgm:chPref val="3"/>
        </dgm:presLayoutVars>
      </dgm:prSet>
      <dgm:spPr/>
      <dgm:t>
        <a:bodyPr/>
        <a:lstStyle/>
        <a:p>
          <a:endParaRPr lang="tr-TR"/>
        </a:p>
      </dgm:t>
    </dgm:pt>
    <dgm:pt modelId="{423C7672-5E45-48F9-A540-285D6E32B455}" type="pres">
      <dgm:prSet presAssocID="{1BE82CD0-3DF4-4152-B43E-49F4A2A8A40C}" presName="rootConnector" presStyleLbl="node3" presStyleIdx="0" presStyleCnt="6"/>
      <dgm:spPr/>
      <dgm:t>
        <a:bodyPr/>
        <a:lstStyle/>
        <a:p>
          <a:endParaRPr lang="tr-TR"/>
        </a:p>
      </dgm:t>
    </dgm:pt>
    <dgm:pt modelId="{13873C2A-4B67-48C9-B100-3E3B0A706A1D}" type="pres">
      <dgm:prSet presAssocID="{1BE82CD0-3DF4-4152-B43E-49F4A2A8A40C}" presName="hierChild4" presStyleCnt="0"/>
      <dgm:spPr/>
    </dgm:pt>
    <dgm:pt modelId="{CEEA2827-008E-4657-A23E-4154EA77BB9D}" type="pres">
      <dgm:prSet presAssocID="{1BE82CD0-3DF4-4152-B43E-49F4A2A8A40C}" presName="hierChild5" presStyleCnt="0"/>
      <dgm:spPr/>
    </dgm:pt>
    <dgm:pt modelId="{5643F5CE-1021-4AA3-922F-1E88862F1A5D}" type="pres">
      <dgm:prSet presAssocID="{CDD2DB6C-5951-4419-A763-74C7790B0541}" presName="Name37" presStyleLbl="parChTrans1D3" presStyleIdx="1" presStyleCnt="6"/>
      <dgm:spPr/>
      <dgm:t>
        <a:bodyPr/>
        <a:lstStyle/>
        <a:p>
          <a:endParaRPr lang="tr-TR"/>
        </a:p>
      </dgm:t>
    </dgm:pt>
    <dgm:pt modelId="{AC8F1384-E981-4EEE-AC45-626E5AF56F30}" type="pres">
      <dgm:prSet presAssocID="{98B6E2B6-6B14-4046-B7D2-B2FCA6A629F9}" presName="hierRoot2" presStyleCnt="0">
        <dgm:presLayoutVars>
          <dgm:hierBranch val="init"/>
        </dgm:presLayoutVars>
      </dgm:prSet>
      <dgm:spPr/>
    </dgm:pt>
    <dgm:pt modelId="{8CFE9BD6-DA84-40EE-8746-9FBD4EA165FE}" type="pres">
      <dgm:prSet presAssocID="{98B6E2B6-6B14-4046-B7D2-B2FCA6A629F9}" presName="rootComposite" presStyleCnt="0"/>
      <dgm:spPr/>
    </dgm:pt>
    <dgm:pt modelId="{EC88F641-F92F-4FB6-978F-8EE717FE5C52}" type="pres">
      <dgm:prSet presAssocID="{98B6E2B6-6B14-4046-B7D2-B2FCA6A629F9}" presName="rootText" presStyleLbl="node3" presStyleIdx="1" presStyleCnt="6" custLinFactNeighborX="-76279" custLinFactNeighborY="-425">
        <dgm:presLayoutVars>
          <dgm:chPref val="3"/>
        </dgm:presLayoutVars>
      </dgm:prSet>
      <dgm:spPr/>
      <dgm:t>
        <a:bodyPr/>
        <a:lstStyle/>
        <a:p>
          <a:endParaRPr lang="tr-TR"/>
        </a:p>
      </dgm:t>
    </dgm:pt>
    <dgm:pt modelId="{4EFFBD06-1EF6-49AA-8340-20537F1D630E}" type="pres">
      <dgm:prSet presAssocID="{98B6E2B6-6B14-4046-B7D2-B2FCA6A629F9}" presName="rootConnector" presStyleLbl="node3" presStyleIdx="1" presStyleCnt="6"/>
      <dgm:spPr/>
      <dgm:t>
        <a:bodyPr/>
        <a:lstStyle/>
        <a:p>
          <a:endParaRPr lang="tr-TR"/>
        </a:p>
      </dgm:t>
    </dgm:pt>
    <dgm:pt modelId="{F9D8CDF9-7D0F-4F9A-95EE-E54A02D8322B}" type="pres">
      <dgm:prSet presAssocID="{98B6E2B6-6B14-4046-B7D2-B2FCA6A629F9}" presName="hierChild4" presStyleCnt="0"/>
      <dgm:spPr/>
    </dgm:pt>
    <dgm:pt modelId="{0EF3E847-09A4-41C1-A921-95F25AEC7156}" type="pres">
      <dgm:prSet presAssocID="{98B6E2B6-6B14-4046-B7D2-B2FCA6A629F9}" presName="hierChild5" presStyleCnt="0"/>
      <dgm:spPr/>
    </dgm:pt>
    <dgm:pt modelId="{A9CE308E-4BFF-48EE-9F03-B487835EDD85}" type="pres">
      <dgm:prSet presAssocID="{765B7477-0405-4272-85AD-E57A644994E6}" presName="hierChild5" presStyleCnt="0"/>
      <dgm:spPr/>
    </dgm:pt>
    <dgm:pt modelId="{1ED735FD-C77B-4CE4-8412-5605A31EEDF2}" type="pres">
      <dgm:prSet presAssocID="{42F9DE30-7265-49A0-ABD7-A1C31DB33164}" presName="Name37" presStyleLbl="parChTrans1D2" presStyleIdx="1" presStyleCnt="3"/>
      <dgm:spPr/>
      <dgm:t>
        <a:bodyPr/>
        <a:lstStyle/>
        <a:p>
          <a:endParaRPr lang="tr-TR"/>
        </a:p>
      </dgm:t>
    </dgm:pt>
    <dgm:pt modelId="{015106DD-E71B-44E0-B6FD-C619A161B0DF}" type="pres">
      <dgm:prSet presAssocID="{5A84E218-7C8F-46BF-A128-0C5BD7DC50C1}" presName="hierRoot2" presStyleCnt="0">
        <dgm:presLayoutVars>
          <dgm:hierBranch val="init"/>
        </dgm:presLayoutVars>
      </dgm:prSet>
      <dgm:spPr/>
    </dgm:pt>
    <dgm:pt modelId="{D7E5AD04-3C8F-4887-9966-2569FB94C7D6}" type="pres">
      <dgm:prSet presAssocID="{5A84E218-7C8F-46BF-A128-0C5BD7DC50C1}" presName="rootComposite" presStyleCnt="0"/>
      <dgm:spPr/>
    </dgm:pt>
    <dgm:pt modelId="{1640F37E-A067-411F-929F-20370779AC9D}" type="pres">
      <dgm:prSet presAssocID="{5A84E218-7C8F-46BF-A128-0C5BD7DC50C1}" presName="rootText" presStyleLbl="node2" presStyleIdx="1" presStyleCnt="3">
        <dgm:presLayoutVars>
          <dgm:chPref val="3"/>
        </dgm:presLayoutVars>
      </dgm:prSet>
      <dgm:spPr/>
      <dgm:t>
        <a:bodyPr/>
        <a:lstStyle/>
        <a:p>
          <a:endParaRPr lang="tr-TR"/>
        </a:p>
      </dgm:t>
    </dgm:pt>
    <dgm:pt modelId="{164C8ECB-B379-4415-A447-94CD16A0093D}" type="pres">
      <dgm:prSet presAssocID="{5A84E218-7C8F-46BF-A128-0C5BD7DC50C1}" presName="rootConnector" presStyleLbl="node2" presStyleIdx="1" presStyleCnt="3"/>
      <dgm:spPr/>
      <dgm:t>
        <a:bodyPr/>
        <a:lstStyle/>
        <a:p>
          <a:endParaRPr lang="tr-TR"/>
        </a:p>
      </dgm:t>
    </dgm:pt>
    <dgm:pt modelId="{EDB5A517-1359-4F8D-9089-103C7DDCDC5B}" type="pres">
      <dgm:prSet presAssocID="{5A84E218-7C8F-46BF-A128-0C5BD7DC50C1}" presName="hierChild4" presStyleCnt="0"/>
      <dgm:spPr/>
    </dgm:pt>
    <dgm:pt modelId="{765DF159-CED7-40D8-89D6-97CB8658CEC2}" type="pres">
      <dgm:prSet presAssocID="{982C1F91-5475-4F34-BFAE-350C00F1C469}" presName="Name37" presStyleLbl="parChTrans1D3" presStyleIdx="2" presStyleCnt="6"/>
      <dgm:spPr/>
      <dgm:t>
        <a:bodyPr/>
        <a:lstStyle/>
        <a:p>
          <a:endParaRPr lang="tr-TR"/>
        </a:p>
      </dgm:t>
    </dgm:pt>
    <dgm:pt modelId="{0801269C-8208-4763-A61A-FF0A2A4001BE}" type="pres">
      <dgm:prSet presAssocID="{BC55298D-3089-4B02-A1EC-054189F61F6D}" presName="hierRoot2" presStyleCnt="0">
        <dgm:presLayoutVars>
          <dgm:hierBranch val="init"/>
        </dgm:presLayoutVars>
      </dgm:prSet>
      <dgm:spPr/>
    </dgm:pt>
    <dgm:pt modelId="{6F4A8AC7-0E2C-4D3E-949E-A8A95C123274}" type="pres">
      <dgm:prSet presAssocID="{BC55298D-3089-4B02-A1EC-054189F61F6D}" presName="rootComposite" presStyleCnt="0"/>
      <dgm:spPr/>
    </dgm:pt>
    <dgm:pt modelId="{0C032E1D-F7D5-42C1-9C3B-4B7E363D7BED}" type="pres">
      <dgm:prSet presAssocID="{BC55298D-3089-4B02-A1EC-054189F61F6D}" presName="rootText" presStyleLbl="node3" presStyleIdx="2" presStyleCnt="6">
        <dgm:presLayoutVars>
          <dgm:chPref val="3"/>
        </dgm:presLayoutVars>
      </dgm:prSet>
      <dgm:spPr/>
      <dgm:t>
        <a:bodyPr/>
        <a:lstStyle/>
        <a:p>
          <a:endParaRPr lang="tr-TR"/>
        </a:p>
      </dgm:t>
    </dgm:pt>
    <dgm:pt modelId="{1B9FC8B7-5517-431C-9C61-001F5ADC5D59}" type="pres">
      <dgm:prSet presAssocID="{BC55298D-3089-4B02-A1EC-054189F61F6D}" presName="rootConnector" presStyleLbl="node3" presStyleIdx="2" presStyleCnt="6"/>
      <dgm:spPr/>
      <dgm:t>
        <a:bodyPr/>
        <a:lstStyle/>
        <a:p>
          <a:endParaRPr lang="tr-TR"/>
        </a:p>
      </dgm:t>
    </dgm:pt>
    <dgm:pt modelId="{BDA069B5-F554-4F3A-82B0-F52822DCAAC9}" type="pres">
      <dgm:prSet presAssocID="{BC55298D-3089-4B02-A1EC-054189F61F6D}" presName="hierChild4" presStyleCnt="0"/>
      <dgm:spPr/>
    </dgm:pt>
    <dgm:pt modelId="{2279A4A9-5296-454C-A4E6-DEEFF2AE0889}" type="pres">
      <dgm:prSet presAssocID="{BC55298D-3089-4B02-A1EC-054189F61F6D}" presName="hierChild5" presStyleCnt="0"/>
      <dgm:spPr/>
    </dgm:pt>
    <dgm:pt modelId="{6456852E-3AB9-488C-AC40-5CE1A0EE6F85}" type="pres">
      <dgm:prSet presAssocID="{5A84E218-7C8F-46BF-A128-0C5BD7DC50C1}" presName="hierChild5" presStyleCnt="0"/>
      <dgm:spPr/>
    </dgm:pt>
    <dgm:pt modelId="{1BBC0D35-89BE-4358-AFF3-3953AE955396}" type="pres">
      <dgm:prSet presAssocID="{D0B912A0-A0FB-491C-BD65-8781B58E7D9C}" presName="Name37" presStyleLbl="parChTrans1D2" presStyleIdx="2" presStyleCnt="3"/>
      <dgm:spPr/>
      <dgm:t>
        <a:bodyPr/>
        <a:lstStyle/>
        <a:p>
          <a:endParaRPr lang="tr-TR"/>
        </a:p>
      </dgm:t>
    </dgm:pt>
    <dgm:pt modelId="{F5D0FCE1-6522-4FD8-A571-898EBEBC64C8}" type="pres">
      <dgm:prSet presAssocID="{31EA0D55-384C-41DE-8AB4-7129DF0B1611}" presName="hierRoot2" presStyleCnt="0">
        <dgm:presLayoutVars>
          <dgm:hierBranch val="init"/>
        </dgm:presLayoutVars>
      </dgm:prSet>
      <dgm:spPr/>
    </dgm:pt>
    <dgm:pt modelId="{BA945FFA-A9FE-42D9-A51E-DD3DF9D75722}" type="pres">
      <dgm:prSet presAssocID="{31EA0D55-384C-41DE-8AB4-7129DF0B1611}" presName="rootComposite" presStyleCnt="0"/>
      <dgm:spPr/>
    </dgm:pt>
    <dgm:pt modelId="{5A5B9677-FB24-4716-8BE8-828BAF8E0693}" type="pres">
      <dgm:prSet presAssocID="{31EA0D55-384C-41DE-8AB4-7129DF0B1611}" presName="rootText" presStyleLbl="node2" presStyleIdx="2" presStyleCnt="3" custLinFactNeighborX="55729" custLinFactNeighborY="-8000">
        <dgm:presLayoutVars>
          <dgm:chPref val="3"/>
        </dgm:presLayoutVars>
      </dgm:prSet>
      <dgm:spPr/>
      <dgm:t>
        <a:bodyPr/>
        <a:lstStyle/>
        <a:p>
          <a:endParaRPr lang="tr-TR"/>
        </a:p>
      </dgm:t>
    </dgm:pt>
    <dgm:pt modelId="{0A6F56EC-41F7-4CDE-B15F-A1B3E321A3E9}" type="pres">
      <dgm:prSet presAssocID="{31EA0D55-384C-41DE-8AB4-7129DF0B1611}" presName="rootConnector" presStyleLbl="node2" presStyleIdx="2" presStyleCnt="3"/>
      <dgm:spPr/>
      <dgm:t>
        <a:bodyPr/>
        <a:lstStyle/>
        <a:p>
          <a:endParaRPr lang="tr-TR"/>
        </a:p>
      </dgm:t>
    </dgm:pt>
    <dgm:pt modelId="{BEEA320C-C919-4C68-831A-01CE0160A1CB}" type="pres">
      <dgm:prSet presAssocID="{31EA0D55-384C-41DE-8AB4-7129DF0B1611}" presName="hierChild4" presStyleCnt="0"/>
      <dgm:spPr/>
    </dgm:pt>
    <dgm:pt modelId="{2F5E3089-5F79-4B0B-938E-68770C656A4F}" type="pres">
      <dgm:prSet presAssocID="{BE08798F-6226-4BD1-BEE7-D7D250116235}" presName="Name37" presStyleLbl="parChTrans1D3" presStyleIdx="3" presStyleCnt="6"/>
      <dgm:spPr/>
      <dgm:t>
        <a:bodyPr/>
        <a:lstStyle/>
        <a:p>
          <a:endParaRPr lang="tr-TR"/>
        </a:p>
      </dgm:t>
    </dgm:pt>
    <dgm:pt modelId="{3221EAC0-F153-4CC7-9E43-28A608447877}" type="pres">
      <dgm:prSet presAssocID="{1C4B7779-6950-44F9-AEC6-5F715B2B5256}" presName="hierRoot2" presStyleCnt="0">
        <dgm:presLayoutVars>
          <dgm:hierBranch val="init"/>
        </dgm:presLayoutVars>
      </dgm:prSet>
      <dgm:spPr/>
    </dgm:pt>
    <dgm:pt modelId="{C557EDD7-ACC5-46EE-B614-30FA0BEA6806}" type="pres">
      <dgm:prSet presAssocID="{1C4B7779-6950-44F9-AEC6-5F715B2B5256}" presName="rootComposite" presStyleCnt="0"/>
      <dgm:spPr/>
    </dgm:pt>
    <dgm:pt modelId="{7E80AD0F-8E91-4E23-B44E-FBFBD65E01EB}" type="pres">
      <dgm:prSet presAssocID="{1C4B7779-6950-44F9-AEC6-5F715B2B5256}" presName="rootText" presStyleLbl="node3" presStyleIdx="3" presStyleCnt="6" custLinFactNeighborX="66071" custLinFactNeighborY="205">
        <dgm:presLayoutVars>
          <dgm:chPref val="3"/>
        </dgm:presLayoutVars>
      </dgm:prSet>
      <dgm:spPr/>
      <dgm:t>
        <a:bodyPr/>
        <a:lstStyle/>
        <a:p>
          <a:endParaRPr lang="tr-TR"/>
        </a:p>
      </dgm:t>
    </dgm:pt>
    <dgm:pt modelId="{9782B16A-5B86-4798-8CFA-BCBF839B121B}" type="pres">
      <dgm:prSet presAssocID="{1C4B7779-6950-44F9-AEC6-5F715B2B5256}" presName="rootConnector" presStyleLbl="node3" presStyleIdx="3" presStyleCnt="6"/>
      <dgm:spPr/>
      <dgm:t>
        <a:bodyPr/>
        <a:lstStyle/>
        <a:p>
          <a:endParaRPr lang="tr-TR"/>
        </a:p>
      </dgm:t>
    </dgm:pt>
    <dgm:pt modelId="{650F0E93-FA1D-4732-9377-14A7064BC14C}" type="pres">
      <dgm:prSet presAssocID="{1C4B7779-6950-44F9-AEC6-5F715B2B5256}" presName="hierChild4" presStyleCnt="0"/>
      <dgm:spPr/>
    </dgm:pt>
    <dgm:pt modelId="{72029389-C2DA-4B5E-8AA3-EDE33779983F}" type="pres">
      <dgm:prSet presAssocID="{1C4B7779-6950-44F9-AEC6-5F715B2B5256}" presName="hierChild5" presStyleCnt="0"/>
      <dgm:spPr/>
    </dgm:pt>
    <dgm:pt modelId="{234FF4B4-3C9C-42E0-8A3F-794433B1795B}" type="pres">
      <dgm:prSet presAssocID="{A7D6EAA0-47BE-47AA-B15B-DE61863F2E7A}" presName="Name37" presStyleLbl="parChTrans1D3" presStyleIdx="4" presStyleCnt="6"/>
      <dgm:spPr/>
      <dgm:t>
        <a:bodyPr/>
        <a:lstStyle/>
        <a:p>
          <a:endParaRPr lang="tr-TR"/>
        </a:p>
      </dgm:t>
    </dgm:pt>
    <dgm:pt modelId="{C584B46A-89C3-4F80-A736-C855AC83C7E7}" type="pres">
      <dgm:prSet presAssocID="{B2E464B4-CA5E-4A1E-9DBB-E9209DE87050}" presName="hierRoot2" presStyleCnt="0">
        <dgm:presLayoutVars>
          <dgm:hierBranch val="init"/>
        </dgm:presLayoutVars>
      </dgm:prSet>
      <dgm:spPr/>
    </dgm:pt>
    <dgm:pt modelId="{15BC374D-D3FE-4430-9091-B0831377043E}" type="pres">
      <dgm:prSet presAssocID="{B2E464B4-CA5E-4A1E-9DBB-E9209DE87050}" presName="rootComposite" presStyleCnt="0"/>
      <dgm:spPr/>
    </dgm:pt>
    <dgm:pt modelId="{1BE3DCE8-5B11-404C-8E3D-41817FCF8425}" type="pres">
      <dgm:prSet presAssocID="{B2E464B4-CA5E-4A1E-9DBB-E9209DE87050}" presName="rootText" presStyleLbl="node3" presStyleIdx="4" presStyleCnt="6" custLinFactNeighborX="66071" custLinFactNeighborY="-9260">
        <dgm:presLayoutVars>
          <dgm:chPref val="3"/>
        </dgm:presLayoutVars>
      </dgm:prSet>
      <dgm:spPr/>
      <dgm:t>
        <a:bodyPr/>
        <a:lstStyle/>
        <a:p>
          <a:endParaRPr lang="tr-TR"/>
        </a:p>
      </dgm:t>
    </dgm:pt>
    <dgm:pt modelId="{AACF39E4-587C-4517-836A-69EDAC6E3D6B}" type="pres">
      <dgm:prSet presAssocID="{B2E464B4-CA5E-4A1E-9DBB-E9209DE87050}" presName="rootConnector" presStyleLbl="node3" presStyleIdx="4" presStyleCnt="6"/>
      <dgm:spPr/>
      <dgm:t>
        <a:bodyPr/>
        <a:lstStyle/>
        <a:p>
          <a:endParaRPr lang="tr-TR"/>
        </a:p>
      </dgm:t>
    </dgm:pt>
    <dgm:pt modelId="{D42F7DF9-1079-4E17-9562-B9E357A0AC6C}" type="pres">
      <dgm:prSet presAssocID="{B2E464B4-CA5E-4A1E-9DBB-E9209DE87050}" presName="hierChild4" presStyleCnt="0"/>
      <dgm:spPr/>
    </dgm:pt>
    <dgm:pt modelId="{386A3EE9-AD6B-48C2-9EF7-84DBC917BF9B}" type="pres">
      <dgm:prSet presAssocID="{B2E464B4-CA5E-4A1E-9DBB-E9209DE87050}" presName="hierChild5" presStyleCnt="0"/>
      <dgm:spPr/>
    </dgm:pt>
    <dgm:pt modelId="{29DEAF19-4D03-45C3-BDEB-5A8467A9F817}" type="pres">
      <dgm:prSet presAssocID="{EBF0004F-4B43-414C-B182-858A2C8FD5DD}" presName="Name37" presStyleLbl="parChTrans1D3" presStyleIdx="5" presStyleCnt="6"/>
      <dgm:spPr/>
      <dgm:t>
        <a:bodyPr/>
        <a:lstStyle/>
        <a:p>
          <a:endParaRPr lang="tr-TR"/>
        </a:p>
      </dgm:t>
    </dgm:pt>
    <dgm:pt modelId="{06F1C7C9-32B9-49B4-A7E2-7E4DE11E53C2}" type="pres">
      <dgm:prSet presAssocID="{2B533278-B0EF-494F-B5B9-E360D0576CF0}" presName="hierRoot2" presStyleCnt="0">
        <dgm:presLayoutVars>
          <dgm:hierBranch val="init"/>
        </dgm:presLayoutVars>
      </dgm:prSet>
      <dgm:spPr/>
    </dgm:pt>
    <dgm:pt modelId="{68041D08-2474-4669-A9B6-1E5AD4EF559A}" type="pres">
      <dgm:prSet presAssocID="{2B533278-B0EF-494F-B5B9-E360D0576CF0}" presName="rootComposite" presStyleCnt="0"/>
      <dgm:spPr/>
    </dgm:pt>
    <dgm:pt modelId="{ADD88C5D-E7C9-4038-8E5F-1CF3D8E68580}" type="pres">
      <dgm:prSet presAssocID="{2B533278-B0EF-494F-B5B9-E360D0576CF0}" presName="rootText" presStyleLbl="node3" presStyleIdx="5" presStyleCnt="6" custLinFactNeighborX="66071" custLinFactNeighborY="-9890">
        <dgm:presLayoutVars>
          <dgm:chPref val="3"/>
        </dgm:presLayoutVars>
      </dgm:prSet>
      <dgm:spPr/>
      <dgm:t>
        <a:bodyPr/>
        <a:lstStyle/>
        <a:p>
          <a:endParaRPr lang="tr-TR"/>
        </a:p>
      </dgm:t>
    </dgm:pt>
    <dgm:pt modelId="{5B082622-CEBE-4711-93CD-396A9F1963D2}" type="pres">
      <dgm:prSet presAssocID="{2B533278-B0EF-494F-B5B9-E360D0576CF0}" presName="rootConnector" presStyleLbl="node3" presStyleIdx="5" presStyleCnt="6"/>
      <dgm:spPr/>
      <dgm:t>
        <a:bodyPr/>
        <a:lstStyle/>
        <a:p>
          <a:endParaRPr lang="tr-TR"/>
        </a:p>
      </dgm:t>
    </dgm:pt>
    <dgm:pt modelId="{E1D65A57-A8A5-4116-82DC-CEE3F6D7DFE3}" type="pres">
      <dgm:prSet presAssocID="{2B533278-B0EF-494F-B5B9-E360D0576CF0}" presName="hierChild4" presStyleCnt="0"/>
      <dgm:spPr/>
    </dgm:pt>
    <dgm:pt modelId="{C2BBDDD0-4A81-44A4-98F7-7CBDDA862789}" type="pres">
      <dgm:prSet presAssocID="{2B533278-B0EF-494F-B5B9-E360D0576CF0}" presName="hierChild5" presStyleCnt="0"/>
      <dgm:spPr/>
    </dgm:pt>
    <dgm:pt modelId="{4DD8027B-F17B-4D66-A07B-9FB1FC32BE1D}" type="pres">
      <dgm:prSet presAssocID="{31EA0D55-384C-41DE-8AB4-7129DF0B1611}" presName="hierChild5" presStyleCnt="0"/>
      <dgm:spPr/>
    </dgm:pt>
    <dgm:pt modelId="{10DBD035-F09D-48B4-8878-1A52F4E10FC8}" type="pres">
      <dgm:prSet presAssocID="{71ED58E3-ADA2-4FA6-ABFD-FD64BD93CF60}" presName="hierChild3" presStyleCnt="0"/>
      <dgm:spPr/>
    </dgm:pt>
  </dgm:ptLst>
  <dgm:cxnLst>
    <dgm:cxn modelId="{F558A084-44CF-4049-8165-B7BD71A06455}" type="presOf" srcId="{2B533278-B0EF-494F-B5B9-E360D0576CF0}" destId="{ADD88C5D-E7C9-4038-8E5F-1CF3D8E68580}" srcOrd="0" destOrd="0" presId="urn:microsoft.com/office/officeart/2005/8/layout/orgChart1"/>
    <dgm:cxn modelId="{5CA53507-AC37-4522-ADCF-1457B6D43EDB}" srcId="{71ED58E3-ADA2-4FA6-ABFD-FD64BD93CF60}" destId="{765B7477-0405-4272-85AD-E57A644994E6}" srcOrd="0" destOrd="0" parTransId="{A518FB27-1E91-4CC7-9DED-3652D563C930}" sibTransId="{3049BA81-038E-4227-ACCB-17B2F8F9C3F6}"/>
    <dgm:cxn modelId="{6C94FB3B-4050-4C94-8774-842FCC4617B4}" srcId="{71ED58E3-ADA2-4FA6-ABFD-FD64BD93CF60}" destId="{5A84E218-7C8F-46BF-A128-0C5BD7DC50C1}" srcOrd="1" destOrd="0" parTransId="{42F9DE30-7265-49A0-ABD7-A1C31DB33164}" sibTransId="{A8287769-0CE3-45EA-A8E6-7CC6AA236F1C}"/>
    <dgm:cxn modelId="{4B7CCAFE-5A80-4606-B238-758EC8E1A9EE}" type="presOf" srcId="{A518FB27-1E91-4CC7-9DED-3652D563C930}" destId="{1C25A595-77F7-4E54-B104-7455004B6420}" srcOrd="0" destOrd="0" presId="urn:microsoft.com/office/officeart/2005/8/layout/orgChart1"/>
    <dgm:cxn modelId="{151B0802-FF74-47BD-9260-6449DA74375F}" type="presOf" srcId="{A7D6EAA0-47BE-47AA-B15B-DE61863F2E7A}" destId="{234FF4B4-3C9C-42E0-8A3F-794433B1795B}" srcOrd="0" destOrd="0" presId="urn:microsoft.com/office/officeart/2005/8/layout/orgChart1"/>
    <dgm:cxn modelId="{4F8859F2-D6DE-4826-AFAC-53C9CFC9B251}" type="presOf" srcId="{BC55298D-3089-4B02-A1EC-054189F61F6D}" destId="{0C032E1D-F7D5-42C1-9C3B-4B7E363D7BED}" srcOrd="0" destOrd="0" presId="urn:microsoft.com/office/officeart/2005/8/layout/orgChart1"/>
    <dgm:cxn modelId="{9460C5BB-766D-47DB-965D-B2B00F685BA0}" type="presOf" srcId="{1C4B7779-6950-44F9-AEC6-5F715B2B5256}" destId="{9782B16A-5B86-4798-8CFA-BCBF839B121B}" srcOrd="1" destOrd="0" presId="urn:microsoft.com/office/officeart/2005/8/layout/orgChart1"/>
    <dgm:cxn modelId="{5B191324-0880-461C-AB0A-C0BB8ADD3F64}" srcId="{71ED58E3-ADA2-4FA6-ABFD-FD64BD93CF60}" destId="{31EA0D55-384C-41DE-8AB4-7129DF0B1611}" srcOrd="2" destOrd="0" parTransId="{D0B912A0-A0FB-491C-BD65-8781B58E7D9C}" sibTransId="{24D295BE-4E6C-4990-AD82-08FEC31FF20E}"/>
    <dgm:cxn modelId="{6331BFB9-D976-45EC-B28D-14A2C0C81720}" type="presOf" srcId="{CDD2DB6C-5951-4419-A763-74C7790B0541}" destId="{5643F5CE-1021-4AA3-922F-1E88862F1A5D}" srcOrd="0" destOrd="0" presId="urn:microsoft.com/office/officeart/2005/8/layout/orgChart1"/>
    <dgm:cxn modelId="{C850336A-CAD2-4790-9449-37E0FB1E7749}" srcId="{765B7477-0405-4272-85AD-E57A644994E6}" destId="{1BE82CD0-3DF4-4152-B43E-49F4A2A8A40C}" srcOrd="0" destOrd="0" parTransId="{2FCF0990-5C88-4FC8-9F25-24F7AAF653A7}" sibTransId="{368F1728-B97B-4FFD-9ED3-E007567678A6}"/>
    <dgm:cxn modelId="{E13C55F3-0E97-44F7-9118-1BB8AADF6BD6}" srcId="{31EA0D55-384C-41DE-8AB4-7129DF0B1611}" destId="{1C4B7779-6950-44F9-AEC6-5F715B2B5256}" srcOrd="0" destOrd="0" parTransId="{BE08798F-6226-4BD1-BEE7-D7D250116235}" sibTransId="{4A8988F5-6B63-4F3F-9837-71C3014E404A}"/>
    <dgm:cxn modelId="{AE2A6730-27C8-42EA-8A6D-47068F771884}" type="presOf" srcId="{2B533278-B0EF-494F-B5B9-E360D0576CF0}" destId="{5B082622-CEBE-4711-93CD-396A9F1963D2}" srcOrd="1" destOrd="0" presId="urn:microsoft.com/office/officeart/2005/8/layout/orgChart1"/>
    <dgm:cxn modelId="{26E13745-9219-4CDD-9ABA-60D0C8611734}" type="presOf" srcId="{98B6E2B6-6B14-4046-B7D2-B2FCA6A629F9}" destId="{EC88F641-F92F-4FB6-978F-8EE717FE5C52}" srcOrd="0" destOrd="0" presId="urn:microsoft.com/office/officeart/2005/8/layout/orgChart1"/>
    <dgm:cxn modelId="{D09655B5-6AA6-40F4-A1A3-B77CD2279EC1}" type="presOf" srcId="{31EA0D55-384C-41DE-8AB4-7129DF0B1611}" destId="{0A6F56EC-41F7-4CDE-B15F-A1B3E321A3E9}" srcOrd="1" destOrd="0" presId="urn:microsoft.com/office/officeart/2005/8/layout/orgChart1"/>
    <dgm:cxn modelId="{FA3F6A34-529E-4481-A33B-D3B9D2AB610C}" type="presOf" srcId="{1BE82CD0-3DF4-4152-B43E-49F4A2A8A40C}" destId="{423C7672-5E45-48F9-A540-285D6E32B455}" srcOrd="1" destOrd="0" presId="urn:microsoft.com/office/officeart/2005/8/layout/orgChart1"/>
    <dgm:cxn modelId="{AC2B164D-5C40-4432-A9E3-17C0DD42C1C5}" type="presOf" srcId="{98B6E2B6-6B14-4046-B7D2-B2FCA6A629F9}" destId="{4EFFBD06-1EF6-49AA-8340-20537F1D630E}" srcOrd="1" destOrd="0" presId="urn:microsoft.com/office/officeart/2005/8/layout/orgChart1"/>
    <dgm:cxn modelId="{D53CC71D-85E6-417B-BFC2-505D4510D35B}" srcId="{31EA0D55-384C-41DE-8AB4-7129DF0B1611}" destId="{2B533278-B0EF-494F-B5B9-E360D0576CF0}" srcOrd="2" destOrd="0" parTransId="{EBF0004F-4B43-414C-B182-858A2C8FD5DD}" sibTransId="{4C09B65B-3F70-42D9-AA13-E8D950F24F04}"/>
    <dgm:cxn modelId="{F74AB498-C3E7-418D-80BA-517E2EC55142}" type="presOf" srcId="{765B7477-0405-4272-85AD-E57A644994E6}" destId="{6F6B168D-FAB2-4EBB-8330-2CB8DD70F3D7}" srcOrd="0" destOrd="0" presId="urn:microsoft.com/office/officeart/2005/8/layout/orgChart1"/>
    <dgm:cxn modelId="{C8E110D8-1B03-45A1-AEB3-61E3E62D3F81}" type="presOf" srcId="{42F9DE30-7265-49A0-ABD7-A1C31DB33164}" destId="{1ED735FD-C77B-4CE4-8412-5605A31EEDF2}" srcOrd="0" destOrd="0" presId="urn:microsoft.com/office/officeart/2005/8/layout/orgChart1"/>
    <dgm:cxn modelId="{E77F180B-314F-48B8-9286-473994943EBA}" type="presOf" srcId="{982C1F91-5475-4F34-BFAE-350C00F1C469}" destId="{765DF159-CED7-40D8-89D6-97CB8658CEC2}" srcOrd="0" destOrd="0" presId="urn:microsoft.com/office/officeart/2005/8/layout/orgChart1"/>
    <dgm:cxn modelId="{D2B106AD-242E-4444-AC8B-7E04A500CB19}" srcId="{CF3D5A2E-28A0-4EAD-A22A-36EA71DA2F95}" destId="{71ED58E3-ADA2-4FA6-ABFD-FD64BD93CF60}" srcOrd="0" destOrd="0" parTransId="{5AE3D322-0913-4968-8A89-324B407EFDA7}" sibTransId="{ED921027-5845-4A70-A4E2-0ED96812E6A7}"/>
    <dgm:cxn modelId="{2C2F2F27-D61B-4170-84C9-B88447274E9F}" type="presOf" srcId="{71ED58E3-ADA2-4FA6-ABFD-FD64BD93CF60}" destId="{BE66E501-51D9-4759-A71B-EF6985AED338}" srcOrd="1" destOrd="0" presId="urn:microsoft.com/office/officeart/2005/8/layout/orgChart1"/>
    <dgm:cxn modelId="{752C69E0-227B-49AB-8134-37996627C386}" type="presOf" srcId="{BC55298D-3089-4B02-A1EC-054189F61F6D}" destId="{1B9FC8B7-5517-431C-9C61-001F5ADC5D59}" srcOrd="1" destOrd="0" presId="urn:microsoft.com/office/officeart/2005/8/layout/orgChart1"/>
    <dgm:cxn modelId="{A54FD6E0-5DBF-4908-8735-A1BE7280B4D7}" type="presOf" srcId="{71ED58E3-ADA2-4FA6-ABFD-FD64BD93CF60}" destId="{53C5C856-1324-4CBC-93A5-169408057DB6}" srcOrd="0" destOrd="0" presId="urn:microsoft.com/office/officeart/2005/8/layout/orgChart1"/>
    <dgm:cxn modelId="{1F684112-A965-40E2-933A-DD9468AF78E7}" type="presOf" srcId="{D0B912A0-A0FB-491C-BD65-8781B58E7D9C}" destId="{1BBC0D35-89BE-4358-AFF3-3953AE955396}" srcOrd="0" destOrd="0" presId="urn:microsoft.com/office/officeart/2005/8/layout/orgChart1"/>
    <dgm:cxn modelId="{DD3427FB-3206-48E9-AA84-A7166F436787}" type="presOf" srcId="{EBF0004F-4B43-414C-B182-858A2C8FD5DD}" destId="{29DEAF19-4D03-45C3-BDEB-5A8467A9F817}" srcOrd="0" destOrd="0" presId="urn:microsoft.com/office/officeart/2005/8/layout/orgChart1"/>
    <dgm:cxn modelId="{4DA10DF1-51A5-4A0B-8CE0-F0882DE93586}" type="presOf" srcId="{5A84E218-7C8F-46BF-A128-0C5BD7DC50C1}" destId="{1640F37E-A067-411F-929F-20370779AC9D}" srcOrd="0" destOrd="0" presId="urn:microsoft.com/office/officeart/2005/8/layout/orgChart1"/>
    <dgm:cxn modelId="{1CD9C051-7A58-4E7E-B082-CFE734A55296}" type="presOf" srcId="{31EA0D55-384C-41DE-8AB4-7129DF0B1611}" destId="{5A5B9677-FB24-4716-8BE8-828BAF8E0693}" srcOrd="0" destOrd="0" presId="urn:microsoft.com/office/officeart/2005/8/layout/orgChart1"/>
    <dgm:cxn modelId="{69B09EF8-7789-48E0-997B-658F82D6FBAC}" srcId="{31EA0D55-384C-41DE-8AB4-7129DF0B1611}" destId="{B2E464B4-CA5E-4A1E-9DBB-E9209DE87050}" srcOrd="1" destOrd="0" parTransId="{A7D6EAA0-47BE-47AA-B15B-DE61863F2E7A}" sibTransId="{AF3902EE-0529-488C-8B17-E5DCF0802C37}"/>
    <dgm:cxn modelId="{98685920-EDE5-45CB-832A-4DFE3493698F}" type="presOf" srcId="{1C4B7779-6950-44F9-AEC6-5F715B2B5256}" destId="{7E80AD0F-8E91-4E23-B44E-FBFBD65E01EB}" srcOrd="0" destOrd="0" presId="urn:microsoft.com/office/officeart/2005/8/layout/orgChart1"/>
    <dgm:cxn modelId="{32DF2DA4-ACBB-43B2-9E10-BEA3B0F33F42}" type="presOf" srcId="{1BE82CD0-3DF4-4152-B43E-49F4A2A8A40C}" destId="{7E3E1FDA-3BCF-478D-A2A8-E9E5BBA10FA8}" srcOrd="0" destOrd="0" presId="urn:microsoft.com/office/officeart/2005/8/layout/orgChart1"/>
    <dgm:cxn modelId="{D422BA26-1181-46B2-818C-E1B19CA9CC5D}" type="presOf" srcId="{5A84E218-7C8F-46BF-A128-0C5BD7DC50C1}" destId="{164C8ECB-B379-4415-A447-94CD16A0093D}" srcOrd="1" destOrd="0" presId="urn:microsoft.com/office/officeart/2005/8/layout/orgChart1"/>
    <dgm:cxn modelId="{10444AC2-6CEA-4DCF-B597-033AC89FAC5D}" type="presOf" srcId="{B2E464B4-CA5E-4A1E-9DBB-E9209DE87050}" destId="{AACF39E4-587C-4517-836A-69EDAC6E3D6B}" srcOrd="1" destOrd="0" presId="urn:microsoft.com/office/officeart/2005/8/layout/orgChart1"/>
    <dgm:cxn modelId="{AA18BA7D-F89F-48EC-9E10-FD5B32291506}" type="presOf" srcId="{765B7477-0405-4272-85AD-E57A644994E6}" destId="{B45F6160-1428-4E78-84F2-579049D94373}" srcOrd="1" destOrd="0" presId="urn:microsoft.com/office/officeart/2005/8/layout/orgChart1"/>
    <dgm:cxn modelId="{1F73A004-0C0E-4462-920F-E3E5D22C8DCB}" type="presOf" srcId="{2FCF0990-5C88-4FC8-9F25-24F7AAF653A7}" destId="{B7FC0E5F-555B-455F-BFA4-F668706ADBB5}" srcOrd="0" destOrd="0" presId="urn:microsoft.com/office/officeart/2005/8/layout/orgChart1"/>
    <dgm:cxn modelId="{A6150402-7D42-4351-8786-5C39310E7BE6}" srcId="{5A84E218-7C8F-46BF-A128-0C5BD7DC50C1}" destId="{BC55298D-3089-4B02-A1EC-054189F61F6D}" srcOrd="0" destOrd="0" parTransId="{982C1F91-5475-4F34-BFAE-350C00F1C469}" sibTransId="{4A8187E0-23EC-4E74-AAA3-66A72995B636}"/>
    <dgm:cxn modelId="{2BD60613-6F22-4176-8A1B-AEDE696B1710}" type="presOf" srcId="{BE08798F-6226-4BD1-BEE7-D7D250116235}" destId="{2F5E3089-5F79-4B0B-938E-68770C656A4F}" srcOrd="0" destOrd="0" presId="urn:microsoft.com/office/officeart/2005/8/layout/orgChart1"/>
    <dgm:cxn modelId="{A6ECCF03-ECBC-4A55-8076-7D5A6A9EF76D}" type="presOf" srcId="{CF3D5A2E-28A0-4EAD-A22A-36EA71DA2F95}" destId="{AF2A1535-7C1F-4635-9EB6-B7B8C4E67C0C}" srcOrd="0" destOrd="0" presId="urn:microsoft.com/office/officeart/2005/8/layout/orgChart1"/>
    <dgm:cxn modelId="{8311E400-44D3-4F06-A5AB-B2410F351E16}" srcId="{765B7477-0405-4272-85AD-E57A644994E6}" destId="{98B6E2B6-6B14-4046-B7D2-B2FCA6A629F9}" srcOrd="1" destOrd="0" parTransId="{CDD2DB6C-5951-4419-A763-74C7790B0541}" sibTransId="{7859DE31-0C00-4E6F-ABA2-0F795D16E976}"/>
    <dgm:cxn modelId="{6302BEAB-6B2C-4E8F-B229-D2FCD9131895}" type="presOf" srcId="{B2E464B4-CA5E-4A1E-9DBB-E9209DE87050}" destId="{1BE3DCE8-5B11-404C-8E3D-41817FCF8425}" srcOrd="0" destOrd="0" presId="urn:microsoft.com/office/officeart/2005/8/layout/orgChart1"/>
    <dgm:cxn modelId="{9409B9A2-0FFB-4F98-A461-6CEBF09B538B}" type="presParOf" srcId="{AF2A1535-7C1F-4635-9EB6-B7B8C4E67C0C}" destId="{276CCE7C-7DB5-41B8-A3DC-15376A4D1478}" srcOrd="0" destOrd="0" presId="urn:microsoft.com/office/officeart/2005/8/layout/orgChart1"/>
    <dgm:cxn modelId="{0F459680-A786-4712-B907-02465024A5E4}" type="presParOf" srcId="{276CCE7C-7DB5-41B8-A3DC-15376A4D1478}" destId="{760501FA-B707-41DB-B0A1-F0DA943210DC}" srcOrd="0" destOrd="0" presId="urn:microsoft.com/office/officeart/2005/8/layout/orgChart1"/>
    <dgm:cxn modelId="{C95A8EB8-6982-4884-9008-835B38503324}" type="presParOf" srcId="{760501FA-B707-41DB-B0A1-F0DA943210DC}" destId="{53C5C856-1324-4CBC-93A5-169408057DB6}" srcOrd="0" destOrd="0" presId="urn:microsoft.com/office/officeart/2005/8/layout/orgChart1"/>
    <dgm:cxn modelId="{3905F4E9-6A16-4A0E-942A-5ED217325580}" type="presParOf" srcId="{760501FA-B707-41DB-B0A1-F0DA943210DC}" destId="{BE66E501-51D9-4759-A71B-EF6985AED338}" srcOrd="1" destOrd="0" presId="urn:microsoft.com/office/officeart/2005/8/layout/orgChart1"/>
    <dgm:cxn modelId="{AB9AB062-1805-4410-871F-C8D5084ACE36}" type="presParOf" srcId="{276CCE7C-7DB5-41B8-A3DC-15376A4D1478}" destId="{D01202A4-7DAE-4E4E-A915-F72FC995F61B}" srcOrd="1" destOrd="0" presId="urn:microsoft.com/office/officeart/2005/8/layout/orgChart1"/>
    <dgm:cxn modelId="{885DD785-922F-4454-8AF8-BB290F998A1F}" type="presParOf" srcId="{D01202A4-7DAE-4E4E-A915-F72FC995F61B}" destId="{1C25A595-77F7-4E54-B104-7455004B6420}" srcOrd="0" destOrd="0" presId="urn:microsoft.com/office/officeart/2005/8/layout/orgChart1"/>
    <dgm:cxn modelId="{1911B11F-1530-4BCA-A4B4-B26FA46E471C}" type="presParOf" srcId="{D01202A4-7DAE-4E4E-A915-F72FC995F61B}" destId="{47096BC7-1AE3-49D6-898C-937346EB7580}" srcOrd="1" destOrd="0" presId="urn:microsoft.com/office/officeart/2005/8/layout/orgChart1"/>
    <dgm:cxn modelId="{6A3D44B2-B359-4309-B98C-8907BD1CFAEA}" type="presParOf" srcId="{47096BC7-1AE3-49D6-898C-937346EB7580}" destId="{4822B09C-BD4D-450F-84A1-006D692F9695}" srcOrd="0" destOrd="0" presId="urn:microsoft.com/office/officeart/2005/8/layout/orgChart1"/>
    <dgm:cxn modelId="{8E3C1BC5-02F3-471D-AC10-674A6A7BEA50}" type="presParOf" srcId="{4822B09C-BD4D-450F-84A1-006D692F9695}" destId="{6F6B168D-FAB2-4EBB-8330-2CB8DD70F3D7}" srcOrd="0" destOrd="0" presId="urn:microsoft.com/office/officeart/2005/8/layout/orgChart1"/>
    <dgm:cxn modelId="{C90E8B72-5995-436B-93C9-950F11EE888C}" type="presParOf" srcId="{4822B09C-BD4D-450F-84A1-006D692F9695}" destId="{B45F6160-1428-4E78-84F2-579049D94373}" srcOrd="1" destOrd="0" presId="urn:microsoft.com/office/officeart/2005/8/layout/orgChart1"/>
    <dgm:cxn modelId="{D2C5D1D2-2C78-465B-813E-1C59A23F7C10}" type="presParOf" srcId="{47096BC7-1AE3-49D6-898C-937346EB7580}" destId="{FC6D36B5-B0B6-4B7C-B0FD-7B06A5E80894}" srcOrd="1" destOrd="0" presId="urn:microsoft.com/office/officeart/2005/8/layout/orgChart1"/>
    <dgm:cxn modelId="{CDDEB658-C59B-492B-93A5-5D4718768730}" type="presParOf" srcId="{FC6D36B5-B0B6-4B7C-B0FD-7B06A5E80894}" destId="{B7FC0E5F-555B-455F-BFA4-F668706ADBB5}" srcOrd="0" destOrd="0" presId="urn:microsoft.com/office/officeart/2005/8/layout/orgChart1"/>
    <dgm:cxn modelId="{9BE3E7CF-31EE-4E94-890A-48D1BC1F9E4E}" type="presParOf" srcId="{FC6D36B5-B0B6-4B7C-B0FD-7B06A5E80894}" destId="{5D1F749E-4A34-455A-913C-BBD5EAC9C9D7}" srcOrd="1" destOrd="0" presId="urn:microsoft.com/office/officeart/2005/8/layout/orgChart1"/>
    <dgm:cxn modelId="{800D82DB-8DB5-4736-B7F3-9D2E1E919B10}" type="presParOf" srcId="{5D1F749E-4A34-455A-913C-BBD5EAC9C9D7}" destId="{A4E00B94-4CEF-4570-81A1-60347AD720C7}" srcOrd="0" destOrd="0" presId="urn:microsoft.com/office/officeart/2005/8/layout/orgChart1"/>
    <dgm:cxn modelId="{502AA953-C078-4D82-84E2-32F3EFBE7202}" type="presParOf" srcId="{A4E00B94-4CEF-4570-81A1-60347AD720C7}" destId="{7E3E1FDA-3BCF-478D-A2A8-E9E5BBA10FA8}" srcOrd="0" destOrd="0" presId="urn:microsoft.com/office/officeart/2005/8/layout/orgChart1"/>
    <dgm:cxn modelId="{56A47630-661A-4C1A-8E59-3D65CF1CBAB9}" type="presParOf" srcId="{A4E00B94-4CEF-4570-81A1-60347AD720C7}" destId="{423C7672-5E45-48F9-A540-285D6E32B455}" srcOrd="1" destOrd="0" presId="urn:microsoft.com/office/officeart/2005/8/layout/orgChart1"/>
    <dgm:cxn modelId="{D0317DAD-E608-4468-ADFA-E957A1B3DE69}" type="presParOf" srcId="{5D1F749E-4A34-455A-913C-BBD5EAC9C9D7}" destId="{13873C2A-4B67-48C9-B100-3E3B0A706A1D}" srcOrd="1" destOrd="0" presId="urn:microsoft.com/office/officeart/2005/8/layout/orgChart1"/>
    <dgm:cxn modelId="{C885FDC8-B1D6-4284-B4DA-EE39A014DBEF}" type="presParOf" srcId="{5D1F749E-4A34-455A-913C-BBD5EAC9C9D7}" destId="{CEEA2827-008E-4657-A23E-4154EA77BB9D}" srcOrd="2" destOrd="0" presId="urn:microsoft.com/office/officeart/2005/8/layout/orgChart1"/>
    <dgm:cxn modelId="{FA07253C-0468-443F-A0F4-75C5021D6EAD}" type="presParOf" srcId="{FC6D36B5-B0B6-4B7C-B0FD-7B06A5E80894}" destId="{5643F5CE-1021-4AA3-922F-1E88862F1A5D}" srcOrd="2" destOrd="0" presId="urn:microsoft.com/office/officeart/2005/8/layout/orgChart1"/>
    <dgm:cxn modelId="{66753D08-56A9-467C-B966-49A5784D4905}" type="presParOf" srcId="{FC6D36B5-B0B6-4B7C-B0FD-7B06A5E80894}" destId="{AC8F1384-E981-4EEE-AC45-626E5AF56F30}" srcOrd="3" destOrd="0" presId="urn:microsoft.com/office/officeart/2005/8/layout/orgChart1"/>
    <dgm:cxn modelId="{3267BFC5-F0AE-4DD7-95A5-515C5ECFC109}" type="presParOf" srcId="{AC8F1384-E981-4EEE-AC45-626E5AF56F30}" destId="{8CFE9BD6-DA84-40EE-8746-9FBD4EA165FE}" srcOrd="0" destOrd="0" presId="urn:microsoft.com/office/officeart/2005/8/layout/orgChart1"/>
    <dgm:cxn modelId="{A2CA9DF2-E1FD-4D57-919A-2C08AD535CAF}" type="presParOf" srcId="{8CFE9BD6-DA84-40EE-8746-9FBD4EA165FE}" destId="{EC88F641-F92F-4FB6-978F-8EE717FE5C52}" srcOrd="0" destOrd="0" presId="urn:microsoft.com/office/officeart/2005/8/layout/orgChart1"/>
    <dgm:cxn modelId="{D54D2570-9E00-4FF5-817C-BFAB48AD57CD}" type="presParOf" srcId="{8CFE9BD6-DA84-40EE-8746-9FBD4EA165FE}" destId="{4EFFBD06-1EF6-49AA-8340-20537F1D630E}" srcOrd="1" destOrd="0" presId="urn:microsoft.com/office/officeart/2005/8/layout/orgChart1"/>
    <dgm:cxn modelId="{703F7144-595E-4E14-9E13-A2B065B57293}" type="presParOf" srcId="{AC8F1384-E981-4EEE-AC45-626E5AF56F30}" destId="{F9D8CDF9-7D0F-4F9A-95EE-E54A02D8322B}" srcOrd="1" destOrd="0" presId="urn:microsoft.com/office/officeart/2005/8/layout/orgChart1"/>
    <dgm:cxn modelId="{2F477AD3-3548-4356-BD53-EBAF7EB27B02}" type="presParOf" srcId="{AC8F1384-E981-4EEE-AC45-626E5AF56F30}" destId="{0EF3E847-09A4-41C1-A921-95F25AEC7156}" srcOrd="2" destOrd="0" presId="urn:microsoft.com/office/officeart/2005/8/layout/orgChart1"/>
    <dgm:cxn modelId="{BB266F93-4AE4-408F-A02A-33635A018317}" type="presParOf" srcId="{47096BC7-1AE3-49D6-898C-937346EB7580}" destId="{A9CE308E-4BFF-48EE-9F03-B487835EDD85}" srcOrd="2" destOrd="0" presId="urn:microsoft.com/office/officeart/2005/8/layout/orgChart1"/>
    <dgm:cxn modelId="{8A927367-942F-401E-9901-EA7CA0403361}" type="presParOf" srcId="{D01202A4-7DAE-4E4E-A915-F72FC995F61B}" destId="{1ED735FD-C77B-4CE4-8412-5605A31EEDF2}" srcOrd="2" destOrd="0" presId="urn:microsoft.com/office/officeart/2005/8/layout/orgChart1"/>
    <dgm:cxn modelId="{54FC3154-F9B5-4EEB-BB05-7003F3111517}" type="presParOf" srcId="{D01202A4-7DAE-4E4E-A915-F72FC995F61B}" destId="{015106DD-E71B-44E0-B6FD-C619A161B0DF}" srcOrd="3" destOrd="0" presId="urn:microsoft.com/office/officeart/2005/8/layout/orgChart1"/>
    <dgm:cxn modelId="{2CFCE27E-E4F2-4FEF-9615-CD9C1B001362}" type="presParOf" srcId="{015106DD-E71B-44E0-B6FD-C619A161B0DF}" destId="{D7E5AD04-3C8F-4887-9966-2569FB94C7D6}" srcOrd="0" destOrd="0" presId="urn:microsoft.com/office/officeart/2005/8/layout/orgChart1"/>
    <dgm:cxn modelId="{030C876C-F845-4B1B-91A7-8DE3A9B61EB0}" type="presParOf" srcId="{D7E5AD04-3C8F-4887-9966-2569FB94C7D6}" destId="{1640F37E-A067-411F-929F-20370779AC9D}" srcOrd="0" destOrd="0" presId="urn:microsoft.com/office/officeart/2005/8/layout/orgChart1"/>
    <dgm:cxn modelId="{2D4F98CD-C487-4678-A912-CEF606D560F9}" type="presParOf" srcId="{D7E5AD04-3C8F-4887-9966-2569FB94C7D6}" destId="{164C8ECB-B379-4415-A447-94CD16A0093D}" srcOrd="1" destOrd="0" presId="urn:microsoft.com/office/officeart/2005/8/layout/orgChart1"/>
    <dgm:cxn modelId="{F55651B2-F952-45EA-B37F-AE8A41CAA884}" type="presParOf" srcId="{015106DD-E71B-44E0-B6FD-C619A161B0DF}" destId="{EDB5A517-1359-4F8D-9089-103C7DDCDC5B}" srcOrd="1" destOrd="0" presId="urn:microsoft.com/office/officeart/2005/8/layout/orgChart1"/>
    <dgm:cxn modelId="{BBCED270-2740-4940-8DAF-C2F0603433B7}" type="presParOf" srcId="{EDB5A517-1359-4F8D-9089-103C7DDCDC5B}" destId="{765DF159-CED7-40D8-89D6-97CB8658CEC2}" srcOrd="0" destOrd="0" presId="urn:microsoft.com/office/officeart/2005/8/layout/orgChart1"/>
    <dgm:cxn modelId="{7C385F4F-BAAD-4327-B54C-A92B7A95DD3D}" type="presParOf" srcId="{EDB5A517-1359-4F8D-9089-103C7DDCDC5B}" destId="{0801269C-8208-4763-A61A-FF0A2A4001BE}" srcOrd="1" destOrd="0" presId="urn:microsoft.com/office/officeart/2005/8/layout/orgChart1"/>
    <dgm:cxn modelId="{3B1284F9-7201-415D-B361-2844E7DBE7C9}" type="presParOf" srcId="{0801269C-8208-4763-A61A-FF0A2A4001BE}" destId="{6F4A8AC7-0E2C-4D3E-949E-A8A95C123274}" srcOrd="0" destOrd="0" presId="urn:microsoft.com/office/officeart/2005/8/layout/orgChart1"/>
    <dgm:cxn modelId="{757B563B-C026-4B58-A433-68E73E02B11A}" type="presParOf" srcId="{6F4A8AC7-0E2C-4D3E-949E-A8A95C123274}" destId="{0C032E1D-F7D5-42C1-9C3B-4B7E363D7BED}" srcOrd="0" destOrd="0" presId="urn:microsoft.com/office/officeart/2005/8/layout/orgChart1"/>
    <dgm:cxn modelId="{970785B5-AA2B-4834-ABD0-63865FD826CF}" type="presParOf" srcId="{6F4A8AC7-0E2C-4D3E-949E-A8A95C123274}" destId="{1B9FC8B7-5517-431C-9C61-001F5ADC5D59}" srcOrd="1" destOrd="0" presId="urn:microsoft.com/office/officeart/2005/8/layout/orgChart1"/>
    <dgm:cxn modelId="{5195A6E3-58C0-4FCA-9327-182EFF0FD52B}" type="presParOf" srcId="{0801269C-8208-4763-A61A-FF0A2A4001BE}" destId="{BDA069B5-F554-4F3A-82B0-F52822DCAAC9}" srcOrd="1" destOrd="0" presId="urn:microsoft.com/office/officeart/2005/8/layout/orgChart1"/>
    <dgm:cxn modelId="{CDD8DDA7-75D4-4E9A-B235-0EEF28F2B375}" type="presParOf" srcId="{0801269C-8208-4763-A61A-FF0A2A4001BE}" destId="{2279A4A9-5296-454C-A4E6-DEEFF2AE0889}" srcOrd="2" destOrd="0" presId="urn:microsoft.com/office/officeart/2005/8/layout/orgChart1"/>
    <dgm:cxn modelId="{82D1FDD2-DD77-4513-BCC4-36141201A56A}" type="presParOf" srcId="{015106DD-E71B-44E0-B6FD-C619A161B0DF}" destId="{6456852E-3AB9-488C-AC40-5CE1A0EE6F85}" srcOrd="2" destOrd="0" presId="urn:microsoft.com/office/officeart/2005/8/layout/orgChart1"/>
    <dgm:cxn modelId="{9A3E2ADE-762B-44A2-A5D9-B88C65D1BA2A}" type="presParOf" srcId="{D01202A4-7DAE-4E4E-A915-F72FC995F61B}" destId="{1BBC0D35-89BE-4358-AFF3-3953AE955396}" srcOrd="4" destOrd="0" presId="urn:microsoft.com/office/officeart/2005/8/layout/orgChart1"/>
    <dgm:cxn modelId="{3613D9DB-1770-4722-95CD-5D2C69DE1159}" type="presParOf" srcId="{D01202A4-7DAE-4E4E-A915-F72FC995F61B}" destId="{F5D0FCE1-6522-4FD8-A571-898EBEBC64C8}" srcOrd="5" destOrd="0" presId="urn:microsoft.com/office/officeart/2005/8/layout/orgChart1"/>
    <dgm:cxn modelId="{3DFF2AEF-F4ED-48BB-9D67-3508866F2F1A}" type="presParOf" srcId="{F5D0FCE1-6522-4FD8-A571-898EBEBC64C8}" destId="{BA945FFA-A9FE-42D9-A51E-DD3DF9D75722}" srcOrd="0" destOrd="0" presId="urn:microsoft.com/office/officeart/2005/8/layout/orgChart1"/>
    <dgm:cxn modelId="{A18E643A-388D-45CB-8576-FBA3095DCF72}" type="presParOf" srcId="{BA945FFA-A9FE-42D9-A51E-DD3DF9D75722}" destId="{5A5B9677-FB24-4716-8BE8-828BAF8E0693}" srcOrd="0" destOrd="0" presId="urn:microsoft.com/office/officeart/2005/8/layout/orgChart1"/>
    <dgm:cxn modelId="{24F84941-A118-4D22-8FDB-2661B3555B6A}" type="presParOf" srcId="{BA945FFA-A9FE-42D9-A51E-DD3DF9D75722}" destId="{0A6F56EC-41F7-4CDE-B15F-A1B3E321A3E9}" srcOrd="1" destOrd="0" presId="urn:microsoft.com/office/officeart/2005/8/layout/orgChart1"/>
    <dgm:cxn modelId="{9E7E424C-CE2C-4CBB-8D11-358108CF360F}" type="presParOf" srcId="{F5D0FCE1-6522-4FD8-A571-898EBEBC64C8}" destId="{BEEA320C-C919-4C68-831A-01CE0160A1CB}" srcOrd="1" destOrd="0" presId="urn:microsoft.com/office/officeart/2005/8/layout/orgChart1"/>
    <dgm:cxn modelId="{54F6C200-44F2-493D-8292-653B8B6DBD06}" type="presParOf" srcId="{BEEA320C-C919-4C68-831A-01CE0160A1CB}" destId="{2F5E3089-5F79-4B0B-938E-68770C656A4F}" srcOrd="0" destOrd="0" presId="urn:microsoft.com/office/officeart/2005/8/layout/orgChart1"/>
    <dgm:cxn modelId="{833AB672-A9B9-4590-93F0-66EF1D7ECBEF}" type="presParOf" srcId="{BEEA320C-C919-4C68-831A-01CE0160A1CB}" destId="{3221EAC0-F153-4CC7-9E43-28A608447877}" srcOrd="1" destOrd="0" presId="urn:microsoft.com/office/officeart/2005/8/layout/orgChart1"/>
    <dgm:cxn modelId="{D92AEF40-36BD-4668-8425-EBF1590AE76D}" type="presParOf" srcId="{3221EAC0-F153-4CC7-9E43-28A608447877}" destId="{C557EDD7-ACC5-46EE-B614-30FA0BEA6806}" srcOrd="0" destOrd="0" presId="urn:microsoft.com/office/officeart/2005/8/layout/orgChart1"/>
    <dgm:cxn modelId="{00438530-FA68-4284-AB32-947ED517C198}" type="presParOf" srcId="{C557EDD7-ACC5-46EE-B614-30FA0BEA6806}" destId="{7E80AD0F-8E91-4E23-B44E-FBFBD65E01EB}" srcOrd="0" destOrd="0" presId="urn:microsoft.com/office/officeart/2005/8/layout/orgChart1"/>
    <dgm:cxn modelId="{83ABEEA3-95DF-420A-9CEB-E11E4F4393AE}" type="presParOf" srcId="{C557EDD7-ACC5-46EE-B614-30FA0BEA6806}" destId="{9782B16A-5B86-4798-8CFA-BCBF839B121B}" srcOrd="1" destOrd="0" presId="urn:microsoft.com/office/officeart/2005/8/layout/orgChart1"/>
    <dgm:cxn modelId="{FB434D37-46EA-49BD-BE31-EE6136A01E64}" type="presParOf" srcId="{3221EAC0-F153-4CC7-9E43-28A608447877}" destId="{650F0E93-FA1D-4732-9377-14A7064BC14C}" srcOrd="1" destOrd="0" presId="urn:microsoft.com/office/officeart/2005/8/layout/orgChart1"/>
    <dgm:cxn modelId="{512DF86C-C930-491D-AA9A-1C8E7ED93A03}" type="presParOf" srcId="{3221EAC0-F153-4CC7-9E43-28A608447877}" destId="{72029389-C2DA-4B5E-8AA3-EDE33779983F}" srcOrd="2" destOrd="0" presId="urn:microsoft.com/office/officeart/2005/8/layout/orgChart1"/>
    <dgm:cxn modelId="{A4546E82-DD89-4524-8EB1-08C45503C53C}" type="presParOf" srcId="{BEEA320C-C919-4C68-831A-01CE0160A1CB}" destId="{234FF4B4-3C9C-42E0-8A3F-794433B1795B}" srcOrd="2" destOrd="0" presId="urn:microsoft.com/office/officeart/2005/8/layout/orgChart1"/>
    <dgm:cxn modelId="{EE87654B-ADAE-432F-A24E-DE0D89C17924}" type="presParOf" srcId="{BEEA320C-C919-4C68-831A-01CE0160A1CB}" destId="{C584B46A-89C3-4F80-A736-C855AC83C7E7}" srcOrd="3" destOrd="0" presId="urn:microsoft.com/office/officeart/2005/8/layout/orgChart1"/>
    <dgm:cxn modelId="{0DD3E13B-CBB7-4055-9981-119E5E38F4D0}" type="presParOf" srcId="{C584B46A-89C3-4F80-A736-C855AC83C7E7}" destId="{15BC374D-D3FE-4430-9091-B0831377043E}" srcOrd="0" destOrd="0" presId="urn:microsoft.com/office/officeart/2005/8/layout/orgChart1"/>
    <dgm:cxn modelId="{D4032693-0A61-4BA1-AA6F-04378FE11780}" type="presParOf" srcId="{15BC374D-D3FE-4430-9091-B0831377043E}" destId="{1BE3DCE8-5B11-404C-8E3D-41817FCF8425}" srcOrd="0" destOrd="0" presId="urn:microsoft.com/office/officeart/2005/8/layout/orgChart1"/>
    <dgm:cxn modelId="{ABCF97CF-0AA8-45CE-8947-737921C986D6}" type="presParOf" srcId="{15BC374D-D3FE-4430-9091-B0831377043E}" destId="{AACF39E4-587C-4517-836A-69EDAC6E3D6B}" srcOrd="1" destOrd="0" presId="urn:microsoft.com/office/officeart/2005/8/layout/orgChart1"/>
    <dgm:cxn modelId="{E95BFF1C-7285-4DC6-AF9C-1F52CD0E0039}" type="presParOf" srcId="{C584B46A-89C3-4F80-A736-C855AC83C7E7}" destId="{D42F7DF9-1079-4E17-9562-B9E357A0AC6C}" srcOrd="1" destOrd="0" presId="urn:microsoft.com/office/officeart/2005/8/layout/orgChart1"/>
    <dgm:cxn modelId="{5532FEB0-808A-45F8-A516-2A9C487D8034}" type="presParOf" srcId="{C584B46A-89C3-4F80-A736-C855AC83C7E7}" destId="{386A3EE9-AD6B-48C2-9EF7-84DBC917BF9B}" srcOrd="2" destOrd="0" presId="urn:microsoft.com/office/officeart/2005/8/layout/orgChart1"/>
    <dgm:cxn modelId="{5FAEC24D-FB84-459A-A56A-25AAB1FD3FA4}" type="presParOf" srcId="{BEEA320C-C919-4C68-831A-01CE0160A1CB}" destId="{29DEAF19-4D03-45C3-BDEB-5A8467A9F817}" srcOrd="4" destOrd="0" presId="urn:microsoft.com/office/officeart/2005/8/layout/orgChart1"/>
    <dgm:cxn modelId="{AE6DEAB2-0E57-4FB7-A8BA-AD5B439684F4}" type="presParOf" srcId="{BEEA320C-C919-4C68-831A-01CE0160A1CB}" destId="{06F1C7C9-32B9-49B4-A7E2-7E4DE11E53C2}" srcOrd="5" destOrd="0" presId="urn:microsoft.com/office/officeart/2005/8/layout/orgChart1"/>
    <dgm:cxn modelId="{7F32E563-0735-43BC-94CA-436EDE19CA25}" type="presParOf" srcId="{06F1C7C9-32B9-49B4-A7E2-7E4DE11E53C2}" destId="{68041D08-2474-4669-A9B6-1E5AD4EF559A}" srcOrd="0" destOrd="0" presId="urn:microsoft.com/office/officeart/2005/8/layout/orgChart1"/>
    <dgm:cxn modelId="{6785932B-84A7-4C17-A714-FA09CB1E986D}" type="presParOf" srcId="{68041D08-2474-4669-A9B6-1E5AD4EF559A}" destId="{ADD88C5D-E7C9-4038-8E5F-1CF3D8E68580}" srcOrd="0" destOrd="0" presId="urn:microsoft.com/office/officeart/2005/8/layout/orgChart1"/>
    <dgm:cxn modelId="{A9306960-8F27-40CD-AB2C-1928CAB01F1F}" type="presParOf" srcId="{68041D08-2474-4669-A9B6-1E5AD4EF559A}" destId="{5B082622-CEBE-4711-93CD-396A9F1963D2}" srcOrd="1" destOrd="0" presId="urn:microsoft.com/office/officeart/2005/8/layout/orgChart1"/>
    <dgm:cxn modelId="{A5EAAA0A-FB81-4857-A881-30820D5EC835}" type="presParOf" srcId="{06F1C7C9-32B9-49B4-A7E2-7E4DE11E53C2}" destId="{E1D65A57-A8A5-4116-82DC-CEE3F6D7DFE3}" srcOrd="1" destOrd="0" presId="urn:microsoft.com/office/officeart/2005/8/layout/orgChart1"/>
    <dgm:cxn modelId="{282C64F7-7782-442E-AA2D-32128DC54717}" type="presParOf" srcId="{06F1C7C9-32B9-49B4-A7E2-7E4DE11E53C2}" destId="{C2BBDDD0-4A81-44A4-98F7-7CBDDA862789}" srcOrd="2" destOrd="0" presId="urn:microsoft.com/office/officeart/2005/8/layout/orgChart1"/>
    <dgm:cxn modelId="{1606CEB6-4CA9-46FF-AC91-0D3DC2A56E36}" type="presParOf" srcId="{F5D0FCE1-6522-4FD8-A571-898EBEBC64C8}" destId="{4DD8027B-F17B-4D66-A07B-9FB1FC32BE1D}" srcOrd="2" destOrd="0" presId="urn:microsoft.com/office/officeart/2005/8/layout/orgChart1"/>
    <dgm:cxn modelId="{C18E4AAD-09DF-4D87-8F8F-8DF22EB2337F}" type="presParOf" srcId="{276CCE7C-7DB5-41B8-A3DC-15376A4D1478}" destId="{10DBD035-F09D-48B4-8878-1A52F4E10FC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B59E3E-9DA4-47DE-BDA7-ADE7827DC45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tr-TR"/>
        </a:p>
      </dgm:t>
    </dgm:pt>
    <dgm:pt modelId="{6EAC0162-5932-40B7-82D5-1FC58D83E64A}">
      <dgm:prSet phldrT="[Metin]"/>
      <dgm:spPr/>
      <dgm:t>
        <a:bodyPr/>
        <a:lstStyle/>
        <a:p>
          <a:r>
            <a:rPr lang="tr-TR" dirty="0" smtClean="0"/>
            <a:t>Sözleşme Tarihi:03.10.1985</a:t>
          </a:r>
          <a:endParaRPr lang="tr-TR" dirty="0"/>
        </a:p>
      </dgm:t>
    </dgm:pt>
    <dgm:pt modelId="{9AA19DC2-AF4F-4811-932D-F90D3594FD1F}" type="parTrans" cxnId="{D2387A3B-82FB-41C1-A865-6A9BEDEBEFA9}">
      <dgm:prSet/>
      <dgm:spPr/>
      <dgm:t>
        <a:bodyPr/>
        <a:lstStyle/>
        <a:p>
          <a:endParaRPr lang="tr-TR"/>
        </a:p>
      </dgm:t>
    </dgm:pt>
    <dgm:pt modelId="{E6384346-884E-4AD9-8F0E-06559DEABE31}" type="sibTrans" cxnId="{D2387A3B-82FB-41C1-A865-6A9BEDEBEFA9}">
      <dgm:prSet/>
      <dgm:spPr/>
      <dgm:t>
        <a:bodyPr/>
        <a:lstStyle/>
        <a:p>
          <a:endParaRPr lang="tr-TR"/>
        </a:p>
      </dgm:t>
    </dgm:pt>
    <dgm:pt modelId="{239EDED1-AEE7-49DB-BC73-C3BCDD8924A6}">
      <dgm:prSet phldrT="[Metin]"/>
      <dgm:spPr>
        <a:solidFill>
          <a:srgbClr val="00B050"/>
        </a:solidFill>
      </dgm:spPr>
      <dgm:t>
        <a:bodyPr/>
        <a:lstStyle/>
        <a:p>
          <a:r>
            <a:rPr lang="tr-TR" dirty="0" smtClean="0"/>
            <a:t>Geçici Kabul Tarihi 01.12.2000</a:t>
          </a:r>
          <a:endParaRPr lang="tr-TR" dirty="0"/>
        </a:p>
      </dgm:t>
    </dgm:pt>
    <dgm:pt modelId="{1448DCB0-88A4-4C8C-B562-91FAB82F479E}" type="parTrans" cxnId="{7C7B259A-68FB-4EE5-9F62-2B5CB4336EF0}">
      <dgm:prSet/>
      <dgm:spPr/>
      <dgm:t>
        <a:bodyPr/>
        <a:lstStyle/>
        <a:p>
          <a:endParaRPr lang="tr-TR"/>
        </a:p>
      </dgm:t>
    </dgm:pt>
    <dgm:pt modelId="{58FD19DB-71C9-4BA2-BE4F-E6E1A5FBEF51}" type="sibTrans" cxnId="{7C7B259A-68FB-4EE5-9F62-2B5CB4336EF0}">
      <dgm:prSet/>
      <dgm:spPr/>
      <dgm:t>
        <a:bodyPr/>
        <a:lstStyle/>
        <a:p>
          <a:endParaRPr lang="tr-TR"/>
        </a:p>
      </dgm:t>
    </dgm:pt>
    <dgm:pt modelId="{63AC5863-9B38-47A0-8142-D5E2AFBFF0E0}">
      <dgm:prSet phldrT="[Metin]"/>
      <dgm:spPr>
        <a:solidFill>
          <a:srgbClr val="FF0000"/>
        </a:solidFill>
      </dgm:spPr>
      <dgm:t>
        <a:bodyPr/>
        <a:lstStyle/>
        <a:p>
          <a:r>
            <a:rPr lang="tr-TR" dirty="0" smtClean="0"/>
            <a:t>Belge Son Geçerlik Tarihi:01.12.2015</a:t>
          </a:r>
          <a:endParaRPr lang="tr-TR" dirty="0"/>
        </a:p>
      </dgm:t>
    </dgm:pt>
    <dgm:pt modelId="{87EEB36C-D8A5-453D-B0EA-4391AEB695B8}" type="parTrans" cxnId="{9533CB2F-939A-4C3F-9A39-1084A51ED61D}">
      <dgm:prSet/>
      <dgm:spPr/>
      <dgm:t>
        <a:bodyPr/>
        <a:lstStyle/>
        <a:p>
          <a:endParaRPr lang="tr-TR"/>
        </a:p>
      </dgm:t>
    </dgm:pt>
    <dgm:pt modelId="{43B56A5C-65DF-49EA-8225-EFB4360CA002}" type="sibTrans" cxnId="{9533CB2F-939A-4C3F-9A39-1084A51ED61D}">
      <dgm:prSet/>
      <dgm:spPr/>
      <dgm:t>
        <a:bodyPr/>
        <a:lstStyle/>
        <a:p>
          <a:endParaRPr lang="tr-TR"/>
        </a:p>
      </dgm:t>
    </dgm:pt>
    <dgm:pt modelId="{D3AF5B5F-EAED-4E0C-8C9E-2DAA90625B0E}" type="pres">
      <dgm:prSet presAssocID="{C1B59E3E-9DA4-47DE-BDA7-ADE7827DC458}" presName="Name0" presStyleCnt="0">
        <dgm:presLayoutVars>
          <dgm:dir/>
          <dgm:animLvl val="lvl"/>
          <dgm:resizeHandles val="exact"/>
        </dgm:presLayoutVars>
      </dgm:prSet>
      <dgm:spPr/>
      <dgm:t>
        <a:bodyPr/>
        <a:lstStyle/>
        <a:p>
          <a:endParaRPr lang="tr-TR"/>
        </a:p>
      </dgm:t>
    </dgm:pt>
    <dgm:pt modelId="{C9DBE6AB-C245-447E-A8E2-766ABECBBA7E}" type="pres">
      <dgm:prSet presAssocID="{6EAC0162-5932-40B7-82D5-1FC58D83E64A}" presName="parTxOnly" presStyleLbl="node1" presStyleIdx="0" presStyleCnt="3" custLinFactNeighborX="-10559" custLinFactNeighborY="-5193">
        <dgm:presLayoutVars>
          <dgm:chMax val="0"/>
          <dgm:chPref val="0"/>
          <dgm:bulletEnabled val="1"/>
        </dgm:presLayoutVars>
      </dgm:prSet>
      <dgm:spPr/>
      <dgm:t>
        <a:bodyPr/>
        <a:lstStyle/>
        <a:p>
          <a:endParaRPr lang="tr-TR"/>
        </a:p>
      </dgm:t>
    </dgm:pt>
    <dgm:pt modelId="{3D046B5B-D605-46AE-80BA-890A2226E75B}" type="pres">
      <dgm:prSet presAssocID="{E6384346-884E-4AD9-8F0E-06559DEABE31}" presName="parTxOnlySpace" presStyleCnt="0"/>
      <dgm:spPr/>
    </dgm:pt>
    <dgm:pt modelId="{59ABC427-A15A-4DE9-AE62-45098A1CFDAD}" type="pres">
      <dgm:prSet presAssocID="{239EDED1-AEE7-49DB-BC73-C3BCDD8924A6}" presName="parTxOnly" presStyleLbl="node1" presStyleIdx="1" presStyleCnt="3" custLinFactNeighborX="-9994" custLinFactNeighborY="-5193">
        <dgm:presLayoutVars>
          <dgm:chMax val="0"/>
          <dgm:chPref val="0"/>
          <dgm:bulletEnabled val="1"/>
        </dgm:presLayoutVars>
      </dgm:prSet>
      <dgm:spPr/>
      <dgm:t>
        <a:bodyPr/>
        <a:lstStyle/>
        <a:p>
          <a:endParaRPr lang="tr-TR"/>
        </a:p>
      </dgm:t>
    </dgm:pt>
    <dgm:pt modelId="{BECFBC04-C050-4F93-B8AA-1D42C5D653B0}" type="pres">
      <dgm:prSet presAssocID="{58FD19DB-71C9-4BA2-BE4F-E6E1A5FBEF51}" presName="parTxOnlySpace" presStyleCnt="0"/>
      <dgm:spPr/>
    </dgm:pt>
    <dgm:pt modelId="{9DB81987-0269-4B49-844E-085F2950BD95}" type="pres">
      <dgm:prSet presAssocID="{63AC5863-9B38-47A0-8142-D5E2AFBFF0E0}" presName="parTxOnly" presStyleLbl="node1" presStyleIdx="2" presStyleCnt="3" custScaleX="100145" custLinFactNeighborX="-10155" custLinFactNeighborY="-5193">
        <dgm:presLayoutVars>
          <dgm:chMax val="0"/>
          <dgm:chPref val="0"/>
          <dgm:bulletEnabled val="1"/>
        </dgm:presLayoutVars>
      </dgm:prSet>
      <dgm:spPr/>
      <dgm:t>
        <a:bodyPr/>
        <a:lstStyle/>
        <a:p>
          <a:endParaRPr lang="tr-TR"/>
        </a:p>
      </dgm:t>
    </dgm:pt>
  </dgm:ptLst>
  <dgm:cxnLst>
    <dgm:cxn modelId="{7C7B259A-68FB-4EE5-9F62-2B5CB4336EF0}" srcId="{C1B59E3E-9DA4-47DE-BDA7-ADE7827DC458}" destId="{239EDED1-AEE7-49DB-BC73-C3BCDD8924A6}" srcOrd="1" destOrd="0" parTransId="{1448DCB0-88A4-4C8C-B562-91FAB82F479E}" sibTransId="{58FD19DB-71C9-4BA2-BE4F-E6E1A5FBEF51}"/>
    <dgm:cxn modelId="{D2387A3B-82FB-41C1-A865-6A9BEDEBEFA9}" srcId="{C1B59E3E-9DA4-47DE-BDA7-ADE7827DC458}" destId="{6EAC0162-5932-40B7-82D5-1FC58D83E64A}" srcOrd="0" destOrd="0" parTransId="{9AA19DC2-AF4F-4811-932D-F90D3594FD1F}" sibTransId="{E6384346-884E-4AD9-8F0E-06559DEABE31}"/>
    <dgm:cxn modelId="{0C4CD501-F27F-410D-88C5-EC1746F98B38}" type="presOf" srcId="{C1B59E3E-9DA4-47DE-BDA7-ADE7827DC458}" destId="{D3AF5B5F-EAED-4E0C-8C9E-2DAA90625B0E}" srcOrd="0" destOrd="0" presId="urn:microsoft.com/office/officeart/2005/8/layout/chevron1"/>
    <dgm:cxn modelId="{4136A121-D986-40EB-8A27-E65DE8801257}" type="presOf" srcId="{239EDED1-AEE7-49DB-BC73-C3BCDD8924A6}" destId="{59ABC427-A15A-4DE9-AE62-45098A1CFDAD}" srcOrd="0" destOrd="0" presId="urn:microsoft.com/office/officeart/2005/8/layout/chevron1"/>
    <dgm:cxn modelId="{9533CB2F-939A-4C3F-9A39-1084A51ED61D}" srcId="{C1B59E3E-9DA4-47DE-BDA7-ADE7827DC458}" destId="{63AC5863-9B38-47A0-8142-D5E2AFBFF0E0}" srcOrd="2" destOrd="0" parTransId="{87EEB36C-D8A5-453D-B0EA-4391AEB695B8}" sibTransId="{43B56A5C-65DF-49EA-8225-EFB4360CA002}"/>
    <dgm:cxn modelId="{69DAD9FE-96B9-4CAE-82ED-64CB966130EB}" type="presOf" srcId="{63AC5863-9B38-47A0-8142-D5E2AFBFF0E0}" destId="{9DB81987-0269-4B49-844E-085F2950BD95}" srcOrd="0" destOrd="0" presId="urn:microsoft.com/office/officeart/2005/8/layout/chevron1"/>
    <dgm:cxn modelId="{C706F115-61A1-4726-B160-15C6DB358825}" type="presOf" srcId="{6EAC0162-5932-40B7-82D5-1FC58D83E64A}" destId="{C9DBE6AB-C245-447E-A8E2-766ABECBBA7E}" srcOrd="0" destOrd="0" presId="urn:microsoft.com/office/officeart/2005/8/layout/chevron1"/>
    <dgm:cxn modelId="{F4147896-80DC-41BE-8740-534819D1849B}" type="presParOf" srcId="{D3AF5B5F-EAED-4E0C-8C9E-2DAA90625B0E}" destId="{C9DBE6AB-C245-447E-A8E2-766ABECBBA7E}" srcOrd="0" destOrd="0" presId="urn:microsoft.com/office/officeart/2005/8/layout/chevron1"/>
    <dgm:cxn modelId="{A5B6FE2B-0631-467C-BB37-EF3FEB713736}" type="presParOf" srcId="{D3AF5B5F-EAED-4E0C-8C9E-2DAA90625B0E}" destId="{3D046B5B-D605-46AE-80BA-890A2226E75B}" srcOrd="1" destOrd="0" presId="urn:microsoft.com/office/officeart/2005/8/layout/chevron1"/>
    <dgm:cxn modelId="{7931BACF-6C79-46D7-873B-FD83B4B152B1}" type="presParOf" srcId="{D3AF5B5F-EAED-4E0C-8C9E-2DAA90625B0E}" destId="{59ABC427-A15A-4DE9-AE62-45098A1CFDAD}" srcOrd="2" destOrd="0" presId="urn:microsoft.com/office/officeart/2005/8/layout/chevron1"/>
    <dgm:cxn modelId="{70DF5AA3-C925-405F-BDEA-6E00E1E10610}" type="presParOf" srcId="{D3AF5B5F-EAED-4E0C-8C9E-2DAA90625B0E}" destId="{BECFBC04-C050-4F93-B8AA-1D42C5D653B0}" srcOrd="3" destOrd="0" presId="urn:microsoft.com/office/officeart/2005/8/layout/chevron1"/>
    <dgm:cxn modelId="{EDCBD6C1-4C5E-41B9-8B61-3628DF94E71E}" type="presParOf" srcId="{D3AF5B5F-EAED-4E0C-8C9E-2DAA90625B0E}" destId="{9DB81987-0269-4B49-844E-085F2950BD9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259AE-257B-4980-98AD-EF22A4DB3158}">
      <dsp:nvSpPr>
        <dsp:cNvPr id="0" name=""/>
        <dsp:cNvSpPr/>
      </dsp:nvSpPr>
      <dsp:spPr>
        <a:xfrm>
          <a:off x="0" y="72008"/>
          <a:ext cx="2917558" cy="1005892"/>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tx1"/>
              </a:solidFill>
              <a:effectLst/>
              <a:latin typeface="Arial" pitchFamily="34" charset="0"/>
              <a:cs typeface="Arial" pitchFamily="34" charset="0"/>
            </a:rPr>
            <a:t>İhale komisyonunun kurulması</a:t>
          </a:r>
          <a:endParaRPr lang="tr-TR" sz="1800" kern="1200" dirty="0">
            <a:solidFill>
              <a:schemeClr val="tx1"/>
            </a:solidFill>
            <a:effectLst/>
            <a:latin typeface="Arial" pitchFamily="34" charset="0"/>
            <a:cs typeface="Arial" pitchFamily="34" charset="0"/>
          </a:endParaRPr>
        </a:p>
      </dsp:txBody>
      <dsp:txXfrm>
        <a:off x="49104" y="121112"/>
        <a:ext cx="2819350" cy="907684"/>
      </dsp:txXfrm>
    </dsp:sp>
    <dsp:sp modelId="{632E765B-A106-4EC0-A4DF-42976FD5D484}">
      <dsp:nvSpPr>
        <dsp:cNvPr id="0" name=""/>
        <dsp:cNvSpPr/>
      </dsp:nvSpPr>
      <dsp:spPr>
        <a:xfrm>
          <a:off x="0" y="1224138"/>
          <a:ext cx="2917558" cy="986593"/>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tx1"/>
              </a:solidFill>
              <a:effectLst/>
              <a:latin typeface="Arial" pitchFamily="34" charset="0"/>
              <a:cs typeface="Arial" pitchFamily="34" charset="0"/>
            </a:rPr>
            <a:t>Tekliflerin alınması ve değerlendirilmesi</a:t>
          </a:r>
        </a:p>
      </dsp:txBody>
      <dsp:txXfrm>
        <a:off x="48162" y="1272300"/>
        <a:ext cx="2821234" cy="890269"/>
      </dsp:txXfrm>
    </dsp:sp>
    <dsp:sp modelId="{8D79BA2D-3FB5-41B1-BBF9-7C7DC144CBD7}">
      <dsp:nvSpPr>
        <dsp:cNvPr id="0" name=""/>
        <dsp:cNvSpPr/>
      </dsp:nvSpPr>
      <dsp:spPr>
        <a:xfrm>
          <a:off x="0" y="2304251"/>
          <a:ext cx="2917558" cy="926191"/>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smtClean="0">
              <a:solidFill>
                <a:schemeClr val="tx1"/>
              </a:solidFill>
              <a:effectLst/>
              <a:latin typeface="Arial" pitchFamily="34" charset="0"/>
              <a:cs typeface="Arial" pitchFamily="34" charset="0"/>
            </a:rPr>
            <a:t>İhalenin sonuçlandırılması ve sözleşmenin imzalanması </a:t>
          </a:r>
        </a:p>
      </dsp:txBody>
      <dsp:txXfrm>
        <a:off x="45213" y="2349464"/>
        <a:ext cx="2827132" cy="8357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595BF-92AA-4E75-BBFB-7514EA129783}">
      <dsp:nvSpPr>
        <dsp:cNvPr id="0" name=""/>
        <dsp:cNvSpPr/>
      </dsp:nvSpPr>
      <dsp:spPr>
        <a:xfrm rot="5400000">
          <a:off x="6088323" y="285626"/>
          <a:ext cx="983515" cy="3842080"/>
        </a:xfrm>
        <a:prstGeom prst="round2SameRect">
          <a:avLst/>
        </a:prstGeom>
        <a:solidFill>
          <a:schemeClr val="accent2">
            <a:alpha val="2900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tr-TR" sz="2400" b="0" kern="1200" dirty="0" smtClean="0">
              <a:solidFill>
                <a:schemeClr val="tx1"/>
              </a:solidFill>
              <a:effectLst/>
            </a:rPr>
            <a:t>Ön veya kesin proje üzerinden</a:t>
          </a:r>
          <a:endParaRPr lang="tr-TR" sz="2400" b="0" kern="1200" dirty="0">
            <a:solidFill>
              <a:schemeClr val="tx1"/>
            </a:solidFill>
            <a:effectLst/>
          </a:endParaRPr>
        </a:p>
      </dsp:txBody>
      <dsp:txXfrm rot="-5400000">
        <a:off x="4659041" y="1762920"/>
        <a:ext cx="3794069" cy="887493"/>
      </dsp:txXfrm>
    </dsp:sp>
    <dsp:sp modelId="{43FD9E90-3B28-4993-968B-EC2A602E0F8C}">
      <dsp:nvSpPr>
        <dsp:cNvPr id="0" name=""/>
        <dsp:cNvSpPr/>
      </dsp:nvSpPr>
      <dsp:spPr>
        <a:xfrm>
          <a:off x="1939" y="1696651"/>
          <a:ext cx="4653838" cy="1031428"/>
        </a:xfrm>
        <a:prstGeom prst="roundRect">
          <a:avLst/>
        </a:prstGeom>
        <a:solidFill>
          <a:srgbClr val="C00000">
            <a:alpha val="51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effectLst>
                <a:outerShdw blurRad="38100" dist="38100" dir="2700000" algn="tl">
                  <a:srgbClr val="000000">
                    <a:alpha val="43137"/>
                  </a:srgbClr>
                </a:outerShdw>
              </a:effectLst>
            </a:rPr>
            <a:t>BİRİM FİYAT TEKLİF</a:t>
          </a:r>
          <a:endParaRPr lang="tr-TR" sz="2800" kern="1200" dirty="0">
            <a:solidFill>
              <a:schemeClr val="bg1"/>
            </a:solidFill>
          </a:endParaRPr>
        </a:p>
      </dsp:txBody>
      <dsp:txXfrm>
        <a:off x="52289" y="1747001"/>
        <a:ext cx="4553138" cy="930728"/>
      </dsp:txXfrm>
    </dsp:sp>
    <dsp:sp modelId="{A022B4E4-1A02-4025-9D1D-1EBB24F603A5}">
      <dsp:nvSpPr>
        <dsp:cNvPr id="0" name=""/>
        <dsp:cNvSpPr/>
      </dsp:nvSpPr>
      <dsp:spPr>
        <a:xfrm rot="5400000">
          <a:off x="5858085" y="1804661"/>
          <a:ext cx="1338245" cy="383740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endParaRPr lang="tr-TR" sz="2000" kern="1200" dirty="0">
            <a:effectLst/>
          </a:endParaRPr>
        </a:p>
        <a:p>
          <a:pPr marL="228600" lvl="1" indent="-228600" algn="l" defTabSz="889000" rtl="0">
            <a:lnSpc>
              <a:spcPct val="90000"/>
            </a:lnSpc>
            <a:spcBef>
              <a:spcPct val="0"/>
            </a:spcBef>
            <a:spcAft>
              <a:spcPct val="15000"/>
            </a:spcAft>
            <a:buChar char="••"/>
          </a:pPr>
          <a:endParaRPr lang="tr-TR" sz="2000" kern="1200" dirty="0">
            <a:effectLst/>
          </a:endParaRPr>
        </a:p>
        <a:p>
          <a:pPr marL="228600" lvl="1" indent="-228600" algn="l" defTabSz="889000" rtl="0">
            <a:lnSpc>
              <a:spcPct val="90000"/>
            </a:lnSpc>
            <a:spcBef>
              <a:spcPct val="0"/>
            </a:spcBef>
            <a:spcAft>
              <a:spcPct val="15000"/>
            </a:spcAft>
            <a:buChar char="••"/>
          </a:pPr>
          <a:endParaRPr lang="tr-TR" sz="2000" kern="1200" dirty="0">
            <a:effectLst/>
          </a:endParaRPr>
        </a:p>
        <a:p>
          <a:pPr marL="228600" lvl="1" indent="-228600" algn="l" defTabSz="889000" rtl="0">
            <a:lnSpc>
              <a:spcPct val="90000"/>
            </a:lnSpc>
            <a:spcBef>
              <a:spcPct val="0"/>
            </a:spcBef>
            <a:spcAft>
              <a:spcPct val="15000"/>
            </a:spcAft>
            <a:buChar char="••"/>
          </a:pPr>
          <a:r>
            <a:rPr lang="tr-TR" sz="2000" kern="1200" dirty="0" smtClean="0">
              <a:effectLst/>
            </a:rPr>
            <a:t>Uygulama projesi bulunan iş kısımları için </a:t>
          </a:r>
          <a:r>
            <a:rPr lang="tr-TR" sz="2000" b="1" kern="1200" dirty="0" smtClean="0">
              <a:solidFill>
                <a:srgbClr val="FF0000"/>
              </a:solidFill>
              <a:effectLst/>
            </a:rPr>
            <a:t>anahtar teslimi götürü bedel</a:t>
          </a:r>
          <a:endParaRPr lang="tr-TR" sz="2000" kern="1200" dirty="0">
            <a:effectLst/>
          </a:endParaRPr>
        </a:p>
        <a:p>
          <a:pPr marL="228600" lvl="1" indent="-228600" algn="l" defTabSz="889000" rtl="0">
            <a:lnSpc>
              <a:spcPct val="90000"/>
            </a:lnSpc>
            <a:spcBef>
              <a:spcPct val="0"/>
            </a:spcBef>
            <a:spcAft>
              <a:spcPct val="15000"/>
            </a:spcAft>
            <a:buChar char="••"/>
          </a:pPr>
          <a:r>
            <a:rPr lang="tr-TR" sz="2000" kern="1200" dirty="0" smtClean="0">
              <a:effectLst/>
            </a:rPr>
            <a:t>Ön veya kesin proje bulunan iş kısımları için </a:t>
          </a:r>
          <a:r>
            <a:rPr lang="tr-TR" sz="2000" b="1" kern="1200" dirty="0" smtClean="0">
              <a:solidFill>
                <a:srgbClr val="FF0000"/>
              </a:solidFill>
              <a:effectLst/>
            </a:rPr>
            <a:t>birim fiyat</a:t>
          </a:r>
          <a:endParaRPr lang="tr-TR" sz="2000" kern="1200" dirty="0">
            <a:effectLst/>
          </a:endParaRPr>
        </a:p>
        <a:p>
          <a:pPr marL="228600" lvl="1" indent="-228600" algn="l" defTabSz="889000" rtl="0">
            <a:lnSpc>
              <a:spcPct val="90000"/>
            </a:lnSpc>
            <a:spcBef>
              <a:spcPct val="0"/>
            </a:spcBef>
            <a:spcAft>
              <a:spcPct val="15000"/>
            </a:spcAft>
            <a:buChar char="••"/>
          </a:pPr>
          <a:endParaRPr lang="tr-TR" sz="2000" kern="1200" dirty="0">
            <a:effectLst/>
          </a:endParaRPr>
        </a:p>
        <a:p>
          <a:pPr marL="228600" lvl="1" indent="-228600" algn="l" defTabSz="889000" rtl="0">
            <a:lnSpc>
              <a:spcPct val="90000"/>
            </a:lnSpc>
            <a:spcBef>
              <a:spcPct val="0"/>
            </a:spcBef>
            <a:spcAft>
              <a:spcPct val="15000"/>
            </a:spcAft>
            <a:buChar char="••"/>
          </a:pPr>
          <a:endParaRPr lang="tr-TR" sz="2000" kern="1200" dirty="0">
            <a:effectLst/>
          </a:endParaRPr>
        </a:p>
        <a:p>
          <a:pPr marL="228600" lvl="1" indent="-228600" algn="l" defTabSz="889000" rtl="0">
            <a:lnSpc>
              <a:spcPct val="90000"/>
            </a:lnSpc>
            <a:spcBef>
              <a:spcPct val="0"/>
            </a:spcBef>
            <a:spcAft>
              <a:spcPct val="15000"/>
            </a:spcAft>
            <a:buChar char="••"/>
          </a:pPr>
          <a:endParaRPr lang="tr-TR" sz="2000" kern="1200" dirty="0">
            <a:effectLst/>
          </a:endParaRPr>
        </a:p>
      </dsp:txBody>
      <dsp:txXfrm rot="-5400000">
        <a:off x="4608504" y="3119570"/>
        <a:ext cx="3772080" cy="1207589"/>
      </dsp:txXfrm>
    </dsp:sp>
    <dsp:sp modelId="{1AA66544-3BDE-46B1-BFD6-597A4A354810}">
      <dsp:nvSpPr>
        <dsp:cNvPr id="0" name=""/>
        <dsp:cNvSpPr/>
      </dsp:nvSpPr>
      <dsp:spPr>
        <a:xfrm>
          <a:off x="0" y="3240342"/>
          <a:ext cx="4659657" cy="1023640"/>
        </a:xfrm>
        <a:prstGeom prst="roundRect">
          <a:avLst/>
        </a:prstGeom>
        <a:solidFill>
          <a:srgbClr val="00B050">
            <a:alpha val="57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effectLst>
                <a:outerShdw blurRad="38100" dist="38100" dir="2700000" algn="tl">
                  <a:srgbClr val="000000">
                    <a:alpha val="43137"/>
                  </a:srgbClr>
                </a:outerShdw>
              </a:effectLst>
            </a:rPr>
            <a:t>KARMA TEKLİF</a:t>
          </a:r>
          <a:endParaRPr lang="tr-TR" sz="2800" kern="1200" dirty="0">
            <a:solidFill>
              <a:schemeClr val="bg1"/>
            </a:solidFill>
          </a:endParaRPr>
        </a:p>
      </dsp:txBody>
      <dsp:txXfrm>
        <a:off x="49970" y="3290312"/>
        <a:ext cx="4559717" cy="923700"/>
      </dsp:txXfrm>
    </dsp:sp>
    <dsp:sp modelId="{82BBAD34-36D7-46A4-9685-CCDF9EA7A674}">
      <dsp:nvSpPr>
        <dsp:cNvPr id="0" name=""/>
        <dsp:cNvSpPr/>
      </dsp:nvSpPr>
      <dsp:spPr>
        <a:xfrm rot="5400000">
          <a:off x="5957383" y="-856937"/>
          <a:ext cx="1107092" cy="3814241"/>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tr-TR" sz="2400" kern="1200" dirty="0" smtClean="0">
              <a:effectLst/>
            </a:rPr>
            <a:t>Uygulama projesi bulunan işlerde</a:t>
          </a:r>
          <a:endParaRPr lang="tr-TR" sz="2400" kern="1200" dirty="0">
            <a:effectLst/>
          </a:endParaRPr>
        </a:p>
      </dsp:txBody>
      <dsp:txXfrm rot="-5400000">
        <a:off x="4603809" y="550681"/>
        <a:ext cx="3760197" cy="999004"/>
      </dsp:txXfrm>
    </dsp:sp>
    <dsp:sp modelId="{A4DDD887-72E1-47AE-BB00-F5286CF83568}">
      <dsp:nvSpPr>
        <dsp:cNvPr id="0" name=""/>
        <dsp:cNvSpPr/>
      </dsp:nvSpPr>
      <dsp:spPr>
        <a:xfrm>
          <a:off x="0" y="484601"/>
          <a:ext cx="4682069" cy="1128862"/>
        </a:xfrm>
        <a:prstGeom prst="roundRect">
          <a:avLst/>
        </a:prstGeom>
        <a:solidFill>
          <a:srgbClr val="0070C0">
            <a:alpha val="51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bg1"/>
              </a:solidFill>
            </a:rPr>
            <a:t>ANAHTAR TESLİMİ GÖTÜRÜ BEDEL TEKLİF  </a:t>
          </a:r>
          <a:endParaRPr lang="tr-TR" sz="2400" kern="1200" dirty="0">
            <a:solidFill>
              <a:schemeClr val="bg1"/>
            </a:solidFill>
          </a:endParaRPr>
        </a:p>
      </dsp:txBody>
      <dsp:txXfrm>
        <a:off x="55107" y="539708"/>
        <a:ext cx="4571855" cy="1018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259AE-257B-4980-98AD-EF22A4DB3158}">
      <dsp:nvSpPr>
        <dsp:cNvPr id="0" name=""/>
        <dsp:cNvSpPr/>
      </dsp:nvSpPr>
      <dsp:spPr>
        <a:xfrm>
          <a:off x="0" y="188967"/>
          <a:ext cx="3115382" cy="990416"/>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solidFill>
                <a:schemeClr val="tx1"/>
              </a:solidFill>
              <a:effectLst/>
            </a:rPr>
            <a:t>Uygulama projesi </a:t>
          </a:r>
        </a:p>
        <a:p>
          <a:pPr lvl="0" algn="l" defTabSz="889000">
            <a:lnSpc>
              <a:spcPct val="90000"/>
            </a:lnSpc>
            <a:spcBef>
              <a:spcPct val="0"/>
            </a:spcBef>
            <a:spcAft>
              <a:spcPct val="35000"/>
            </a:spcAft>
          </a:pPr>
          <a:r>
            <a:rPr lang="tr-TR" sz="2000" kern="1200" dirty="0" smtClean="0">
              <a:solidFill>
                <a:schemeClr val="tx1"/>
              </a:solidFill>
              <a:effectLst/>
            </a:rPr>
            <a:t>Anahtar teslimi götürü bedel teklif</a:t>
          </a:r>
          <a:endParaRPr lang="tr-TR" sz="2000" kern="1200" dirty="0">
            <a:solidFill>
              <a:schemeClr val="tx1"/>
            </a:solidFill>
            <a:effectLst/>
          </a:endParaRPr>
        </a:p>
      </dsp:txBody>
      <dsp:txXfrm>
        <a:off x="48348" y="237315"/>
        <a:ext cx="3018686" cy="893720"/>
      </dsp:txXfrm>
    </dsp:sp>
    <dsp:sp modelId="{632E765B-A106-4EC0-A4DF-42976FD5D484}">
      <dsp:nvSpPr>
        <dsp:cNvPr id="0" name=""/>
        <dsp:cNvSpPr/>
      </dsp:nvSpPr>
      <dsp:spPr>
        <a:xfrm>
          <a:off x="0" y="1363916"/>
          <a:ext cx="3115382" cy="922964"/>
        </a:xfrm>
        <a:prstGeom prst="roundRect">
          <a:avLst/>
        </a:prstGeom>
        <a:solidFill>
          <a:schemeClr val="accent3">
            <a:lumMod val="60000"/>
            <a:lumOff val="40000"/>
            <a:alpha val="7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solidFill>
                <a:schemeClr val="tx1"/>
              </a:solidFill>
              <a:effectLst/>
            </a:rPr>
            <a:t>Kesin proje </a:t>
          </a:r>
        </a:p>
        <a:p>
          <a:pPr lvl="0" algn="l" defTabSz="889000">
            <a:lnSpc>
              <a:spcPct val="90000"/>
            </a:lnSpc>
            <a:spcBef>
              <a:spcPct val="0"/>
            </a:spcBef>
            <a:spcAft>
              <a:spcPct val="35000"/>
            </a:spcAft>
          </a:pPr>
          <a:r>
            <a:rPr lang="tr-TR" sz="2000" kern="1200" dirty="0" smtClean="0">
              <a:solidFill>
                <a:schemeClr val="tx1"/>
              </a:solidFill>
              <a:effectLst/>
            </a:rPr>
            <a:t>Birim fiyat teklif</a:t>
          </a:r>
        </a:p>
      </dsp:txBody>
      <dsp:txXfrm>
        <a:off x="45055" y="1408971"/>
        <a:ext cx="3025272" cy="832854"/>
      </dsp:txXfrm>
    </dsp:sp>
    <dsp:sp modelId="{8D79BA2D-3FB5-41B1-BBF9-7C7DC144CBD7}">
      <dsp:nvSpPr>
        <dsp:cNvPr id="0" name=""/>
        <dsp:cNvSpPr/>
      </dsp:nvSpPr>
      <dsp:spPr>
        <a:xfrm>
          <a:off x="0" y="2659957"/>
          <a:ext cx="3115382" cy="911942"/>
        </a:xfrm>
        <a:prstGeom prst="roundRect">
          <a:avLst/>
        </a:prstGeom>
        <a:solidFill>
          <a:schemeClr val="accent3">
            <a:lumMod val="60000"/>
            <a:lumOff val="40000"/>
            <a:alpha val="7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solidFill>
                <a:schemeClr val="tx1"/>
              </a:solidFill>
              <a:effectLst/>
            </a:rPr>
            <a:t>Ön proje </a:t>
          </a:r>
        </a:p>
        <a:p>
          <a:pPr lvl="0" algn="l" defTabSz="889000">
            <a:lnSpc>
              <a:spcPct val="90000"/>
            </a:lnSpc>
            <a:spcBef>
              <a:spcPct val="0"/>
            </a:spcBef>
            <a:spcAft>
              <a:spcPct val="35000"/>
            </a:spcAft>
          </a:pPr>
          <a:r>
            <a:rPr lang="tr-TR" sz="2000" kern="1200" dirty="0" smtClean="0">
              <a:solidFill>
                <a:schemeClr val="tx1"/>
              </a:solidFill>
              <a:effectLst/>
            </a:rPr>
            <a:t>Birim fiyat teklif</a:t>
          </a:r>
        </a:p>
      </dsp:txBody>
      <dsp:txXfrm>
        <a:off x="44517" y="2704474"/>
        <a:ext cx="3026348" cy="822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7E47B-4D27-435E-9E13-46E1550F2C5D}">
      <dsp:nvSpPr>
        <dsp:cNvPr id="0" name=""/>
        <dsp:cNvSpPr/>
      </dsp:nvSpPr>
      <dsp:spPr>
        <a:xfrm rot="5400000">
          <a:off x="4576878" y="-2419247"/>
          <a:ext cx="980140" cy="5965497"/>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effectLst/>
            </a:rPr>
            <a:t>Belli bir yapının onaylanmış </a:t>
          </a:r>
          <a:r>
            <a:rPr lang="tr-TR" sz="2000" b="1" kern="1200" dirty="0" smtClean="0">
              <a:solidFill>
                <a:srgbClr val="FF0000"/>
              </a:solidFill>
              <a:effectLst/>
            </a:rPr>
            <a:t>kesin projesine </a:t>
          </a:r>
          <a:r>
            <a:rPr lang="tr-TR" sz="2000" kern="1200" dirty="0" smtClean="0">
              <a:effectLst/>
            </a:rPr>
            <a:t>göre,</a:t>
          </a:r>
          <a:endParaRPr lang="tr-TR" sz="2000" b="0" kern="1200" dirty="0">
            <a:effectLst/>
          </a:endParaRPr>
        </a:p>
        <a:p>
          <a:pPr marL="228600" lvl="1" indent="-228600" algn="l" defTabSz="889000">
            <a:lnSpc>
              <a:spcPct val="90000"/>
            </a:lnSpc>
            <a:spcBef>
              <a:spcPct val="0"/>
            </a:spcBef>
            <a:spcAft>
              <a:spcPct val="15000"/>
            </a:spcAft>
            <a:buChar char="••"/>
          </a:pPr>
          <a:r>
            <a:rPr lang="tr-TR" sz="2000" b="1" kern="1200" dirty="0" smtClean="0">
              <a:solidFill>
                <a:srgbClr val="FF0000"/>
              </a:solidFill>
              <a:effectLst/>
            </a:rPr>
            <a:t>Yapının her türlü ayrıntısının </a:t>
          </a:r>
          <a:r>
            <a:rPr lang="tr-TR" sz="2000" kern="1200" dirty="0" smtClean="0">
              <a:effectLst/>
            </a:rPr>
            <a:t>belirtildiği proje</a:t>
          </a:r>
        </a:p>
      </dsp:txBody>
      <dsp:txXfrm rot="-5400000">
        <a:off x="2084200" y="121277"/>
        <a:ext cx="5917651" cy="884448"/>
      </dsp:txXfrm>
    </dsp:sp>
    <dsp:sp modelId="{F1FA9496-2782-44C3-9D4B-37869DA1F787}">
      <dsp:nvSpPr>
        <dsp:cNvPr id="0" name=""/>
        <dsp:cNvSpPr/>
      </dsp:nvSpPr>
      <dsp:spPr>
        <a:xfrm>
          <a:off x="442254" y="216"/>
          <a:ext cx="1641944" cy="112657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tr-TR" sz="2500" b="1" kern="1200" dirty="0" smtClean="0"/>
            <a:t>Uygulama projesi</a:t>
          </a:r>
          <a:endParaRPr lang="tr-TR" sz="2500" kern="1200" dirty="0"/>
        </a:p>
      </dsp:txBody>
      <dsp:txXfrm>
        <a:off x="497249" y="55211"/>
        <a:ext cx="1531954" cy="1016581"/>
      </dsp:txXfrm>
    </dsp:sp>
    <dsp:sp modelId="{1ED595BF-92AA-4E75-BBFB-7514EA129783}">
      <dsp:nvSpPr>
        <dsp:cNvPr id="0" name=""/>
        <dsp:cNvSpPr/>
      </dsp:nvSpPr>
      <dsp:spPr>
        <a:xfrm rot="5400000">
          <a:off x="4287147" y="-766628"/>
          <a:ext cx="1775273" cy="6047842"/>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effectLst/>
            </a:rPr>
            <a:t>Belli bir yapının onaylanmış </a:t>
          </a:r>
          <a:r>
            <a:rPr lang="tr-TR" sz="2000" b="1" kern="1200" dirty="0" smtClean="0">
              <a:solidFill>
                <a:srgbClr val="FF0000"/>
              </a:solidFill>
              <a:effectLst/>
            </a:rPr>
            <a:t>ön projesine </a:t>
          </a:r>
          <a:r>
            <a:rPr lang="tr-TR" sz="2000" kern="1200" dirty="0" smtClean="0">
              <a:effectLst/>
            </a:rPr>
            <a:t>göre;  </a:t>
          </a:r>
          <a:endParaRPr lang="tr-TR" sz="2000" kern="1200" dirty="0">
            <a:effectLst/>
          </a:endParaRPr>
        </a:p>
        <a:p>
          <a:pPr marL="228600" lvl="1" indent="-228600" algn="l" defTabSz="889000">
            <a:lnSpc>
              <a:spcPct val="90000"/>
            </a:lnSpc>
            <a:spcBef>
              <a:spcPct val="0"/>
            </a:spcBef>
            <a:spcAft>
              <a:spcPct val="15000"/>
            </a:spcAft>
            <a:buChar char="••"/>
          </a:pPr>
          <a:r>
            <a:rPr lang="tr-TR" sz="2000" kern="1200" dirty="0" smtClean="0">
              <a:effectLst/>
            </a:rPr>
            <a:t>Mümkün olan </a:t>
          </a:r>
          <a:r>
            <a:rPr lang="tr-TR" sz="2000" b="1" kern="1200" dirty="0" smtClean="0">
              <a:solidFill>
                <a:srgbClr val="FF0000"/>
              </a:solidFill>
              <a:effectLst/>
            </a:rPr>
            <a:t>arazi ve zemin araştırmaları </a:t>
          </a:r>
          <a:r>
            <a:rPr lang="tr-TR" sz="2000" kern="1200" dirty="0" smtClean="0">
              <a:effectLst/>
            </a:rPr>
            <a:t>yapılmış olan, </a:t>
          </a:r>
        </a:p>
        <a:p>
          <a:pPr marL="228600" lvl="1" indent="-228600" algn="l" defTabSz="889000">
            <a:lnSpc>
              <a:spcPct val="90000"/>
            </a:lnSpc>
            <a:spcBef>
              <a:spcPct val="0"/>
            </a:spcBef>
            <a:spcAft>
              <a:spcPct val="15000"/>
            </a:spcAft>
            <a:buChar char="••"/>
          </a:pPr>
          <a:r>
            <a:rPr lang="tr-TR" sz="2000" kern="1200" dirty="0" smtClean="0">
              <a:effectLst/>
            </a:rPr>
            <a:t>Yapı elemanlarının </a:t>
          </a:r>
          <a:r>
            <a:rPr lang="tr-TR" sz="2000" b="1" kern="1200" dirty="0" smtClean="0">
              <a:solidFill>
                <a:srgbClr val="FF0000"/>
              </a:solidFill>
              <a:effectLst/>
            </a:rPr>
            <a:t>ölçülendirilip boyutlandırıldığı, </a:t>
          </a:r>
        </a:p>
        <a:p>
          <a:pPr marL="228600" lvl="1" indent="-228600" algn="l" defTabSz="889000">
            <a:lnSpc>
              <a:spcPct val="90000"/>
            </a:lnSpc>
            <a:spcBef>
              <a:spcPct val="0"/>
            </a:spcBef>
            <a:spcAft>
              <a:spcPct val="15000"/>
            </a:spcAft>
            <a:buChar char="••"/>
          </a:pPr>
          <a:r>
            <a:rPr lang="tr-TR" sz="2000" kern="1200" dirty="0" smtClean="0">
              <a:effectLst/>
            </a:rPr>
            <a:t>İnşaat </a:t>
          </a:r>
          <a:r>
            <a:rPr lang="tr-TR" sz="2000" b="1" kern="1200" dirty="0" smtClean="0">
              <a:solidFill>
                <a:srgbClr val="FF0000"/>
              </a:solidFill>
              <a:effectLst/>
            </a:rPr>
            <a:t>sistem </a:t>
          </a:r>
          <a:r>
            <a:rPr lang="tr-TR" sz="2000" kern="1200" dirty="0" smtClean="0">
              <a:effectLst/>
            </a:rPr>
            <a:t>ve </a:t>
          </a:r>
          <a:r>
            <a:rPr lang="tr-TR" sz="2000" b="1" kern="1200" dirty="0" smtClean="0">
              <a:solidFill>
                <a:srgbClr val="FF0000"/>
              </a:solidFill>
              <a:effectLst/>
            </a:rPr>
            <a:t>gereçleri</a:t>
          </a:r>
          <a:r>
            <a:rPr lang="tr-TR" sz="2000" kern="1200" dirty="0" smtClean="0">
              <a:effectLst/>
            </a:rPr>
            <a:t> ile </a:t>
          </a:r>
          <a:r>
            <a:rPr lang="tr-TR" sz="2000" b="1" kern="1200" dirty="0" smtClean="0">
              <a:solidFill>
                <a:srgbClr val="FF0000"/>
              </a:solidFill>
              <a:effectLst/>
            </a:rPr>
            <a:t>teknik özelliklerinin </a:t>
          </a:r>
          <a:r>
            <a:rPr lang="tr-TR" sz="2000" kern="1200" dirty="0" smtClean="0">
              <a:effectLst/>
            </a:rPr>
            <a:t>belirtildiği proje</a:t>
          </a:r>
        </a:p>
      </dsp:txBody>
      <dsp:txXfrm rot="-5400000">
        <a:off x="2150863" y="1456318"/>
        <a:ext cx="5961180" cy="1601949"/>
      </dsp:txXfrm>
    </dsp:sp>
    <dsp:sp modelId="{43FD9E90-3B28-4993-968B-EC2A602E0F8C}">
      <dsp:nvSpPr>
        <dsp:cNvPr id="0" name=""/>
        <dsp:cNvSpPr/>
      </dsp:nvSpPr>
      <dsp:spPr>
        <a:xfrm>
          <a:off x="442254" y="1637685"/>
          <a:ext cx="1708608" cy="123921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tr-TR" sz="2500" b="1" kern="1200" dirty="0" smtClean="0"/>
            <a:t>Kesin Proje</a:t>
          </a:r>
          <a:endParaRPr lang="tr-TR" sz="2500" kern="1200" dirty="0"/>
        </a:p>
      </dsp:txBody>
      <dsp:txXfrm>
        <a:off x="502747" y="1698178"/>
        <a:ext cx="1587622" cy="1118227"/>
      </dsp:txXfrm>
    </dsp:sp>
    <dsp:sp modelId="{82BBAD34-36D7-46A4-9685-CCDF9EA7A674}">
      <dsp:nvSpPr>
        <dsp:cNvPr id="0" name=""/>
        <dsp:cNvSpPr/>
      </dsp:nvSpPr>
      <dsp:spPr>
        <a:xfrm rot="5400000">
          <a:off x="4077816" y="1456303"/>
          <a:ext cx="2012585" cy="5875576"/>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effectLst/>
            </a:rPr>
            <a:t>Belli bir yapının </a:t>
          </a:r>
          <a:r>
            <a:rPr lang="tr-TR" sz="2000" b="1" kern="1200" dirty="0" smtClean="0">
              <a:solidFill>
                <a:srgbClr val="FF0000"/>
              </a:solidFill>
              <a:effectLst/>
            </a:rPr>
            <a:t>kesin ihtiyaç</a:t>
          </a:r>
          <a:r>
            <a:rPr lang="tr-TR" sz="2000" kern="1200" dirty="0" smtClean="0">
              <a:effectLst/>
            </a:rPr>
            <a:t> programına göre; </a:t>
          </a:r>
          <a:endParaRPr lang="tr-TR" sz="2000" kern="1200" dirty="0">
            <a:effectLst/>
          </a:endParaRPr>
        </a:p>
        <a:p>
          <a:pPr marL="228600" lvl="1" indent="-228600" algn="l" defTabSz="889000">
            <a:lnSpc>
              <a:spcPct val="90000"/>
            </a:lnSpc>
            <a:spcBef>
              <a:spcPct val="0"/>
            </a:spcBef>
            <a:spcAft>
              <a:spcPct val="15000"/>
            </a:spcAft>
            <a:buChar char="••"/>
          </a:pPr>
          <a:r>
            <a:rPr lang="tr-TR" sz="2000" kern="1200" dirty="0" smtClean="0">
              <a:effectLst/>
            </a:rPr>
            <a:t>Gerekli </a:t>
          </a:r>
          <a:r>
            <a:rPr lang="tr-TR" sz="2000" b="1" kern="1200" dirty="0" smtClean="0">
              <a:solidFill>
                <a:srgbClr val="FF0000"/>
              </a:solidFill>
              <a:effectLst/>
            </a:rPr>
            <a:t>arazi ve zemin araştırmaları yapılmadan,</a:t>
          </a:r>
        </a:p>
        <a:p>
          <a:pPr marL="228600" lvl="1" indent="-228600" algn="l" defTabSz="889000">
            <a:lnSpc>
              <a:spcPct val="90000"/>
            </a:lnSpc>
            <a:spcBef>
              <a:spcPct val="0"/>
            </a:spcBef>
            <a:spcAft>
              <a:spcPct val="15000"/>
            </a:spcAft>
            <a:buChar char="••"/>
          </a:pPr>
          <a:r>
            <a:rPr lang="tr-TR" sz="2000" kern="1200" dirty="0" smtClean="0">
              <a:effectLst/>
            </a:rPr>
            <a:t>Bilgilerin </a:t>
          </a:r>
          <a:r>
            <a:rPr lang="tr-TR" sz="2000" b="1" kern="1200" dirty="0" smtClean="0">
              <a:solidFill>
                <a:srgbClr val="FF0000"/>
              </a:solidFill>
              <a:effectLst/>
            </a:rPr>
            <a:t>halihazır haritalardan </a:t>
          </a:r>
          <a:r>
            <a:rPr lang="tr-TR" sz="2000" kern="1200" dirty="0" smtClean="0">
              <a:effectLst/>
            </a:rPr>
            <a:t>alındığı, </a:t>
          </a:r>
        </a:p>
        <a:p>
          <a:pPr marL="228600" lvl="1" indent="-228600" algn="l" defTabSz="889000">
            <a:lnSpc>
              <a:spcPct val="90000"/>
            </a:lnSpc>
            <a:spcBef>
              <a:spcPct val="0"/>
            </a:spcBef>
            <a:spcAft>
              <a:spcPct val="15000"/>
            </a:spcAft>
            <a:buChar char="••"/>
          </a:pPr>
          <a:r>
            <a:rPr lang="tr-TR" sz="2000" b="1" kern="1200" dirty="0" smtClean="0">
              <a:solidFill>
                <a:srgbClr val="FF0000"/>
              </a:solidFill>
              <a:effectLst/>
            </a:rPr>
            <a:t>ÇED</a:t>
          </a:r>
          <a:r>
            <a:rPr lang="tr-TR" sz="2000" kern="1200" dirty="0" smtClean="0">
              <a:effectLst/>
            </a:rPr>
            <a:t> ve </a:t>
          </a:r>
          <a:r>
            <a:rPr lang="tr-TR" sz="2000" b="1" kern="1200" dirty="0" smtClean="0">
              <a:solidFill>
                <a:srgbClr val="FF0000"/>
              </a:solidFill>
              <a:effectLst/>
            </a:rPr>
            <a:t>fizibilite raporları</a:t>
          </a:r>
          <a:r>
            <a:rPr lang="tr-TR" sz="2000" kern="1200" dirty="0" smtClean="0">
              <a:effectLst/>
            </a:rPr>
            <a:t> dahil elde edilen verilere dayanılarak hazırlanan </a:t>
          </a:r>
          <a:r>
            <a:rPr lang="tr-TR" sz="2000" b="1" kern="1200" dirty="0" smtClean="0">
              <a:solidFill>
                <a:srgbClr val="FF0000"/>
              </a:solidFill>
              <a:effectLst/>
            </a:rPr>
            <a:t>plân, kesit, görünüş ve profillerin</a:t>
          </a:r>
          <a:r>
            <a:rPr lang="tr-TR" sz="2000" kern="1200" dirty="0" smtClean="0">
              <a:effectLst/>
            </a:rPr>
            <a:t> belirtildiği bir veya birkaç çözümü içeren proje</a:t>
          </a:r>
        </a:p>
      </dsp:txBody>
      <dsp:txXfrm rot="-5400000">
        <a:off x="2146321" y="3486044"/>
        <a:ext cx="5777330" cy="1816093"/>
      </dsp:txXfrm>
    </dsp:sp>
    <dsp:sp modelId="{A4DDD887-72E1-47AE-BB00-F5286CF83568}">
      <dsp:nvSpPr>
        <dsp:cNvPr id="0" name=""/>
        <dsp:cNvSpPr/>
      </dsp:nvSpPr>
      <dsp:spPr>
        <a:xfrm>
          <a:off x="442254" y="3774484"/>
          <a:ext cx="1704066" cy="123921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tr-TR" sz="2500" b="1" kern="1200" dirty="0" smtClean="0">
              <a:solidFill>
                <a:schemeClr val="bg1"/>
              </a:solidFill>
              <a:effectLst>
                <a:outerShdw blurRad="38100" dist="38100" dir="2700000" algn="tl">
                  <a:srgbClr val="000000">
                    <a:alpha val="43137"/>
                  </a:srgbClr>
                </a:outerShdw>
              </a:effectLst>
            </a:rPr>
            <a:t>Ön proje </a:t>
          </a:r>
          <a:endParaRPr lang="tr-TR" sz="2500" kern="1200" dirty="0">
            <a:solidFill>
              <a:schemeClr val="bg1"/>
            </a:solidFill>
          </a:endParaRPr>
        </a:p>
      </dsp:txBody>
      <dsp:txXfrm>
        <a:off x="502747" y="3834977"/>
        <a:ext cx="1583080" cy="11182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B56AC-D2BA-4D7E-8E18-85BF38AE6AA6}">
      <dsp:nvSpPr>
        <dsp:cNvPr id="0" name=""/>
        <dsp:cNvSpPr/>
      </dsp:nvSpPr>
      <dsp:spPr>
        <a:xfrm>
          <a:off x="-4872586" y="-746709"/>
          <a:ext cx="5803358" cy="5803358"/>
        </a:xfrm>
        <a:prstGeom prst="blockArc">
          <a:avLst>
            <a:gd name="adj1" fmla="val 18900000"/>
            <a:gd name="adj2" fmla="val 2700000"/>
            <a:gd name="adj3" fmla="val 372"/>
          </a:avLst>
        </a:pr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C793095-7DEB-4CBB-848C-BD071683D6EE}">
      <dsp:nvSpPr>
        <dsp:cNvPr id="0" name=""/>
        <dsp:cNvSpPr/>
      </dsp:nvSpPr>
      <dsp:spPr>
        <a:xfrm>
          <a:off x="598625" y="430993"/>
          <a:ext cx="6816327" cy="861987"/>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4203"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cs typeface="Times New Roman" pitchFamily="18" charset="0"/>
            </a:rPr>
            <a:t>Açık ihale usulü </a:t>
          </a:r>
          <a:endParaRPr lang="tr-TR" sz="3200" kern="1200" dirty="0"/>
        </a:p>
      </dsp:txBody>
      <dsp:txXfrm>
        <a:off x="598625" y="430993"/>
        <a:ext cx="6816327" cy="861987"/>
      </dsp:txXfrm>
    </dsp:sp>
    <dsp:sp modelId="{A6C9B8C1-B58B-474D-8693-1290C8BFABD2}">
      <dsp:nvSpPr>
        <dsp:cNvPr id="0" name=""/>
        <dsp:cNvSpPr/>
      </dsp:nvSpPr>
      <dsp:spPr>
        <a:xfrm>
          <a:off x="410728" y="620571"/>
          <a:ext cx="490977" cy="43522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2CD2378-68A1-4404-9173-92EBE3BBA360}">
      <dsp:nvSpPr>
        <dsp:cNvPr id="0" name=""/>
        <dsp:cNvSpPr/>
      </dsp:nvSpPr>
      <dsp:spPr>
        <a:xfrm>
          <a:off x="911958" y="1723975"/>
          <a:ext cx="6502994" cy="861987"/>
        </a:xfrm>
        <a:prstGeom prst="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4203" tIns="81280" rIns="81280" bIns="81280" numCol="1" spcCol="1270" anchor="ctr" anchorCtr="0">
          <a:noAutofit/>
        </a:bodyPr>
        <a:lstStyle/>
        <a:p>
          <a:pPr lvl="0" algn="l" defTabSz="1422400">
            <a:lnSpc>
              <a:spcPct val="90000"/>
            </a:lnSpc>
            <a:spcBef>
              <a:spcPct val="0"/>
            </a:spcBef>
            <a:spcAft>
              <a:spcPct val="35000"/>
            </a:spcAft>
          </a:pPr>
          <a:r>
            <a:rPr lang="de-DE" sz="3200" b="1" kern="1200" dirty="0" smtClean="0">
              <a:cs typeface="Times New Roman" pitchFamily="18" charset="0"/>
            </a:rPr>
            <a:t>Belli istekliler arasında ihale usulü </a:t>
          </a:r>
          <a:endParaRPr lang="tr-TR" sz="3200" b="1" kern="1200" dirty="0">
            <a:cs typeface="Times New Roman" pitchFamily="18" charset="0"/>
          </a:endParaRPr>
        </a:p>
      </dsp:txBody>
      <dsp:txXfrm>
        <a:off x="911958" y="1723975"/>
        <a:ext cx="6502994" cy="861987"/>
      </dsp:txXfrm>
    </dsp:sp>
    <dsp:sp modelId="{FCA12075-FEF6-409C-9465-B2B77FB79E8D}">
      <dsp:nvSpPr>
        <dsp:cNvPr id="0" name=""/>
        <dsp:cNvSpPr/>
      </dsp:nvSpPr>
      <dsp:spPr>
        <a:xfrm>
          <a:off x="695992" y="1951287"/>
          <a:ext cx="431931" cy="40736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4643461-4B8B-441E-A9A7-9C8832EA8274}">
      <dsp:nvSpPr>
        <dsp:cNvPr id="0" name=""/>
        <dsp:cNvSpPr/>
      </dsp:nvSpPr>
      <dsp:spPr>
        <a:xfrm>
          <a:off x="621255" y="3009518"/>
          <a:ext cx="6816327" cy="861987"/>
        </a:xfrm>
        <a:prstGeom prst="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4203" tIns="81280" rIns="81280" bIns="81280" numCol="1" spcCol="1270" anchor="ctr" anchorCtr="0">
          <a:noAutofit/>
        </a:bodyPr>
        <a:lstStyle/>
        <a:p>
          <a:pPr lvl="0" algn="l" defTabSz="1422400">
            <a:lnSpc>
              <a:spcPct val="90000"/>
            </a:lnSpc>
            <a:spcBef>
              <a:spcPct val="0"/>
            </a:spcBef>
            <a:spcAft>
              <a:spcPct val="35000"/>
            </a:spcAft>
          </a:pPr>
          <a:r>
            <a:rPr lang="en-US" sz="3200" b="1" kern="1200" dirty="0" err="1" smtClean="0">
              <a:cs typeface="Times New Roman" pitchFamily="18" charset="0"/>
            </a:rPr>
            <a:t>Pazarlık</a:t>
          </a:r>
          <a:r>
            <a:rPr lang="en-US" sz="3200" b="1" kern="1200" dirty="0" smtClean="0">
              <a:cs typeface="Times New Roman" pitchFamily="18" charset="0"/>
            </a:rPr>
            <a:t> </a:t>
          </a:r>
          <a:r>
            <a:rPr lang="en-US" sz="3200" b="1" kern="1200" dirty="0" err="1" smtClean="0">
              <a:cs typeface="Times New Roman" pitchFamily="18" charset="0"/>
            </a:rPr>
            <a:t>usulü</a:t>
          </a:r>
          <a:endParaRPr lang="tr-TR" sz="3200" b="1" kern="1200" dirty="0">
            <a:cs typeface="Times New Roman" pitchFamily="18" charset="0"/>
          </a:endParaRPr>
        </a:p>
      </dsp:txBody>
      <dsp:txXfrm>
        <a:off x="621255" y="3009518"/>
        <a:ext cx="6816327" cy="861987"/>
      </dsp:txXfrm>
    </dsp:sp>
    <dsp:sp modelId="{139259BE-933E-4A30-A49B-EB45708CCA34}">
      <dsp:nvSpPr>
        <dsp:cNvPr id="0" name=""/>
        <dsp:cNvSpPr/>
      </dsp:nvSpPr>
      <dsp:spPr>
        <a:xfrm>
          <a:off x="402000" y="3230412"/>
          <a:ext cx="431133" cy="43109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7FB0C-111D-4DDC-8C55-7F09CC992632}">
      <dsp:nvSpPr>
        <dsp:cNvPr id="0" name=""/>
        <dsp:cNvSpPr/>
      </dsp:nvSpPr>
      <dsp:spPr>
        <a:xfrm>
          <a:off x="0" y="768195"/>
          <a:ext cx="82296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B2C54-D9A6-4E29-AADD-6F03E61E81E3}">
      <dsp:nvSpPr>
        <dsp:cNvPr id="0" name=""/>
        <dsp:cNvSpPr/>
      </dsp:nvSpPr>
      <dsp:spPr>
        <a:xfrm>
          <a:off x="411078" y="71378"/>
          <a:ext cx="5755094" cy="88869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tr-TR" sz="2400" b="1" kern="1200" dirty="0" smtClean="0"/>
            <a:t>Bankalardan temin edilecek belgeler (Banka referans mektubu)</a:t>
          </a:r>
          <a:endParaRPr lang="tr-TR" sz="2400" kern="1200" dirty="0"/>
        </a:p>
      </dsp:txBody>
      <dsp:txXfrm>
        <a:off x="454461" y="114761"/>
        <a:ext cx="5668328" cy="801930"/>
      </dsp:txXfrm>
    </dsp:sp>
    <dsp:sp modelId="{44F51394-ED16-469E-9C90-84944471D957}">
      <dsp:nvSpPr>
        <dsp:cNvPr id="0" name=""/>
        <dsp:cNvSpPr/>
      </dsp:nvSpPr>
      <dsp:spPr>
        <a:xfrm>
          <a:off x="0" y="1916065"/>
          <a:ext cx="82296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EBFE63-2DC3-4ECB-B617-608A8746D5DD}">
      <dsp:nvSpPr>
        <dsp:cNvPr id="0" name=""/>
        <dsp:cNvSpPr/>
      </dsp:nvSpPr>
      <dsp:spPr>
        <a:xfrm>
          <a:off x="411078" y="1165995"/>
          <a:ext cx="5755094" cy="941950"/>
        </a:xfrm>
        <a:prstGeom prst="round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tr-TR" sz="2400" b="1" kern="1200" dirty="0" smtClean="0"/>
            <a:t>Bilanço veya eşdeğer belgeler</a:t>
          </a:r>
          <a:endParaRPr lang="tr-TR" sz="2400" kern="1200" dirty="0" smtClean="0"/>
        </a:p>
      </dsp:txBody>
      <dsp:txXfrm>
        <a:off x="457060" y="1211977"/>
        <a:ext cx="5663130" cy="849986"/>
      </dsp:txXfrm>
    </dsp:sp>
    <dsp:sp modelId="{B29D4BCF-F8B8-4915-8961-2EA45B01464A}">
      <dsp:nvSpPr>
        <dsp:cNvPr id="0" name=""/>
        <dsp:cNvSpPr/>
      </dsp:nvSpPr>
      <dsp:spPr>
        <a:xfrm>
          <a:off x="0" y="3129413"/>
          <a:ext cx="82296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1D423C-8A0D-4B78-8F18-42B328CEEB47}">
      <dsp:nvSpPr>
        <dsp:cNvPr id="0" name=""/>
        <dsp:cNvSpPr/>
      </dsp:nvSpPr>
      <dsp:spPr>
        <a:xfrm>
          <a:off x="411078" y="2313865"/>
          <a:ext cx="5755094" cy="100742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tr-TR" sz="2400" b="1" kern="1200" dirty="0" smtClean="0"/>
            <a:t>İş hacmini gösteren belgeler</a:t>
          </a:r>
          <a:endParaRPr lang="tr-TR" sz="2400" kern="1200" dirty="0" smtClean="0"/>
        </a:p>
      </dsp:txBody>
      <dsp:txXfrm>
        <a:off x="460257" y="2363044"/>
        <a:ext cx="5656736" cy="9090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279900" cy="339725"/>
          </a:xfrm>
          <a:prstGeom prst="rect">
            <a:avLst/>
          </a:prstGeom>
        </p:spPr>
        <p:txBody>
          <a:bodyPr vert="horz" lIns="91440" tIns="45720" rIns="91440" bIns="45720" rtlCol="0"/>
          <a:lstStyle>
            <a:lvl1pPr algn="l">
              <a:spcBef>
                <a:spcPct val="20000"/>
              </a:spcBef>
              <a:buClr>
                <a:schemeClr val="folHlink"/>
              </a:buClr>
              <a:buFont typeface="Wingdings" pitchFamily="2" charset="2"/>
              <a:buNone/>
              <a:defRPr sz="1200">
                <a:effectLst>
                  <a:outerShdw blurRad="38100" dist="38100" dir="2700000" algn="tl">
                    <a:srgbClr val="000000">
                      <a:alpha val="43137"/>
                    </a:srgbClr>
                  </a:outerShdw>
                </a:effectLst>
                <a:cs typeface="+mn-cs"/>
              </a:defRPr>
            </a:lvl1pPr>
          </a:lstStyle>
          <a:p>
            <a:pPr>
              <a:defRPr/>
            </a:pPr>
            <a:endParaRPr lang="tr-TR"/>
          </a:p>
        </p:txBody>
      </p:sp>
      <p:sp>
        <p:nvSpPr>
          <p:cNvPr id="3" name="2 Veri Yer Tutucusu"/>
          <p:cNvSpPr>
            <a:spLocks noGrp="1"/>
          </p:cNvSpPr>
          <p:nvPr>
            <p:ph type="dt" sz="quarter" idx="1"/>
          </p:nvPr>
        </p:nvSpPr>
        <p:spPr>
          <a:xfrm>
            <a:off x="5591175" y="0"/>
            <a:ext cx="4281488" cy="339725"/>
          </a:xfrm>
          <a:prstGeom prst="rect">
            <a:avLst/>
          </a:prstGeom>
        </p:spPr>
        <p:txBody>
          <a:bodyPr vert="horz" lIns="91440" tIns="45720" rIns="91440" bIns="45720" rtlCol="0"/>
          <a:lstStyle>
            <a:lvl1pPr algn="r">
              <a:spcBef>
                <a:spcPct val="20000"/>
              </a:spcBef>
              <a:buClr>
                <a:schemeClr val="folHlink"/>
              </a:buClr>
              <a:buFont typeface="Wingdings" pitchFamily="2" charset="2"/>
              <a:buNone/>
              <a:defRPr sz="1200">
                <a:effectLst>
                  <a:outerShdw blurRad="38100" dist="38100" dir="2700000" algn="tl">
                    <a:srgbClr val="000000">
                      <a:alpha val="43137"/>
                    </a:srgbClr>
                  </a:outerShdw>
                </a:effectLst>
                <a:cs typeface="+mn-cs"/>
              </a:defRPr>
            </a:lvl1pPr>
          </a:lstStyle>
          <a:p>
            <a:pPr>
              <a:defRPr/>
            </a:pPr>
            <a:fld id="{B4C6F036-884F-482D-8CB8-6F40458CAE35}" type="datetimeFigureOut">
              <a:rPr lang="tr-TR"/>
              <a:pPr>
                <a:defRPr/>
              </a:pPr>
              <a:t>29.11.2018</a:t>
            </a:fld>
            <a:endParaRPr lang="tr-TR"/>
          </a:p>
        </p:txBody>
      </p:sp>
      <p:sp>
        <p:nvSpPr>
          <p:cNvPr id="4" name="3 Altbilgi Yer Tutucusu"/>
          <p:cNvSpPr>
            <a:spLocks noGrp="1"/>
          </p:cNvSpPr>
          <p:nvPr>
            <p:ph type="ftr" sz="quarter" idx="2"/>
          </p:nvPr>
        </p:nvSpPr>
        <p:spPr>
          <a:xfrm>
            <a:off x="0" y="6456363"/>
            <a:ext cx="4279900" cy="339725"/>
          </a:xfrm>
          <a:prstGeom prst="rect">
            <a:avLst/>
          </a:prstGeom>
        </p:spPr>
        <p:txBody>
          <a:bodyPr vert="horz" lIns="91440" tIns="45720" rIns="91440" bIns="45720" rtlCol="0" anchor="b"/>
          <a:lstStyle>
            <a:lvl1pPr algn="l">
              <a:spcBef>
                <a:spcPct val="20000"/>
              </a:spcBef>
              <a:buClr>
                <a:schemeClr val="folHlink"/>
              </a:buClr>
              <a:buFont typeface="Wingdings" pitchFamily="2" charset="2"/>
              <a:buNone/>
              <a:defRPr sz="1200">
                <a:effectLst>
                  <a:outerShdw blurRad="38100" dist="38100" dir="2700000" algn="tl">
                    <a:srgbClr val="000000">
                      <a:alpha val="43137"/>
                    </a:srgbClr>
                  </a:outerShdw>
                </a:effectLst>
                <a:cs typeface="+mn-cs"/>
              </a:defRPr>
            </a:lvl1pPr>
          </a:lstStyle>
          <a:p>
            <a:pPr>
              <a:defRPr/>
            </a:pPr>
            <a:endParaRPr lang="tr-TR"/>
          </a:p>
        </p:txBody>
      </p:sp>
      <p:sp>
        <p:nvSpPr>
          <p:cNvPr id="5" name="4 Slayt Numarası Yer Tutucusu"/>
          <p:cNvSpPr>
            <a:spLocks noGrp="1"/>
          </p:cNvSpPr>
          <p:nvPr>
            <p:ph type="sldNum" sz="quarter" idx="3"/>
          </p:nvPr>
        </p:nvSpPr>
        <p:spPr>
          <a:xfrm>
            <a:off x="5591175" y="6456363"/>
            <a:ext cx="4281488" cy="339725"/>
          </a:xfrm>
          <a:prstGeom prst="rect">
            <a:avLst/>
          </a:prstGeom>
        </p:spPr>
        <p:txBody>
          <a:bodyPr vert="horz" lIns="91440" tIns="45720" rIns="91440" bIns="45720" rtlCol="0" anchor="b"/>
          <a:lstStyle>
            <a:lvl1pPr algn="r">
              <a:spcBef>
                <a:spcPct val="20000"/>
              </a:spcBef>
              <a:buClr>
                <a:schemeClr val="folHlink"/>
              </a:buClr>
              <a:buFont typeface="Wingdings" pitchFamily="2" charset="2"/>
              <a:buNone/>
              <a:defRPr sz="1200">
                <a:effectLst>
                  <a:outerShdw blurRad="38100" dist="38100" dir="2700000" algn="tl">
                    <a:srgbClr val="000000">
                      <a:alpha val="43137"/>
                    </a:srgbClr>
                  </a:outerShdw>
                </a:effectLst>
                <a:cs typeface="+mn-cs"/>
              </a:defRPr>
            </a:lvl1pPr>
          </a:lstStyle>
          <a:p>
            <a:pPr>
              <a:defRPr/>
            </a:pPr>
            <a:fld id="{FCBC517F-E9EF-4FCA-AABF-B57ED3941CB8}" type="slidenum">
              <a:rPr lang="tr-TR"/>
              <a:pPr>
                <a:defRPr/>
              </a:pPr>
              <a:t>‹#›</a:t>
            </a:fld>
            <a:endParaRPr lang="tr-TR"/>
          </a:p>
        </p:txBody>
      </p:sp>
    </p:spTree>
    <p:extLst>
      <p:ext uri="{BB962C8B-B14F-4D97-AF65-F5344CB8AC3E}">
        <p14:creationId xmlns:p14="http://schemas.microsoft.com/office/powerpoint/2010/main" val="33039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42799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FontTx/>
              <a:buNone/>
              <a:defRPr sz="1200">
                <a:effectLst/>
                <a:latin typeface="Times New Roman" pitchFamily="18" charset="0"/>
                <a:cs typeface="+mn-cs"/>
              </a:defRPr>
            </a:lvl1pPr>
          </a:lstStyle>
          <a:p>
            <a:pPr>
              <a:defRPr/>
            </a:pPr>
            <a:endParaRPr lang="tr-TR"/>
          </a:p>
        </p:txBody>
      </p:sp>
      <p:sp>
        <p:nvSpPr>
          <p:cNvPr id="52227" name="Rectangle 3"/>
          <p:cNvSpPr>
            <a:spLocks noGrp="1" noChangeArrowheads="1"/>
          </p:cNvSpPr>
          <p:nvPr>
            <p:ph type="dt" idx="1"/>
          </p:nvPr>
        </p:nvSpPr>
        <p:spPr bwMode="auto">
          <a:xfrm>
            <a:off x="5591175" y="0"/>
            <a:ext cx="428148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effectLst/>
                <a:latin typeface="Times New Roman" pitchFamily="18" charset="0"/>
                <a:cs typeface="+mn-cs"/>
              </a:defRPr>
            </a:lvl1pPr>
          </a:lstStyle>
          <a:p>
            <a:pPr>
              <a:defRPr/>
            </a:pPr>
            <a:endParaRPr lang="tr-TR"/>
          </a:p>
        </p:txBody>
      </p:sp>
      <p:sp>
        <p:nvSpPr>
          <p:cNvPr id="154628" name="Rectangle 4"/>
          <p:cNvSpPr>
            <a:spLocks noGrp="1" noRot="1" noChangeAspect="1" noChangeArrowheads="1" noTextEdit="1"/>
          </p:cNvSpPr>
          <p:nvPr>
            <p:ph type="sldImg" idx="2"/>
          </p:nvPr>
        </p:nvSpPr>
        <p:spPr bwMode="auto">
          <a:xfrm>
            <a:off x="3236913" y="509588"/>
            <a:ext cx="3400425" cy="2549525"/>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987425" y="3228975"/>
            <a:ext cx="7899400" cy="3059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52230" name="Rectangle 6"/>
          <p:cNvSpPr>
            <a:spLocks noGrp="1" noChangeArrowheads="1"/>
          </p:cNvSpPr>
          <p:nvPr>
            <p:ph type="ftr" sz="quarter" idx="4"/>
          </p:nvPr>
        </p:nvSpPr>
        <p:spPr bwMode="auto">
          <a:xfrm>
            <a:off x="0" y="6456363"/>
            <a:ext cx="42799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200">
                <a:effectLst/>
                <a:latin typeface="Times New Roman" pitchFamily="18" charset="0"/>
                <a:cs typeface="+mn-cs"/>
              </a:defRPr>
            </a:lvl1pPr>
          </a:lstStyle>
          <a:p>
            <a:pPr>
              <a:defRPr/>
            </a:pPr>
            <a:endParaRPr lang="tr-TR"/>
          </a:p>
        </p:txBody>
      </p:sp>
      <p:sp>
        <p:nvSpPr>
          <p:cNvPr id="52231" name="Rectangle 7"/>
          <p:cNvSpPr>
            <a:spLocks noGrp="1" noChangeArrowheads="1"/>
          </p:cNvSpPr>
          <p:nvPr>
            <p:ph type="sldNum" sz="quarter" idx="5"/>
          </p:nvPr>
        </p:nvSpPr>
        <p:spPr bwMode="auto">
          <a:xfrm>
            <a:off x="5591175" y="6456363"/>
            <a:ext cx="428148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effectLst/>
                <a:latin typeface="Times New Roman" pitchFamily="18" charset="0"/>
                <a:cs typeface="+mn-cs"/>
              </a:defRPr>
            </a:lvl1pPr>
          </a:lstStyle>
          <a:p>
            <a:pPr>
              <a:defRPr/>
            </a:pPr>
            <a:fld id="{B3EB6CC2-4870-4AE3-84F6-EFEEA71FCB37}" type="slidenum">
              <a:rPr lang="tr-TR"/>
              <a:pPr>
                <a:defRPr/>
              </a:pPr>
              <a:t>‹#›</a:t>
            </a:fld>
            <a:endParaRPr lang="tr-TR"/>
          </a:p>
        </p:txBody>
      </p:sp>
    </p:spTree>
    <p:extLst>
      <p:ext uri="{BB962C8B-B14F-4D97-AF65-F5344CB8AC3E}">
        <p14:creationId xmlns:p14="http://schemas.microsoft.com/office/powerpoint/2010/main" val="1188744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B3EB6CC2-4870-4AE3-84F6-EFEEA71FCB37}" type="slidenum">
              <a:rPr lang="tr-TR" smtClean="0"/>
              <a:pPr>
                <a:defRPr/>
              </a:pPr>
              <a:t>3</a:t>
            </a:fld>
            <a:endParaRPr lang="tr-TR"/>
          </a:p>
        </p:txBody>
      </p:sp>
    </p:spTree>
    <p:extLst>
      <p:ext uri="{BB962C8B-B14F-4D97-AF65-F5344CB8AC3E}">
        <p14:creationId xmlns:p14="http://schemas.microsoft.com/office/powerpoint/2010/main" val="612328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B3EB6CC2-4870-4AE3-84F6-EFEEA71FCB37}" type="slidenum">
              <a:rPr lang="tr-TR" smtClean="0"/>
              <a:pPr>
                <a:defRPr/>
              </a:pPr>
              <a:t>15</a:t>
            </a:fld>
            <a:endParaRPr lang="tr-TR"/>
          </a:p>
        </p:txBody>
      </p:sp>
    </p:spTree>
    <p:extLst>
      <p:ext uri="{BB962C8B-B14F-4D97-AF65-F5344CB8AC3E}">
        <p14:creationId xmlns:p14="http://schemas.microsoft.com/office/powerpoint/2010/main" val="2451792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B3EB6CC2-4870-4AE3-84F6-EFEEA71FCB37}" type="slidenum">
              <a:rPr lang="tr-TR" smtClean="0"/>
              <a:pPr>
                <a:defRPr/>
              </a:pPr>
              <a:t>16</a:t>
            </a:fld>
            <a:endParaRPr lang="tr-TR"/>
          </a:p>
        </p:txBody>
      </p:sp>
    </p:spTree>
    <p:extLst>
      <p:ext uri="{BB962C8B-B14F-4D97-AF65-F5344CB8AC3E}">
        <p14:creationId xmlns:p14="http://schemas.microsoft.com/office/powerpoint/2010/main" val="16482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a:bodyPr>
          <a:lstStyle/>
          <a:p>
            <a:pPr algn="just" eaLnBrk="1" hangingPunct="1">
              <a:lnSpc>
                <a:spcPct val="80000"/>
              </a:lnSpc>
              <a:buFont typeface="Wingdings 2" pitchFamily="18" charset="2"/>
              <a:buNone/>
              <a:defRPr/>
            </a:pPr>
            <a:r>
              <a:rPr lang="tr-TR" b="1" dirty="0" smtClean="0">
                <a:solidFill>
                  <a:srgbClr val="FF0000"/>
                </a:solidFill>
                <a:effectLst>
                  <a:outerShdw blurRad="38100" dist="38100" dir="2700000" algn="tl">
                    <a:srgbClr val="C0C0C0"/>
                  </a:outerShdw>
                </a:effectLst>
              </a:rPr>
              <a:t>Yeterlik Kriterleri </a:t>
            </a:r>
          </a:p>
          <a:p>
            <a:pPr algn="just" eaLnBrk="1" hangingPunct="1">
              <a:lnSpc>
                <a:spcPct val="80000"/>
              </a:lnSpc>
              <a:buFont typeface="Wingdings 2" pitchFamily="18" charset="2"/>
              <a:buNone/>
              <a:defRPr/>
            </a:pPr>
            <a:r>
              <a:rPr lang="tr-TR" b="1" dirty="0" smtClean="0">
                <a:solidFill>
                  <a:srgbClr val="FF0000"/>
                </a:solidFill>
                <a:effectLst>
                  <a:outerShdw blurRad="38100" dist="38100" dir="2700000" algn="tl">
                    <a:srgbClr val="C0C0C0"/>
                  </a:outerShdw>
                </a:effectLst>
              </a:rPr>
              <a:t>(1.5.2011 tarihinden sonraki ihalelerde)</a:t>
            </a:r>
          </a:p>
          <a:p>
            <a:pPr algn="ctr" eaLnBrk="1" hangingPunct="1">
              <a:lnSpc>
                <a:spcPct val="80000"/>
              </a:lnSpc>
              <a:buFont typeface="Wingdings 2" pitchFamily="18" charset="2"/>
              <a:buNone/>
              <a:defRPr/>
            </a:pPr>
            <a:endParaRPr lang="tr-TR" b="1" dirty="0" smtClean="0">
              <a:solidFill>
                <a:srgbClr val="FF0000"/>
              </a:solidFill>
              <a:effectLst>
                <a:outerShdw blurRad="38100" dist="38100" dir="2700000" algn="tl">
                  <a:srgbClr val="C0C0C0"/>
                </a:outerShdw>
              </a:effectLst>
            </a:endParaRPr>
          </a:p>
          <a:p>
            <a:pPr algn="just" eaLnBrk="1" hangingPunct="1">
              <a:lnSpc>
                <a:spcPct val="80000"/>
              </a:lnSpc>
              <a:defRPr/>
            </a:pPr>
            <a:r>
              <a:rPr lang="tr-TR" dirty="0" smtClean="0">
                <a:solidFill>
                  <a:srgbClr val="FF0000"/>
                </a:solidFill>
                <a:effectLst>
                  <a:outerShdw blurRad="38100" dist="38100" dir="2700000" algn="tl">
                    <a:srgbClr val="000000">
                      <a:alpha val="43137"/>
                    </a:srgbClr>
                  </a:outerShdw>
                </a:effectLst>
              </a:rPr>
              <a:t>Cari oranın </a:t>
            </a:r>
            <a:r>
              <a:rPr lang="tr-TR" dirty="0" smtClean="0">
                <a:effectLst>
                  <a:outerShdw blurRad="38100" dist="38100" dir="2700000" algn="tl">
                    <a:srgbClr val="000000">
                      <a:alpha val="43137"/>
                    </a:srgbClr>
                  </a:outerShdw>
                </a:effectLst>
              </a:rPr>
              <a:t>(dönen varlıklar/kısa vadeli borçlar) en az </a:t>
            </a:r>
            <a:r>
              <a:rPr lang="tr-TR" dirty="0" smtClean="0">
                <a:solidFill>
                  <a:srgbClr val="FF0000"/>
                </a:solidFill>
                <a:effectLst>
                  <a:outerShdw blurRad="38100" dist="38100" dir="2700000" algn="tl">
                    <a:srgbClr val="000000">
                      <a:alpha val="43137"/>
                    </a:srgbClr>
                  </a:outerShdw>
                </a:effectLst>
              </a:rPr>
              <a:t>0,75</a:t>
            </a:r>
            <a:r>
              <a:rPr lang="tr-TR" dirty="0" smtClean="0">
                <a:effectLst>
                  <a:outerShdw blurRad="38100" dist="38100" dir="2700000" algn="tl">
                    <a:srgbClr val="000000">
                      <a:alpha val="43137"/>
                    </a:srgbClr>
                  </a:outerShdw>
                </a:effectLst>
              </a:rPr>
              <a:t> olması,</a:t>
            </a:r>
          </a:p>
          <a:p>
            <a:pPr algn="just" eaLnBrk="1" hangingPunct="1">
              <a:lnSpc>
                <a:spcPct val="80000"/>
              </a:lnSpc>
              <a:defRPr/>
            </a:pPr>
            <a:endParaRPr lang="tr-TR" dirty="0" smtClean="0">
              <a:effectLst>
                <a:outerShdw blurRad="38100" dist="38100" dir="2700000" algn="tl">
                  <a:srgbClr val="000000">
                    <a:alpha val="43137"/>
                  </a:srgbClr>
                </a:outerShdw>
              </a:effectLst>
            </a:endParaRPr>
          </a:p>
          <a:p>
            <a:pPr algn="just" eaLnBrk="1" hangingPunct="1">
              <a:lnSpc>
                <a:spcPct val="80000"/>
              </a:lnSpc>
              <a:defRPr/>
            </a:pPr>
            <a:r>
              <a:rPr lang="tr-TR" dirty="0" smtClean="0">
                <a:solidFill>
                  <a:srgbClr val="FF0000"/>
                </a:solidFill>
                <a:effectLst>
                  <a:outerShdw blurRad="38100" dist="38100" dir="2700000" algn="tl">
                    <a:srgbClr val="000000">
                      <a:alpha val="43137"/>
                    </a:srgbClr>
                  </a:outerShdw>
                </a:effectLst>
              </a:rPr>
              <a:t>Öz kaynak oranının </a:t>
            </a:r>
            <a:r>
              <a:rPr lang="tr-TR" dirty="0" smtClean="0">
                <a:effectLst>
                  <a:outerShdw blurRad="38100" dist="38100" dir="2700000" algn="tl">
                    <a:srgbClr val="000000">
                      <a:alpha val="43137"/>
                    </a:srgbClr>
                  </a:outerShdw>
                </a:effectLst>
              </a:rPr>
              <a:t>(öz kaynaklar/toplam aktif) en az </a:t>
            </a:r>
            <a:r>
              <a:rPr lang="tr-TR" dirty="0" smtClean="0">
                <a:solidFill>
                  <a:srgbClr val="FF0000"/>
                </a:solidFill>
                <a:effectLst>
                  <a:outerShdw blurRad="38100" dist="38100" dir="2700000" algn="tl">
                    <a:srgbClr val="000000">
                      <a:alpha val="43137"/>
                    </a:srgbClr>
                  </a:outerShdw>
                </a:effectLst>
              </a:rPr>
              <a:t>0,15</a:t>
            </a:r>
            <a:r>
              <a:rPr lang="tr-TR" dirty="0" smtClean="0">
                <a:effectLst>
                  <a:outerShdw blurRad="38100" dist="38100" dir="2700000" algn="tl">
                    <a:srgbClr val="000000">
                      <a:alpha val="43137"/>
                    </a:srgbClr>
                  </a:outerShdw>
                </a:effectLst>
              </a:rPr>
              <a:t> olması,</a:t>
            </a:r>
          </a:p>
          <a:p>
            <a:pPr algn="just" eaLnBrk="1" hangingPunct="1">
              <a:lnSpc>
                <a:spcPct val="80000"/>
              </a:lnSpc>
              <a:defRPr/>
            </a:pPr>
            <a:endParaRPr lang="tr-TR" dirty="0" smtClean="0">
              <a:effectLst>
                <a:outerShdw blurRad="38100" dist="38100" dir="2700000" algn="tl">
                  <a:srgbClr val="000000">
                    <a:alpha val="43137"/>
                  </a:srgbClr>
                </a:outerShdw>
              </a:effectLst>
            </a:endParaRPr>
          </a:p>
          <a:p>
            <a:pPr algn="just" eaLnBrk="1" hangingPunct="1">
              <a:lnSpc>
                <a:spcPct val="80000"/>
              </a:lnSpc>
              <a:defRPr/>
            </a:pPr>
            <a:r>
              <a:rPr lang="tr-TR" dirty="0" smtClean="0">
                <a:effectLst>
                  <a:outerShdw blurRad="38100" dist="38100" dir="2700000" algn="tl">
                    <a:srgbClr val="000000">
                      <a:alpha val="43137"/>
                    </a:srgbClr>
                  </a:outerShdw>
                </a:effectLst>
              </a:rPr>
              <a:t>Kısa vadeli banka borçlarının öz kaynaklara oranının </a:t>
            </a:r>
            <a:r>
              <a:rPr lang="tr-TR" dirty="0" smtClean="0">
                <a:solidFill>
                  <a:srgbClr val="FF0000"/>
                </a:solidFill>
                <a:effectLst>
                  <a:outerShdw blurRad="38100" dist="38100" dir="2700000" algn="tl">
                    <a:srgbClr val="000000">
                      <a:alpha val="43137"/>
                    </a:srgbClr>
                  </a:outerShdw>
                </a:effectLst>
              </a:rPr>
              <a:t>0,50’den</a:t>
            </a:r>
            <a:r>
              <a:rPr lang="tr-TR" dirty="0" smtClean="0">
                <a:effectLst>
                  <a:outerShdw blurRad="38100" dist="38100" dir="2700000" algn="tl">
                    <a:srgbClr val="000000">
                      <a:alpha val="43137"/>
                    </a:srgbClr>
                  </a:outerShdw>
                </a:effectLst>
              </a:rPr>
              <a:t> küçük olması,</a:t>
            </a:r>
          </a:p>
          <a:p>
            <a:pPr algn="just" eaLnBrk="1" hangingPunct="1">
              <a:lnSpc>
                <a:spcPct val="80000"/>
              </a:lnSpc>
              <a:buFont typeface="Wingdings" pitchFamily="2" charset="2"/>
              <a:buNone/>
              <a:defRPr/>
            </a:pPr>
            <a:r>
              <a:rPr lang="tr-TR" dirty="0" smtClean="0">
                <a:effectLst>
                  <a:outerShdw blurRad="38100" dist="38100" dir="2700000" algn="tl">
                    <a:srgbClr val="000000">
                      <a:alpha val="43137"/>
                    </a:srgbClr>
                  </a:outerShdw>
                </a:effectLst>
              </a:rPr>
              <a:t>gerekir.</a:t>
            </a:r>
          </a:p>
          <a:p>
            <a:pPr>
              <a:defRPr/>
            </a:pPr>
            <a:endParaRPr lang="tr-TR" dirty="0"/>
          </a:p>
        </p:txBody>
      </p:sp>
      <p:sp>
        <p:nvSpPr>
          <p:cNvPr id="4" name="3 Slayt Numarası Yer Tutucusu"/>
          <p:cNvSpPr>
            <a:spLocks noGrp="1"/>
          </p:cNvSpPr>
          <p:nvPr>
            <p:ph type="sldNum" sz="quarter" idx="5"/>
          </p:nvPr>
        </p:nvSpPr>
        <p:spPr/>
        <p:txBody>
          <a:bodyPr/>
          <a:lstStyle/>
          <a:p>
            <a:pPr>
              <a:defRPr/>
            </a:pPr>
            <a:fld id="{C77C9930-8A48-44D4-BC07-4B51AF8F45E8}" type="slidenum">
              <a:rPr lang="tr-TR" smtClean="0"/>
              <a:pPr>
                <a:defRPr/>
              </a:pPr>
              <a:t>20</a:t>
            </a:fld>
            <a:endParaRPr lang="tr-TR"/>
          </a:p>
        </p:txBody>
      </p:sp>
    </p:spTree>
    <p:extLst>
      <p:ext uri="{BB962C8B-B14F-4D97-AF65-F5344CB8AC3E}">
        <p14:creationId xmlns:p14="http://schemas.microsoft.com/office/powerpoint/2010/main" val="62475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a:ln/>
        </p:spPr>
      </p:sp>
      <p:sp>
        <p:nvSpPr>
          <p:cNvPr id="81923" name="2 Not Yer Tutucusu"/>
          <p:cNvSpPr>
            <a:spLocks noGrp="1"/>
          </p:cNvSpPr>
          <p:nvPr>
            <p:ph type="body" idx="1"/>
          </p:nvPr>
        </p:nvSpPr>
        <p:spPr>
          <a:noFill/>
          <a:ln/>
        </p:spPr>
        <p:txBody>
          <a:bodyPr/>
          <a:lstStyle/>
          <a:p>
            <a:endParaRPr lang="tr-TR" smtClean="0"/>
          </a:p>
        </p:txBody>
      </p:sp>
      <p:sp>
        <p:nvSpPr>
          <p:cNvPr id="4" name="3 Slayt Numarası Yer Tutucusu"/>
          <p:cNvSpPr>
            <a:spLocks noGrp="1"/>
          </p:cNvSpPr>
          <p:nvPr>
            <p:ph type="sldNum" sz="quarter" idx="5"/>
          </p:nvPr>
        </p:nvSpPr>
        <p:spPr/>
        <p:txBody>
          <a:bodyPr/>
          <a:lstStyle/>
          <a:p>
            <a:pPr>
              <a:defRPr/>
            </a:pPr>
            <a:fld id="{80652DF8-F76F-4244-BA95-53093BFBAACE}" type="slidenum">
              <a:rPr lang="tr-TR" smtClean="0"/>
              <a:pPr>
                <a:defRPr/>
              </a:pPr>
              <a:t>21</a:t>
            </a:fld>
            <a:endParaRPr lang="tr-TR"/>
          </a:p>
        </p:txBody>
      </p:sp>
    </p:spTree>
    <p:extLst>
      <p:ext uri="{BB962C8B-B14F-4D97-AF65-F5344CB8AC3E}">
        <p14:creationId xmlns:p14="http://schemas.microsoft.com/office/powerpoint/2010/main" val="1242740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a:bodyPr>
          <a:lstStyle/>
          <a:p>
            <a:pPr>
              <a:defRPr/>
            </a:pPr>
            <a:r>
              <a:rPr lang="tr-TR" b="1" dirty="0" smtClean="0">
                <a:solidFill>
                  <a:srgbClr val="FF0000"/>
                </a:solidFill>
              </a:rPr>
              <a:t>Bu oranlar 1/5/2011 tarihinden önce farklıdır.</a:t>
            </a:r>
          </a:p>
          <a:p>
            <a:pPr algn="just">
              <a:defRPr/>
            </a:pPr>
            <a:r>
              <a:rPr lang="tr-TR" dirty="0" smtClean="0">
                <a:effectLst>
                  <a:outerShdw blurRad="38100" dist="38100" dir="2700000" algn="tl">
                    <a:srgbClr val="000000">
                      <a:alpha val="43137"/>
                    </a:srgbClr>
                  </a:outerShdw>
                </a:effectLst>
              </a:rPr>
              <a:t>Açık ihale usulüyle yapılan ihaleler ile Kanunun 21 inci maddesinin (b) ve (c) bentlerine göre yapılan ihalelerde, toplam cironun teklif edilen bedelin </a:t>
            </a:r>
            <a:r>
              <a:rPr lang="tr-TR" b="1" dirty="0" smtClean="0">
                <a:solidFill>
                  <a:srgbClr val="FF0000"/>
                </a:solidFill>
                <a:effectLst>
                  <a:outerShdw blurRad="38100" dist="38100" dir="2700000" algn="tl">
                    <a:srgbClr val="000000">
                      <a:alpha val="43137"/>
                    </a:srgbClr>
                  </a:outerShdw>
                </a:effectLst>
              </a:rPr>
              <a:t>% 15’inden</a:t>
            </a:r>
            <a:r>
              <a:rPr lang="tr-TR" dirty="0" smtClean="0">
                <a:effectLst>
                  <a:outerShdw blurRad="38100" dist="38100" dir="2700000" algn="tl">
                    <a:srgbClr val="000000">
                      <a:alpha val="43137"/>
                    </a:srgbClr>
                  </a:outerShdw>
                </a:effectLst>
              </a:rPr>
              <a:t>, taahhüt altında devam eden mal satışlarının gerçekleştirilen kısmının veya bitirilen mal satışlarının parasal tutarının ise teklif edilen bedelin </a:t>
            </a:r>
            <a:r>
              <a:rPr lang="tr-TR" b="1" dirty="0" smtClean="0">
                <a:solidFill>
                  <a:srgbClr val="FF0000"/>
                </a:solidFill>
                <a:effectLst>
                  <a:outerShdw blurRad="38100" dist="38100" dir="2700000" algn="tl">
                    <a:srgbClr val="000000">
                      <a:alpha val="43137"/>
                    </a:srgbClr>
                  </a:outerShdw>
                </a:effectLst>
              </a:rPr>
              <a:t>% 10’undan </a:t>
            </a:r>
            <a:r>
              <a:rPr lang="tr-TR" dirty="0" smtClean="0">
                <a:effectLst>
                  <a:outerShdw blurRad="38100" dist="38100" dir="2700000" algn="tl">
                    <a:srgbClr val="000000">
                      <a:alpha val="43137"/>
                    </a:srgbClr>
                  </a:outerShdw>
                </a:effectLst>
              </a:rPr>
              <a:t>az olmaması gerekir. Bu kriterlerden </a:t>
            </a:r>
            <a:r>
              <a:rPr lang="tr-TR" dirty="0" smtClean="0">
                <a:solidFill>
                  <a:srgbClr val="FF0000"/>
                </a:solidFill>
                <a:effectLst>
                  <a:outerShdw blurRad="38100" dist="38100" dir="2700000" algn="tl">
                    <a:srgbClr val="000000">
                      <a:alpha val="43137"/>
                    </a:srgbClr>
                  </a:outerShdw>
                </a:effectLst>
              </a:rPr>
              <a:t>herhangi birini sağlayan </a:t>
            </a:r>
            <a:r>
              <a:rPr lang="tr-TR" dirty="0" smtClean="0">
                <a:effectLst>
                  <a:outerShdw blurRad="38100" dist="38100" dir="2700000" algn="tl">
                    <a:srgbClr val="000000">
                      <a:alpha val="43137"/>
                    </a:srgbClr>
                  </a:outerShdw>
                </a:effectLst>
              </a:rPr>
              <a:t>ve sağladığı kritere ilişkin belgeyi sunan istekli yeterli kabul edilir.</a:t>
            </a:r>
          </a:p>
          <a:p>
            <a:pPr algn="just">
              <a:defRPr/>
            </a:pPr>
            <a:endParaRPr lang="tr-TR" dirty="0" smtClean="0">
              <a:effectLst>
                <a:outerShdw blurRad="38100" dist="38100" dir="2700000" algn="tl">
                  <a:srgbClr val="000000">
                    <a:alpha val="43137"/>
                  </a:srgbClr>
                </a:outerShdw>
              </a:effectLst>
            </a:endParaRPr>
          </a:p>
          <a:p>
            <a:pPr algn="just">
              <a:defRPr/>
            </a:pPr>
            <a:r>
              <a:rPr lang="tr-TR" dirty="0" smtClean="0">
                <a:effectLst>
                  <a:outerShdw blurRad="38100" dist="38100" dir="2700000" algn="tl">
                    <a:srgbClr val="000000">
                      <a:alpha val="43137"/>
                    </a:srgbClr>
                  </a:outerShdw>
                </a:effectLst>
              </a:rPr>
              <a:t>Belli istekliler arasında ihale usulüyle yapılan ihalelerin ön yeterlik aşaması ile Kanunun 21 inci maddesinin (a), (d) ve (e) bentlerine göre yapılan ihalelerin yeterlik aşamasında, </a:t>
            </a:r>
            <a:r>
              <a:rPr lang="tr-TR" dirty="0" smtClean="0">
                <a:solidFill>
                  <a:srgbClr val="FF0000"/>
                </a:solidFill>
                <a:effectLst>
                  <a:outerShdw blurRad="38100" dist="38100" dir="2700000" algn="tl">
                    <a:srgbClr val="000000">
                      <a:alpha val="43137"/>
                    </a:srgbClr>
                  </a:outerShdw>
                </a:effectLst>
              </a:rPr>
              <a:t>toplam ciro için </a:t>
            </a:r>
            <a:r>
              <a:rPr lang="tr-TR" dirty="0" smtClean="0">
                <a:effectLst>
                  <a:outerShdw blurRad="38100" dist="38100" dir="2700000" algn="tl">
                    <a:srgbClr val="000000">
                      <a:alpha val="43137"/>
                    </a:srgbClr>
                  </a:outerShdw>
                </a:effectLst>
              </a:rPr>
              <a:t>yaklaşık maliyetin </a:t>
            </a:r>
            <a:r>
              <a:rPr lang="tr-TR" b="1" dirty="0" smtClean="0">
                <a:solidFill>
                  <a:srgbClr val="FF0000"/>
                </a:solidFill>
                <a:effectLst>
                  <a:outerShdw blurRad="38100" dist="38100" dir="2700000" algn="tl">
                    <a:srgbClr val="000000">
                      <a:alpha val="43137"/>
                    </a:srgbClr>
                  </a:outerShdw>
                </a:effectLst>
              </a:rPr>
              <a:t>% 15’i ile %25’i </a:t>
            </a:r>
            <a:r>
              <a:rPr lang="tr-TR" dirty="0" smtClean="0">
                <a:effectLst>
                  <a:outerShdw blurRad="38100" dist="38100" dir="2700000" algn="tl">
                    <a:srgbClr val="000000">
                      <a:alpha val="43137"/>
                    </a:srgbClr>
                  </a:outerShdw>
                </a:effectLst>
              </a:rPr>
              <a:t>aralığında, taahhüt altında </a:t>
            </a:r>
            <a:r>
              <a:rPr lang="tr-TR" dirty="0" smtClean="0">
                <a:solidFill>
                  <a:srgbClr val="FF0000"/>
                </a:solidFill>
                <a:effectLst>
                  <a:outerShdw blurRad="38100" dist="38100" dir="2700000" algn="tl">
                    <a:srgbClr val="000000">
                      <a:alpha val="43137"/>
                    </a:srgbClr>
                  </a:outerShdw>
                </a:effectLst>
              </a:rPr>
              <a:t>devam eden mal satışlarının</a:t>
            </a:r>
            <a:r>
              <a:rPr lang="tr-TR" dirty="0" smtClean="0">
                <a:effectLst>
                  <a:outerShdw blurRad="38100" dist="38100" dir="2700000" algn="tl">
                    <a:srgbClr val="000000">
                      <a:alpha val="43137"/>
                    </a:srgbClr>
                  </a:outerShdw>
                </a:effectLst>
              </a:rPr>
              <a:t> gerçekleştirilen kısmının veya bitirilen mal satışlarının parasal tutarı için ise yaklaşık maliyetin </a:t>
            </a:r>
            <a:r>
              <a:rPr lang="tr-TR" b="1" dirty="0" smtClean="0">
                <a:solidFill>
                  <a:srgbClr val="FF0000"/>
                </a:solidFill>
                <a:effectLst>
                  <a:outerShdw blurRad="38100" dist="38100" dir="2700000" algn="tl">
                    <a:srgbClr val="000000">
                      <a:alpha val="43137"/>
                    </a:srgbClr>
                  </a:outerShdw>
                </a:effectLst>
              </a:rPr>
              <a:t>% 10’u ile % 20’si </a:t>
            </a:r>
            <a:r>
              <a:rPr lang="tr-TR" dirty="0" smtClean="0">
                <a:effectLst>
                  <a:outerShdw blurRad="38100" dist="38100" dir="2700000" algn="tl">
                    <a:srgbClr val="000000">
                      <a:alpha val="43137"/>
                    </a:srgbClr>
                  </a:outerShdw>
                </a:effectLst>
              </a:rPr>
              <a:t>aralığında idarece belirlenecek parasal tutar asgari yeterlik kriteri olarak öngörülür. Bu kriterlerden herhangi birini sağlayan ve sağladığı kritere ilişkin belgeyi sunan aday veya istekli yeterli kabul edilir.</a:t>
            </a:r>
          </a:p>
          <a:p>
            <a:pPr>
              <a:defRPr/>
            </a:pPr>
            <a:endParaRPr lang="tr-TR" dirty="0"/>
          </a:p>
        </p:txBody>
      </p:sp>
      <p:sp>
        <p:nvSpPr>
          <p:cNvPr id="4" name="3 Slayt Numarası Yer Tutucusu"/>
          <p:cNvSpPr>
            <a:spLocks noGrp="1"/>
          </p:cNvSpPr>
          <p:nvPr>
            <p:ph type="sldNum" sz="quarter" idx="5"/>
          </p:nvPr>
        </p:nvSpPr>
        <p:spPr/>
        <p:txBody>
          <a:bodyPr/>
          <a:lstStyle/>
          <a:p>
            <a:pPr>
              <a:defRPr/>
            </a:pPr>
            <a:fld id="{502A5DCE-AF73-49D4-BDFD-CF154F91CE08}" type="slidenum">
              <a:rPr lang="tr-TR" smtClean="0"/>
              <a:pPr>
                <a:defRPr/>
              </a:pPr>
              <a:t>22</a:t>
            </a:fld>
            <a:endParaRPr lang="tr-TR"/>
          </a:p>
        </p:txBody>
      </p:sp>
    </p:spTree>
    <p:extLst>
      <p:ext uri="{BB962C8B-B14F-4D97-AF65-F5344CB8AC3E}">
        <p14:creationId xmlns:p14="http://schemas.microsoft.com/office/powerpoint/2010/main" val="2239070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B3EB6CC2-4870-4AE3-84F6-EFEEA71FCB37}" type="slidenum">
              <a:rPr lang="tr-TR" smtClean="0"/>
              <a:pPr>
                <a:defRPr/>
              </a:pPr>
              <a:t>25</a:t>
            </a:fld>
            <a:endParaRPr lang="tr-TR"/>
          </a:p>
        </p:txBody>
      </p:sp>
    </p:spTree>
    <p:extLst>
      <p:ext uri="{BB962C8B-B14F-4D97-AF65-F5344CB8AC3E}">
        <p14:creationId xmlns:p14="http://schemas.microsoft.com/office/powerpoint/2010/main" val="2965484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26</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2820515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27</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888246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30</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910555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31</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316243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B3EB6CC2-4870-4AE3-84F6-EFEEA71FCB37}" type="slidenum">
              <a:rPr lang="tr-TR" smtClean="0"/>
              <a:pPr>
                <a:defRPr/>
              </a:pPr>
              <a:t>4</a:t>
            </a:fld>
            <a:endParaRPr lang="tr-TR"/>
          </a:p>
        </p:txBody>
      </p:sp>
    </p:spTree>
    <p:extLst>
      <p:ext uri="{BB962C8B-B14F-4D97-AF65-F5344CB8AC3E}">
        <p14:creationId xmlns:p14="http://schemas.microsoft.com/office/powerpoint/2010/main" val="3448042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32</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553953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33</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3481174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34</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1568650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35</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1726087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36</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1802745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37</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4113672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38</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288154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39</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2693142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40</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1893936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41</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403911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B3EB6CC2-4870-4AE3-84F6-EFEEA71FCB37}" type="slidenum">
              <a:rPr lang="tr-TR" smtClean="0"/>
              <a:pPr>
                <a:defRPr/>
              </a:pPr>
              <a:t>5</a:t>
            </a:fld>
            <a:endParaRPr lang="tr-TR"/>
          </a:p>
        </p:txBody>
      </p:sp>
    </p:spTree>
    <p:extLst>
      <p:ext uri="{BB962C8B-B14F-4D97-AF65-F5344CB8AC3E}">
        <p14:creationId xmlns:p14="http://schemas.microsoft.com/office/powerpoint/2010/main" val="846359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42</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996841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43</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1948496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44</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941878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45</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4020456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46</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2385860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47</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861938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48</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3181133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49</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3868832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B3EB6CC2-4870-4AE3-84F6-EFEEA71FCB37}" type="slidenum">
              <a:rPr lang="tr-TR" smtClean="0"/>
              <a:pPr>
                <a:defRPr/>
              </a:pPr>
              <a:t>50</a:t>
            </a:fld>
            <a:endParaRPr lang="tr-TR"/>
          </a:p>
        </p:txBody>
      </p:sp>
    </p:spTree>
    <p:extLst>
      <p:ext uri="{BB962C8B-B14F-4D97-AF65-F5344CB8AC3E}">
        <p14:creationId xmlns:p14="http://schemas.microsoft.com/office/powerpoint/2010/main" val="3230727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51</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21833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B3EB6CC2-4870-4AE3-84F6-EFEEA71FCB37}" type="slidenum">
              <a:rPr lang="tr-TR" smtClean="0"/>
              <a:pPr>
                <a:defRPr/>
              </a:pPr>
              <a:t>7</a:t>
            </a:fld>
            <a:endParaRPr lang="tr-TR"/>
          </a:p>
        </p:txBody>
      </p:sp>
    </p:spTree>
    <p:extLst>
      <p:ext uri="{BB962C8B-B14F-4D97-AF65-F5344CB8AC3E}">
        <p14:creationId xmlns:p14="http://schemas.microsoft.com/office/powerpoint/2010/main" val="3913853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52</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323871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53</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1078100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54</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1239989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55</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30626296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56</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3926162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57</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2834139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58</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517992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59</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2086309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60</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15372279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61</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2813760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dirty="0" smtClean="0">
                <a:effectLst>
                  <a:outerShdw blurRad="38100" dist="38100" dir="2700000" algn="tl">
                    <a:srgbClr val="000000">
                      <a:alpha val="43137"/>
                    </a:srgbClr>
                  </a:outerShdw>
                </a:effectLst>
                <a:latin typeface="Arial" charset="0"/>
                <a:cs typeface="Arial" charset="0"/>
              </a:rPr>
              <a:t>İş kalemi ve/veya iş grubu şeklinde tespit edilen imalat miktarlarının, Yönetmeliğin 10 uncu maddesine göre belirlenen ve </a:t>
            </a:r>
            <a:r>
              <a:rPr lang="tr-TR" sz="1200" b="1" dirty="0" smtClean="0">
                <a:effectLst>
                  <a:outerShdw blurRad="38100" dist="38100" dir="2700000" algn="tl">
                    <a:srgbClr val="000000">
                      <a:alpha val="43137"/>
                    </a:srgbClr>
                  </a:outerShdw>
                </a:effectLst>
                <a:latin typeface="Arial" charset="0"/>
                <a:cs typeface="Arial" charset="0"/>
              </a:rPr>
              <a:t>yüklenici karı ve genel gider </a:t>
            </a:r>
            <a:r>
              <a:rPr lang="tr-TR" sz="1200" dirty="0" smtClean="0">
                <a:effectLst>
                  <a:outerShdw blurRad="38100" dist="38100" dir="2700000" algn="tl">
                    <a:srgbClr val="000000">
                      <a:alpha val="43137"/>
                    </a:srgbClr>
                  </a:outerShdw>
                </a:effectLst>
                <a:latin typeface="Arial" charset="0"/>
                <a:cs typeface="Arial" charset="0"/>
              </a:rPr>
              <a:t>ihtiva etmeyen fiyatlarla çarpımı sonucu bulunan tutar </a:t>
            </a:r>
            <a:r>
              <a:rPr lang="tr-TR" sz="1200" b="1" dirty="0" smtClean="0">
                <a:effectLst>
                  <a:outerShdw blurRad="38100" dist="38100" dir="2700000" algn="tl">
                    <a:srgbClr val="000000">
                      <a:alpha val="43137"/>
                    </a:srgbClr>
                  </a:outerShdw>
                </a:effectLst>
                <a:latin typeface="Arial" charset="0"/>
                <a:cs typeface="Arial" charset="0"/>
              </a:rPr>
              <a:t>KDV hariç</a:t>
            </a:r>
            <a:r>
              <a:rPr lang="tr-TR" sz="1200" dirty="0" smtClean="0">
                <a:effectLst>
                  <a:outerShdw blurRad="38100" dist="38100" dir="2700000" algn="tl">
                    <a:srgbClr val="000000">
                      <a:alpha val="43137"/>
                    </a:srgbClr>
                  </a:outerShdw>
                </a:effectLst>
                <a:latin typeface="Arial" charset="0"/>
                <a:cs typeface="Arial" charset="0"/>
              </a:rPr>
              <a:t> olarak hesaplanır ve bulunan bu tutara </a:t>
            </a:r>
            <a:r>
              <a:rPr lang="tr-TR" sz="1200" b="1" dirty="0" smtClean="0">
                <a:effectLst>
                  <a:outerShdw blurRad="38100" dist="38100" dir="2700000" algn="tl">
                    <a:srgbClr val="000000">
                      <a:alpha val="43137"/>
                    </a:srgbClr>
                  </a:outerShdw>
                </a:effectLst>
                <a:latin typeface="Arial" charset="0"/>
                <a:cs typeface="Arial" charset="0"/>
              </a:rPr>
              <a:t>%25 </a:t>
            </a:r>
            <a:r>
              <a:rPr lang="tr-TR" sz="1200" dirty="0" smtClean="0">
                <a:effectLst>
                  <a:outerShdw blurRad="38100" dist="38100" dir="2700000" algn="tl">
                    <a:srgbClr val="000000">
                      <a:alpha val="43137"/>
                    </a:srgbClr>
                  </a:outerShdw>
                </a:effectLst>
                <a:latin typeface="Arial" charset="0"/>
                <a:cs typeface="Arial" charset="0"/>
              </a:rPr>
              <a:t>oranında yüklenici kar ve genel gider karşılığı eklenmek suretiyle </a:t>
            </a:r>
            <a:r>
              <a:rPr lang="tr-TR" sz="1200" b="1" dirty="0" smtClean="0">
                <a:effectLst>
                  <a:outerShdw blurRad="38100" dist="38100" dir="2700000" algn="tl">
                    <a:srgbClr val="000000">
                      <a:alpha val="43137"/>
                    </a:srgbClr>
                  </a:outerShdw>
                </a:effectLst>
                <a:latin typeface="Arial" charset="0"/>
                <a:cs typeface="Arial" charset="0"/>
              </a:rPr>
              <a:t>yaklaşık maliyet</a:t>
            </a:r>
            <a:r>
              <a:rPr lang="tr-TR" sz="1200" dirty="0" smtClean="0">
                <a:effectLst>
                  <a:outerShdw blurRad="38100" dist="38100" dir="2700000" algn="tl">
                    <a:srgbClr val="000000">
                      <a:alpha val="43137"/>
                    </a:srgbClr>
                  </a:outerShdw>
                </a:effectLst>
                <a:latin typeface="Arial" charset="0"/>
                <a:cs typeface="Arial" charset="0"/>
              </a:rPr>
              <a:t> tespit edilir.</a:t>
            </a:r>
          </a:p>
          <a:p>
            <a:endParaRPr lang="tr-TR" dirty="0"/>
          </a:p>
        </p:txBody>
      </p:sp>
      <p:sp>
        <p:nvSpPr>
          <p:cNvPr id="4" name="3 Slayt Numarası Yer Tutucusu"/>
          <p:cNvSpPr>
            <a:spLocks noGrp="1"/>
          </p:cNvSpPr>
          <p:nvPr>
            <p:ph type="sldNum" sz="quarter" idx="10"/>
          </p:nvPr>
        </p:nvSpPr>
        <p:spPr/>
        <p:txBody>
          <a:bodyPr/>
          <a:lstStyle/>
          <a:p>
            <a:pPr>
              <a:defRPr/>
            </a:pPr>
            <a:fld id="{B3EB6CC2-4870-4AE3-84F6-EFEEA71FCB37}" type="slidenum">
              <a:rPr lang="tr-TR" smtClean="0"/>
              <a:pPr>
                <a:defRPr/>
              </a:pPr>
              <a:t>10</a:t>
            </a:fld>
            <a:endParaRPr lang="tr-TR"/>
          </a:p>
        </p:txBody>
      </p:sp>
    </p:spTree>
    <p:extLst>
      <p:ext uri="{BB962C8B-B14F-4D97-AF65-F5344CB8AC3E}">
        <p14:creationId xmlns:p14="http://schemas.microsoft.com/office/powerpoint/2010/main" val="16216882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62</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3460529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63</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39780170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64</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18971592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pPr>
                <a:defRPr/>
              </a:pPr>
              <a:t>65</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613792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pPr>
            <a:endParaRPr lang="tr-TR" altLang="tr-TR" smtClean="0"/>
          </a:p>
        </p:txBody>
      </p:sp>
    </p:spTree>
    <p:extLst>
      <p:ext uri="{BB962C8B-B14F-4D97-AF65-F5344CB8AC3E}">
        <p14:creationId xmlns:p14="http://schemas.microsoft.com/office/powerpoint/2010/main" val="12833877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pPr>
            <a:endParaRPr lang="tr-TR" altLang="tr-TR" smtClean="0"/>
          </a:p>
        </p:txBody>
      </p:sp>
    </p:spTree>
    <p:extLst>
      <p:ext uri="{BB962C8B-B14F-4D97-AF65-F5344CB8AC3E}">
        <p14:creationId xmlns:p14="http://schemas.microsoft.com/office/powerpoint/2010/main" val="32076492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pPr>
            <a:endParaRPr lang="tr-TR" altLang="tr-TR" smtClean="0"/>
          </a:p>
        </p:txBody>
      </p:sp>
    </p:spTree>
    <p:extLst>
      <p:ext uri="{BB962C8B-B14F-4D97-AF65-F5344CB8AC3E}">
        <p14:creationId xmlns:p14="http://schemas.microsoft.com/office/powerpoint/2010/main" val="25621657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pPr>
            <a:endParaRPr lang="tr-TR" altLang="tr-TR" smtClean="0"/>
          </a:p>
        </p:txBody>
      </p:sp>
    </p:spTree>
    <p:extLst>
      <p:ext uri="{BB962C8B-B14F-4D97-AF65-F5344CB8AC3E}">
        <p14:creationId xmlns:p14="http://schemas.microsoft.com/office/powerpoint/2010/main" val="416481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pPr>
            <a:endParaRPr lang="tr-TR" altLang="tr-TR" smtClean="0"/>
          </a:p>
        </p:txBody>
      </p:sp>
    </p:spTree>
    <p:extLst>
      <p:ext uri="{BB962C8B-B14F-4D97-AF65-F5344CB8AC3E}">
        <p14:creationId xmlns:p14="http://schemas.microsoft.com/office/powerpoint/2010/main" val="1109125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a:ln/>
        </p:spPr>
      </p:sp>
      <p:sp>
        <p:nvSpPr>
          <p:cNvPr id="5837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12435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5591175" y="6456363"/>
            <a:ext cx="4281488" cy="339725"/>
          </a:xfrm>
          <a:prstGeom prst="rect">
            <a:avLst/>
          </a:prstGeom>
          <a:noFill/>
          <a:ln w="9525">
            <a:noFill/>
            <a:miter lim="800000"/>
            <a:headEnd/>
            <a:tailEnd/>
          </a:ln>
        </p:spPr>
        <p:txBody>
          <a:bodyPr anchor="b"/>
          <a:lstStyle/>
          <a:p>
            <a:pPr algn="r"/>
            <a:fld id="{146E8F6E-B603-4177-88CA-17D5AD4D5AFF}" type="slidenum">
              <a:rPr lang="tr-TR" sz="1200">
                <a:latin typeface="Times New Roman" pitchFamily="18" charset="0"/>
              </a:rPr>
              <a:pPr algn="r"/>
              <a:t>11</a:t>
            </a:fld>
            <a:endParaRPr lang="tr-TR" sz="12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ln/>
        </p:spPr>
        <p:txBody>
          <a:bodyPr/>
          <a:lstStyle/>
          <a:p>
            <a:pPr eaLnBrk="1" hangingPunct="1">
              <a:defRPr/>
            </a:pPr>
            <a:r>
              <a:rPr lang="tr-TR" dirty="0" smtClean="0"/>
              <a:t>İhale veya ön yeterlik ilanı öncesi gerekiyorsa yaklaşık maliyet yeniden hesaplanır.</a:t>
            </a:r>
          </a:p>
          <a:p>
            <a:pPr eaLnBrk="1" hangingPunct="1">
              <a:defRPr/>
            </a:pPr>
            <a:endParaRPr lang="tr-TR" b="1" dirty="0" smtClean="0"/>
          </a:p>
          <a:p>
            <a:pPr eaLnBrk="1" hangingPunct="1">
              <a:defRPr/>
            </a:pPr>
            <a:r>
              <a:rPr lang="tr-TR" dirty="0" smtClean="0">
                <a:effectLst>
                  <a:outerShdw blurRad="38100" dist="38100" dir="2700000" algn="tl">
                    <a:srgbClr val="000000">
                      <a:alpha val="43137"/>
                    </a:srgbClr>
                  </a:outerShdw>
                </a:effectLst>
              </a:rPr>
              <a:t>İhale komisyonu yaklaşık maliyeti teklif fiyatları ile birlikte açıklar. </a:t>
            </a:r>
          </a:p>
          <a:p>
            <a:pPr eaLnBrk="1" hangingPunct="1">
              <a:defRPr/>
            </a:pPr>
            <a:endParaRPr lang="tr-TR" b="1" dirty="0" smtClean="0"/>
          </a:p>
        </p:txBody>
      </p:sp>
    </p:spTree>
    <p:extLst>
      <p:ext uri="{BB962C8B-B14F-4D97-AF65-F5344CB8AC3E}">
        <p14:creationId xmlns:p14="http://schemas.microsoft.com/office/powerpoint/2010/main" val="30054024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Görüntüsü Yer Tutucusu"/>
          <p:cNvSpPr>
            <a:spLocks noGrp="1" noRot="1" noChangeAspect="1" noTextEdit="1"/>
          </p:cNvSpPr>
          <p:nvPr>
            <p:ph type="sldImg"/>
          </p:nvPr>
        </p:nvSpPr>
        <p:spPr>
          <a:ln/>
        </p:spPr>
      </p:sp>
      <p:sp>
        <p:nvSpPr>
          <p:cNvPr id="5939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41785575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a:ln/>
        </p:spPr>
      </p:sp>
      <p:sp>
        <p:nvSpPr>
          <p:cNvPr id="6041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4657341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a:ln/>
        </p:spPr>
      </p:sp>
      <p:sp>
        <p:nvSpPr>
          <p:cNvPr id="6144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562691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a:ln/>
        </p:spPr>
      </p:sp>
      <p:sp>
        <p:nvSpPr>
          <p:cNvPr id="6246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9233393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a:ln/>
        </p:spPr>
      </p:sp>
      <p:sp>
        <p:nvSpPr>
          <p:cNvPr id="6349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7011912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Görüntüsü Yer Tutucusu"/>
          <p:cNvSpPr>
            <a:spLocks noGrp="1" noRot="1" noChangeAspect="1" noTextEdit="1"/>
          </p:cNvSpPr>
          <p:nvPr>
            <p:ph type="sldImg"/>
          </p:nvPr>
        </p:nvSpPr>
        <p:spPr>
          <a:ln/>
        </p:spPr>
      </p:sp>
      <p:sp>
        <p:nvSpPr>
          <p:cNvPr id="6451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8753872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a:ln/>
        </p:spPr>
      </p:sp>
      <p:sp>
        <p:nvSpPr>
          <p:cNvPr id="6553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8632613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a:ln/>
        </p:spPr>
      </p:sp>
      <p:sp>
        <p:nvSpPr>
          <p:cNvPr id="6656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8138366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Slayt Görüntüsü Yer Tutucusu"/>
          <p:cNvSpPr>
            <a:spLocks noGrp="1" noRot="1" noChangeAspect="1" noTextEdit="1"/>
          </p:cNvSpPr>
          <p:nvPr>
            <p:ph type="sldImg"/>
          </p:nvPr>
        </p:nvSpPr>
        <p:spPr>
          <a:ln/>
        </p:spPr>
      </p:sp>
      <p:sp>
        <p:nvSpPr>
          <p:cNvPr id="6758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6090408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a:ln/>
        </p:spPr>
      </p:sp>
      <p:sp>
        <p:nvSpPr>
          <p:cNvPr id="6861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916394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D34AFDC7-3AEA-438D-9AC3-674E4005B3F9}" type="slidenum">
              <a:rPr lang="tr-TR" smtClean="0"/>
              <a:pPr>
                <a:defRPr/>
              </a:pPr>
              <a:t>12</a:t>
            </a:fld>
            <a:endParaRPr lang="tr-T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tr-TR" smtClean="0"/>
              <a:t>İhale veya ön yeterlik ilanı öncesi gerekiyorsa yaklaşık maliyet yeniden hesaplanır.</a:t>
            </a:r>
          </a:p>
          <a:p>
            <a:pPr eaLnBrk="1" hangingPunct="1"/>
            <a:endParaRPr lang="tr-TR" b="1" smtClean="0"/>
          </a:p>
        </p:txBody>
      </p:sp>
    </p:spTree>
    <p:extLst>
      <p:ext uri="{BB962C8B-B14F-4D97-AF65-F5344CB8AC3E}">
        <p14:creationId xmlns:p14="http://schemas.microsoft.com/office/powerpoint/2010/main" val="1013125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Slayt Görüntüsü Yer Tutucusu"/>
          <p:cNvSpPr>
            <a:spLocks noGrp="1" noRot="1" noChangeAspect="1" noTextEdit="1"/>
          </p:cNvSpPr>
          <p:nvPr>
            <p:ph type="sldImg"/>
          </p:nvPr>
        </p:nvSpPr>
        <p:spPr>
          <a:ln/>
        </p:spPr>
      </p:sp>
      <p:sp>
        <p:nvSpPr>
          <p:cNvPr id="6963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8471620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a:ln/>
        </p:spPr>
      </p:sp>
      <p:sp>
        <p:nvSpPr>
          <p:cNvPr id="7065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9335841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Görüntüsü Yer Tutucusu"/>
          <p:cNvSpPr>
            <a:spLocks noGrp="1" noRot="1" noChangeAspect="1" noTextEdit="1"/>
          </p:cNvSpPr>
          <p:nvPr>
            <p:ph type="sldImg"/>
          </p:nvPr>
        </p:nvSpPr>
        <p:spPr>
          <a:ln/>
        </p:spPr>
      </p:sp>
      <p:sp>
        <p:nvSpPr>
          <p:cNvPr id="7168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585432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a:ln/>
        </p:spPr>
      </p:sp>
      <p:sp>
        <p:nvSpPr>
          <p:cNvPr id="7270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4147812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Görüntüsü Yer Tutucusu"/>
          <p:cNvSpPr>
            <a:spLocks noGrp="1" noRot="1" noChangeAspect="1" noTextEdit="1"/>
          </p:cNvSpPr>
          <p:nvPr>
            <p:ph type="sldImg"/>
          </p:nvPr>
        </p:nvSpPr>
        <p:spPr>
          <a:ln/>
        </p:spPr>
      </p:sp>
      <p:sp>
        <p:nvSpPr>
          <p:cNvPr id="7373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2717573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a:ln/>
        </p:spPr>
      </p:sp>
      <p:sp>
        <p:nvSpPr>
          <p:cNvPr id="7475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9678434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p:cNvSpPr>
            <a:spLocks noGrp="1" noRot="1" noChangeAspect="1" noTextEdit="1"/>
          </p:cNvSpPr>
          <p:nvPr>
            <p:ph type="sldImg"/>
          </p:nvPr>
        </p:nvSpPr>
        <p:spPr>
          <a:ln/>
        </p:spPr>
      </p:sp>
      <p:sp>
        <p:nvSpPr>
          <p:cNvPr id="7577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3977226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a:ln/>
        </p:spPr>
      </p:sp>
      <p:sp>
        <p:nvSpPr>
          <p:cNvPr id="7782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0377798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a:ln/>
        </p:spPr>
      </p:sp>
      <p:sp>
        <p:nvSpPr>
          <p:cNvPr id="7885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6106239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p:cNvSpPr>
            <a:spLocks noGrp="1" noRot="1" noChangeAspect="1" noTextEdit="1"/>
          </p:cNvSpPr>
          <p:nvPr>
            <p:ph type="sldImg"/>
          </p:nvPr>
        </p:nvSpPr>
        <p:spPr>
          <a:ln/>
        </p:spPr>
      </p:sp>
      <p:sp>
        <p:nvSpPr>
          <p:cNvPr id="7987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97708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Slayt Görüntüsü Yer Tutucusu"/>
          <p:cNvSpPr>
            <a:spLocks noGrp="1" noRot="1" noChangeAspect="1" noTextEdit="1"/>
          </p:cNvSpPr>
          <p:nvPr>
            <p:ph type="sldImg"/>
          </p:nvPr>
        </p:nvSpPr>
        <p:spPr>
          <a:ln/>
        </p:spPr>
      </p:sp>
      <p:sp>
        <p:nvSpPr>
          <p:cNvPr id="159747" name="2 Not Yer Tutucusu"/>
          <p:cNvSpPr>
            <a:spLocks noGrp="1"/>
          </p:cNvSpPr>
          <p:nvPr>
            <p:ph type="body" idx="1"/>
          </p:nvPr>
        </p:nvSpPr>
        <p:spPr>
          <a:noFill/>
          <a:ln/>
        </p:spPr>
        <p:txBody>
          <a:bodyPr/>
          <a:lstStyle/>
          <a:p>
            <a:endParaRPr lang="tr-TR" dirty="0" smtClean="0"/>
          </a:p>
        </p:txBody>
      </p:sp>
      <p:sp>
        <p:nvSpPr>
          <p:cNvPr id="4" name="3 Slayt Numarası Yer Tutucusu"/>
          <p:cNvSpPr>
            <a:spLocks noGrp="1"/>
          </p:cNvSpPr>
          <p:nvPr>
            <p:ph type="sldNum" sz="quarter" idx="5"/>
          </p:nvPr>
        </p:nvSpPr>
        <p:spPr/>
        <p:txBody>
          <a:bodyPr/>
          <a:lstStyle/>
          <a:p>
            <a:pPr>
              <a:defRPr/>
            </a:pPr>
            <a:fld id="{65295149-2536-44A0-9BA2-A21520A99025}" type="slidenum">
              <a:rPr lang="tr-TR" smtClean="0"/>
              <a:pPr>
                <a:defRPr/>
              </a:pPr>
              <a:t>13</a:t>
            </a:fld>
            <a:endParaRPr lang="tr-TR"/>
          </a:p>
        </p:txBody>
      </p:sp>
    </p:spTree>
    <p:extLst>
      <p:ext uri="{BB962C8B-B14F-4D97-AF65-F5344CB8AC3E}">
        <p14:creationId xmlns:p14="http://schemas.microsoft.com/office/powerpoint/2010/main" val="38105991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a:ln/>
        </p:spPr>
      </p:sp>
      <p:sp>
        <p:nvSpPr>
          <p:cNvPr id="8089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9892283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a:ln/>
        </p:spPr>
      </p:sp>
      <p:sp>
        <p:nvSpPr>
          <p:cNvPr id="8192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625023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a:ln/>
        </p:spPr>
      </p:sp>
      <p:sp>
        <p:nvSpPr>
          <p:cNvPr id="8294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7914629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a:ln/>
        </p:spPr>
      </p:sp>
      <p:sp>
        <p:nvSpPr>
          <p:cNvPr id="8499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8681410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a:ln/>
        </p:spPr>
      </p:sp>
      <p:sp>
        <p:nvSpPr>
          <p:cNvPr id="8601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7428819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a:ln/>
        </p:spPr>
      </p:sp>
      <p:sp>
        <p:nvSpPr>
          <p:cNvPr id="8704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42129593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a:ln/>
        </p:spPr>
      </p:sp>
      <p:sp>
        <p:nvSpPr>
          <p:cNvPr id="8806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7706953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a:ln/>
        </p:spPr>
      </p:sp>
      <p:sp>
        <p:nvSpPr>
          <p:cNvPr id="8909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35898677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noTextEdit="1"/>
          </p:cNvSpPr>
          <p:nvPr>
            <p:ph type="sldImg"/>
          </p:nvPr>
        </p:nvSpPr>
        <p:spPr>
          <a:ln/>
        </p:spPr>
      </p:sp>
      <p:sp>
        <p:nvSpPr>
          <p:cNvPr id="9011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5613415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Slayt Görüntüsü Yer Tutucusu"/>
          <p:cNvSpPr>
            <a:spLocks noGrp="1" noRot="1" noChangeAspect="1" noTextEdit="1"/>
          </p:cNvSpPr>
          <p:nvPr>
            <p:ph type="sldImg"/>
          </p:nvPr>
        </p:nvSpPr>
        <p:spPr>
          <a:ln/>
        </p:spPr>
      </p:sp>
      <p:sp>
        <p:nvSpPr>
          <p:cNvPr id="9113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490363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B3EB6CC2-4870-4AE3-84F6-EFEEA71FCB37}" type="slidenum">
              <a:rPr lang="tr-TR" smtClean="0"/>
              <a:pPr>
                <a:defRPr/>
              </a:pPr>
              <a:t>14</a:t>
            </a:fld>
            <a:endParaRPr lang="tr-TR"/>
          </a:p>
        </p:txBody>
      </p:sp>
    </p:spTree>
    <p:extLst>
      <p:ext uri="{BB962C8B-B14F-4D97-AF65-F5344CB8AC3E}">
        <p14:creationId xmlns:p14="http://schemas.microsoft.com/office/powerpoint/2010/main" val="18643235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Slayt Görüntüsü Yer Tutucusu"/>
          <p:cNvSpPr>
            <a:spLocks noGrp="1" noRot="1" noChangeAspect="1" noTextEdit="1"/>
          </p:cNvSpPr>
          <p:nvPr>
            <p:ph type="sldImg"/>
          </p:nvPr>
        </p:nvSpPr>
        <p:spPr>
          <a:ln/>
        </p:spPr>
      </p:sp>
      <p:sp>
        <p:nvSpPr>
          <p:cNvPr id="9216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91923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0CD80637-EEC6-4EFA-A6EB-779205ED17D5}"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065E5E21-21CA-4936-9775-7B2C2D38000C}"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8D43B4E5-37DD-4B6C-9B50-B1DF6665D677}"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075EAC3-9EEC-4A20-9AF0-4D4C63D2EF2A}"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755D158B-2890-44C8-94E7-A73E14FEBED9}"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07270098-BC2D-4B94-A12F-142DD1F2EF24}"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2FF3D22C-D6F3-4D7C-951A-A01AEF1C6E30}"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E1563F51-C2D3-4031-A2DF-A347BE50E69A}"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CDF1D293-FCC4-4D6B-B0BD-79426E4F6F91}"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5EEE52BD-1E33-4CCA-8384-9C112EC4BE34}"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7DE5560C-BC16-4E80-875F-7458DDD78DDB}"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22B8BE-8BF9-494C-8C8A-EC7C4B9CF589}"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 id="2147484577" r:id="rId8"/>
    <p:sldLayoutId id="2147484578" r:id="rId9"/>
    <p:sldLayoutId id="2147484579" r:id="rId10"/>
    <p:sldLayoutId id="214748458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images.google.com.tr/imgres?q=Kamu+ihale+kurumu&amp;start=96&amp;hl=tr&amp;gbv=2&amp;biw=1152&amp;bih=641&amp;addh=36&amp;tbm=isch&amp;tbnid=1Z2LKK4ZweIwTM:&amp;imgrefurl=http://www.haberler.com/kamu-ihale-kurumu-ndan-operasyon-aciklamasi-3365770-haberi/&amp;docid=ivF-BvjVcMZ95M&amp;imgurl=http://www.haberler.com/haber-resimleri/770/kamu-ihale-kurumu-ndan-operasyon-aciklamasi-3365770_257_o.jpg&amp;w=300&amp;h=300&amp;ei=3cNlT4XqMcrh4QS8l5GeCA&amp;zoom=1"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38.xml"/><Relationship Id="rId16" Type="http://schemas.openxmlformats.org/officeDocument/2006/relationships/diagramColors" Target="../diagrams/colors1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ihale.gov.tr/"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dirty="0">
                <a:solidFill>
                  <a:schemeClr val="tx2"/>
                </a:solidFill>
                <a:latin typeface="Segoe UI Semibold" panose="020B0702040204020203" pitchFamily="34" charset="0"/>
              </a:rPr>
              <a:t>YAPIM İŞLERİ İHALELERİ </a:t>
            </a:r>
            <a:br>
              <a:rPr lang="tr-TR" dirty="0">
                <a:solidFill>
                  <a:schemeClr val="tx2"/>
                </a:solidFill>
                <a:latin typeface="Segoe UI Semibold" panose="020B0702040204020203" pitchFamily="34" charset="0"/>
              </a:rPr>
            </a:br>
            <a:r>
              <a:rPr lang="tr-TR" dirty="0">
                <a:solidFill>
                  <a:schemeClr val="tx2"/>
                </a:solidFill>
                <a:latin typeface="Segoe UI Semibold" panose="020B0702040204020203" pitchFamily="34" charset="0"/>
              </a:rPr>
              <a:t>ÖZEL HÜKÜMLER</a:t>
            </a:r>
          </a:p>
        </p:txBody>
      </p:sp>
      <p:pic>
        <p:nvPicPr>
          <p:cNvPr id="4" name="Picture 4" descr="kiklogo"/>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7740352" y="188640"/>
            <a:ext cx="11176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lt Başlık 2"/>
          <p:cNvSpPr txBox="1">
            <a:spLocks/>
          </p:cNvSpPr>
          <p:nvPr/>
        </p:nvSpPr>
        <p:spPr>
          <a:xfrm>
            <a:off x="1524000" y="4038600"/>
            <a:ext cx="6400800" cy="1752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0"/>
              </a:spcAft>
            </a:pPr>
            <a:r>
              <a:rPr lang="tr-TR"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Orhan SEÇKİN</a:t>
            </a:r>
          </a:p>
          <a:p>
            <a:pPr fontAlgn="auto">
              <a:spcBef>
                <a:spcPts val="0"/>
              </a:spcBef>
              <a:spcAft>
                <a:spcPts val="0"/>
              </a:spcAft>
            </a:pPr>
            <a:endParaRPr lang="tr-TR"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fontAlgn="auto">
              <a:spcBef>
                <a:spcPts val="0"/>
              </a:spcBef>
              <a:spcAft>
                <a:spcPts val="0"/>
              </a:spcAft>
            </a:pPr>
            <a:r>
              <a:rPr lang="tr-TR"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Kamu İhale Kurumu</a:t>
            </a:r>
          </a:p>
          <a:p>
            <a:pPr fontAlgn="auto">
              <a:spcBef>
                <a:spcPts val="0"/>
              </a:spcBef>
              <a:spcAft>
                <a:spcPts val="0"/>
              </a:spcAft>
            </a:pPr>
            <a:r>
              <a:rPr lang="tr-TR"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İnceleme Daire Başkanı</a:t>
            </a:r>
          </a:p>
        </p:txBody>
      </p:sp>
    </p:spTree>
    <p:extLst>
      <p:ext uri="{BB962C8B-B14F-4D97-AF65-F5344CB8AC3E}">
        <p14:creationId xmlns:p14="http://schemas.microsoft.com/office/powerpoint/2010/main" val="4253270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340D4C58-6DD5-466C-B502-AF79E7ADAD37}" type="slidenum">
              <a:rPr lang="tr-TR" smtClean="0"/>
              <a:pPr>
                <a:defRPr/>
              </a:pPr>
              <a:t>10</a:t>
            </a:fld>
            <a:endParaRPr lang="tr-TR" dirty="0"/>
          </a:p>
        </p:txBody>
      </p:sp>
      <p:sp>
        <p:nvSpPr>
          <p:cNvPr id="6" name="1 Başlık"/>
          <p:cNvSpPr>
            <a:spLocks noGrp="1"/>
          </p:cNvSpPr>
          <p:nvPr>
            <p:ph type="title"/>
          </p:nvPr>
        </p:nvSpPr>
        <p:spPr>
          <a:xfrm>
            <a:off x="0" y="260648"/>
            <a:ext cx="9144000" cy="706090"/>
          </a:xfrm>
          <a:solidFill>
            <a:srgbClr val="00B0F0"/>
          </a:solidFill>
        </p:spPr>
        <p:style>
          <a:lnRef idx="0">
            <a:schemeClr val="accent4"/>
          </a:lnRef>
          <a:fillRef idx="3">
            <a:schemeClr val="accent4"/>
          </a:fillRef>
          <a:effectRef idx="3">
            <a:schemeClr val="accent4"/>
          </a:effectRef>
          <a:fontRef idx="minor">
            <a:schemeClr val="lt1"/>
          </a:fontRef>
        </p:style>
        <p:txBody>
          <a:bodyPr>
            <a:normAutofit fontScale="90000"/>
          </a:bodyPr>
          <a:lstStyle/>
          <a:p>
            <a:r>
              <a:rPr lang="tr-TR" dirty="0" smtClean="0"/>
              <a:t> Yaklaşık Maliyet</a:t>
            </a:r>
            <a:endParaRPr lang="tr-TR" dirty="0"/>
          </a:p>
        </p:txBody>
      </p:sp>
      <p:sp>
        <p:nvSpPr>
          <p:cNvPr id="8" name="2 İçerik Yer Tutucusu"/>
          <p:cNvSpPr txBox="1">
            <a:spLocks/>
          </p:cNvSpPr>
          <p:nvPr/>
        </p:nvSpPr>
        <p:spPr>
          <a:xfrm>
            <a:off x="539552" y="1214424"/>
            <a:ext cx="8064896" cy="271863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fontAlgn="auto">
              <a:spcAft>
                <a:spcPts val="0"/>
              </a:spcAft>
              <a:defRPr/>
            </a:pPr>
            <a:r>
              <a:rPr lang="tr-TR" sz="2400" dirty="0" smtClean="0">
                <a:cs typeface="Times New Roman" panose="02020603050405020304" pitchFamily="18" charset="0"/>
              </a:rPr>
              <a:t>Her türlü </a:t>
            </a:r>
            <a:r>
              <a:rPr lang="tr-TR" sz="2400" dirty="0" smtClean="0">
                <a:solidFill>
                  <a:srgbClr val="C00000"/>
                </a:solidFill>
                <a:cs typeface="Times New Roman" panose="02020603050405020304" pitchFamily="18" charset="0"/>
              </a:rPr>
              <a:t>fiyat araştırması </a:t>
            </a:r>
            <a:r>
              <a:rPr lang="tr-TR" sz="2400" dirty="0" smtClean="0">
                <a:cs typeface="Times New Roman" panose="02020603050405020304" pitchFamily="18" charset="0"/>
              </a:rPr>
              <a:t>yapılarak </a:t>
            </a:r>
          </a:p>
          <a:p>
            <a:pPr lvl="1" algn="just" fontAlgn="auto">
              <a:spcAft>
                <a:spcPts val="0"/>
              </a:spcAft>
              <a:defRPr/>
            </a:pPr>
            <a:r>
              <a:rPr lang="tr-TR" sz="2400" dirty="0" smtClean="0">
                <a:solidFill>
                  <a:srgbClr val="C00000"/>
                </a:solidFill>
                <a:cs typeface="Times New Roman" panose="02020603050405020304" pitchFamily="18" charset="0"/>
              </a:rPr>
              <a:t>KDV hariç </a:t>
            </a:r>
            <a:r>
              <a:rPr lang="tr-TR" sz="2400" dirty="0" smtClean="0">
                <a:cs typeface="Times New Roman" panose="02020603050405020304" pitchFamily="18" charset="0"/>
              </a:rPr>
              <a:t>olmak üzere hesaplanır. </a:t>
            </a:r>
          </a:p>
          <a:p>
            <a:pPr lvl="1" algn="just" fontAlgn="auto">
              <a:spcAft>
                <a:spcPts val="0"/>
              </a:spcAft>
              <a:defRPr/>
            </a:pPr>
            <a:r>
              <a:rPr lang="tr-TR" sz="2400" dirty="0" smtClean="0">
                <a:solidFill>
                  <a:srgbClr val="FF0000"/>
                </a:solidFill>
                <a:cs typeface="Times New Roman" panose="02020603050405020304" pitchFamily="18" charset="0"/>
              </a:rPr>
              <a:t>%25 oranında </a:t>
            </a:r>
            <a:r>
              <a:rPr lang="tr-TR" sz="2400" dirty="0" smtClean="0">
                <a:cs typeface="Times New Roman" panose="02020603050405020304" pitchFamily="18" charset="0"/>
              </a:rPr>
              <a:t>kâr ve genel gider hesaplanır.</a:t>
            </a:r>
          </a:p>
          <a:p>
            <a:pPr lvl="1" algn="just" fontAlgn="auto">
              <a:spcAft>
                <a:spcPts val="0"/>
              </a:spcAft>
              <a:defRPr/>
            </a:pPr>
            <a:r>
              <a:rPr lang="tr-TR" sz="2400" dirty="0" smtClean="0">
                <a:cs typeface="Times New Roman" panose="02020603050405020304" pitchFamily="18" charset="0"/>
              </a:rPr>
              <a:t>Dayanaklarıyla birlikte bir </a:t>
            </a:r>
            <a:r>
              <a:rPr lang="tr-TR" sz="2400" dirty="0" smtClean="0">
                <a:solidFill>
                  <a:srgbClr val="C00000"/>
                </a:solidFill>
                <a:cs typeface="Times New Roman" panose="02020603050405020304" pitchFamily="18" charset="0"/>
              </a:rPr>
              <a:t>hesap cetvelinde gösterilir. </a:t>
            </a:r>
          </a:p>
          <a:p>
            <a:pPr algn="just" fontAlgn="auto">
              <a:spcAft>
                <a:spcPts val="0"/>
              </a:spcAft>
              <a:defRPr/>
            </a:pPr>
            <a:r>
              <a:rPr lang="tr-TR" sz="2400" dirty="0" smtClean="0">
                <a:solidFill>
                  <a:srgbClr val="C00000"/>
                </a:solidFill>
                <a:cs typeface="Times New Roman" panose="02020603050405020304" pitchFamily="18" charset="0"/>
              </a:rPr>
              <a:t>YM ihale tarihine kadar gizli tutulur. </a:t>
            </a:r>
          </a:p>
          <a:p>
            <a:pPr algn="just" fontAlgn="auto">
              <a:spcAft>
                <a:spcPts val="0"/>
              </a:spcAft>
              <a:defRPr/>
            </a:pPr>
            <a:r>
              <a:rPr lang="tr-TR" sz="2400" dirty="0" smtClean="0">
                <a:cs typeface="Times New Roman" panose="02020603050405020304" pitchFamily="18" charset="0"/>
              </a:rPr>
              <a:t>İsteklilere veya ihale süreci ile resmî ilişkisi olmayan </a:t>
            </a:r>
            <a:r>
              <a:rPr lang="tr-TR" sz="2400" dirty="0" smtClean="0">
                <a:solidFill>
                  <a:srgbClr val="C00000"/>
                </a:solidFill>
                <a:cs typeface="Times New Roman" panose="02020603050405020304" pitchFamily="18" charset="0"/>
              </a:rPr>
              <a:t>diğer kişilere açıklanmaz</a:t>
            </a:r>
            <a:r>
              <a:rPr lang="tr-TR" sz="2400" dirty="0" smtClean="0">
                <a:cs typeface="Times New Roman" panose="02020603050405020304" pitchFamily="18" charset="0"/>
              </a:rPr>
              <a:t>.</a:t>
            </a:r>
          </a:p>
          <a:p>
            <a:pPr algn="just" fontAlgn="auto">
              <a:spcAft>
                <a:spcPts val="0"/>
              </a:spcAft>
              <a:defRPr/>
            </a:pPr>
            <a:r>
              <a:rPr lang="tr-TR" sz="2400" dirty="0"/>
              <a:t>İhale ilanı veya ön yeterlik ilanı öncesinde gerekiyorsa yeniden hesaplanır</a:t>
            </a:r>
            <a:r>
              <a:rPr lang="tr-TR" sz="2400" dirty="0">
                <a:latin typeface="Arial" charset="0"/>
              </a:rPr>
              <a:t>.</a:t>
            </a:r>
          </a:p>
          <a:p>
            <a:pPr algn="just" fontAlgn="auto">
              <a:spcAft>
                <a:spcPts val="0"/>
              </a:spcAft>
              <a:defRPr/>
            </a:pPr>
            <a:endParaRPr lang="tr-TR" sz="2400" b="1" dirty="0" smtClean="0">
              <a:solidFill>
                <a:srgbClr val="FF0000"/>
              </a:solidFill>
              <a:effectLst>
                <a:outerShdw blurRad="38100" dist="38100" dir="2700000" algn="tl">
                  <a:srgbClr val="C0C0C0"/>
                </a:outerShdw>
              </a:effectLst>
              <a:cs typeface="Times New Roman" panose="02020603050405020304" pitchFamily="18" charset="0"/>
            </a:endParaRPr>
          </a:p>
        </p:txBody>
      </p:sp>
      <p:pic>
        <p:nvPicPr>
          <p:cNvPr id="9" name="Picture 3"/>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756436" y="1916832"/>
            <a:ext cx="1346431" cy="12422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04442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500"/>
                                        <p:tgtEl>
                                          <p:spTgt spid="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5450" y="1452563"/>
            <a:ext cx="8504238" cy="4784725"/>
          </a:xfrm>
        </p:spPr>
        <p:txBody>
          <a:bodyPr rtlCol="0">
            <a:noAutofit/>
          </a:bodyPr>
          <a:lstStyle/>
          <a:p>
            <a:pPr marL="45720" indent="0" algn="just" eaLnBrk="1" fontAlgn="auto" hangingPunct="1">
              <a:spcAft>
                <a:spcPts val="0"/>
              </a:spcAft>
              <a:buClr>
                <a:schemeClr val="accent6">
                  <a:lumMod val="75000"/>
                </a:schemeClr>
              </a:buClr>
              <a:buFont typeface="Georgia" pitchFamily="18" charset="0"/>
              <a:buNone/>
              <a:defRPr/>
            </a:pPr>
            <a:r>
              <a:rPr lang="tr-TR" sz="2400" b="1" dirty="0"/>
              <a:t>İsteklilerin analizlerine dayanak teşkil eden bilgi ve belgeler;</a:t>
            </a:r>
          </a:p>
          <a:p>
            <a:pPr marL="45720" indent="0" algn="just" eaLnBrk="1" fontAlgn="auto" hangingPunct="1">
              <a:spcAft>
                <a:spcPts val="0"/>
              </a:spcAft>
              <a:buClr>
                <a:schemeClr val="accent6">
                  <a:lumMod val="75000"/>
                </a:schemeClr>
              </a:buClr>
              <a:buFont typeface="Georgia" pitchFamily="18" charset="0"/>
              <a:buNone/>
              <a:defRPr/>
            </a:pPr>
            <a:endParaRPr lang="tr-TR" sz="2400" dirty="0"/>
          </a:p>
          <a:p>
            <a:pPr marL="45720" indent="0" algn="just" eaLnBrk="1" fontAlgn="auto" hangingPunct="1">
              <a:spcAft>
                <a:spcPts val="0"/>
              </a:spcAft>
              <a:buClr>
                <a:schemeClr val="accent6">
                  <a:lumMod val="75000"/>
                </a:schemeClr>
              </a:buClr>
              <a:buFont typeface="Georgia" pitchFamily="18" charset="0"/>
              <a:buNone/>
              <a:defRPr/>
            </a:pPr>
            <a:r>
              <a:rPr lang="tr-TR" sz="2400" dirty="0"/>
              <a:t>a. </a:t>
            </a:r>
            <a:r>
              <a:rPr lang="tr-TR" sz="2400" dirty="0" smtClean="0"/>
              <a:t>Fiyat </a:t>
            </a:r>
            <a:r>
              <a:rPr lang="tr-TR" sz="2400" dirty="0"/>
              <a:t>teklifleri,</a:t>
            </a:r>
          </a:p>
          <a:p>
            <a:pPr marL="45720" indent="0" algn="just" eaLnBrk="1" fontAlgn="auto" hangingPunct="1">
              <a:spcAft>
                <a:spcPts val="0"/>
              </a:spcAft>
              <a:buClr>
                <a:schemeClr val="accent6">
                  <a:lumMod val="75000"/>
                </a:schemeClr>
              </a:buClr>
              <a:buFont typeface="Georgia" pitchFamily="18" charset="0"/>
              <a:buNone/>
              <a:defRPr/>
            </a:pPr>
            <a:r>
              <a:rPr lang="tr-TR" sz="2400" dirty="0" smtClean="0"/>
              <a:t>b</a:t>
            </a:r>
            <a:r>
              <a:rPr lang="tr-TR" sz="2400" dirty="0"/>
              <a:t>. Çimento ve demir ürünleri için ilan edilmiş üretici fiyat tarifeleri,</a:t>
            </a:r>
          </a:p>
          <a:p>
            <a:pPr marL="45720" indent="0" algn="just" eaLnBrk="1" fontAlgn="auto" hangingPunct="1">
              <a:spcAft>
                <a:spcPts val="0"/>
              </a:spcAft>
              <a:buClr>
                <a:schemeClr val="accent6">
                  <a:lumMod val="75000"/>
                </a:schemeClr>
              </a:buClr>
              <a:buFont typeface="Georgia" pitchFamily="18" charset="0"/>
              <a:buNone/>
              <a:defRPr/>
            </a:pPr>
            <a:r>
              <a:rPr lang="tr-TR" sz="2400" dirty="0" smtClean="0"/>
              <a:t>c</a:t>
            </a:r>
            <a:r>
              <a:rPr lang="tr-TR" sz="2400" dirty="0"/>
              <a:t>. Kamu kurum ve kuruluşları tarafından sunulan mal ve hizmetlere ilişkin ilan edilmiş fiyat tarifeleri veya bunlardan alınmış fiyat teklifleri,</a:t>
            </a:r>
          </a:p>
          <a:p>
            <a:pPr marL="45720" indent="0" algn="just" eaLnBrk="1" fontAlgn="auto" hangingPunct="1">
              <a:spcAft>
                <a:spcPts val="0"/>
              </a:spcAft>
              <a:buClr>
                <a:schemeClr val="accent6">
                  <a:lumMod val="75000"/>
                </a:schemeClr>
              </a:buClr>
              <a:buFont typeface="Georgia" pitchFamily="18" charset="0"/>
              <a:buNone/>
              <a:defRPr/>
            </a:pPr>
            <a:r>
              <a:rPr lang="tr-TR" sz="2400" dirty="0" smtClean="0"/>
              <a:t>ç</a:t>
            </a:r>
            <a:r>
              <a:rPr lang="tr-TR" sz="2400" dirty="0"/>
              <a:t>. Kamu kurum ve kuruluşları tarafından ilgili mal veya hizmetlere ilişkin ilan edilen asgari fiyatlar, </a:t>
            </a:r>
          </a:p>
          <a:p>
            <a:pPr marL="45720" indent="0" algn="just" eaLnBrk="1" fontAlgn="auto" hangingPunct="1">
              <a:spcAft>
                <a:spcPts val="0"/>
              </a:spcAft>
              <a:buClr>
                <a:schemeClr val="accent6">
                  <a:lumMod val="75000"/>
                </a:schemeClr>
              </a:buClr>
              <a:buFont typeface="Georgia" pitchFamily="18" charset="0"/>
              <a:buNone/>
              <a:defRPr/>
            </a:pPr>
            <a:r>
              <a:rPr lang="tr-TR" sz="2400" dirty="0" smtClean="0"/>
              <a:t>d</a:t>
            </a:r>
            <a:r>
              <a:rPr lang="tr-TR" sz="2400" dirty="0"/>
              <a:t>. Ürettiği, aldığı veya sattığı mallara ilişkin maliyet/satış tutarı tespit tutanakları, </a:t>
            </a:r>
          </a:p>
          <a:p>
            <a:pPr marL="45720" indent="0" algn="just" eaLnBrk="1" fontAlgn="auto" hangingPunct="1">
              <a:spcAft>
                <a:spcPts val="0"/>
              </a:spcAft>
              <a:buClr>
                <a:schemeClr val="accent6">
                  <a:lumMod val="75000"/>
                </a:schemeClr>
              </a:buClr>
              <a:buFont typeface="Georgia" pitchFamily="18" charset="0"/>
              <a:buNone/>
              <a:defRPr/>
            </a:pPr>
            <a:r>
              <a:rPr lang="tr-TR" sz="2400" dirty="0" smtClean="0"/>
              <a:t>e</a:t>
            </a:r>
            <a:r>
              <a:rPr lang="tr-TR" sz="2400" dirty="0"/>
              <a:t>. </a:t>
            </a:r>
            <a:r>
              <a:rPr lang="tr-TR" sz="2400" dirty="0" err="1"/>
              <a:t>Stoğunda</a:t>
            </a:r>
            <a:r>
              <a:rPr lang="tr-TR" sz="2400" dirty="0"/>
              <a:t> bulunan mallara ilişkin stok tespit tutanakları, </a:t>
            </a:r>
          </a:p>
          <a:p>
            <a:pPr marL="45720" indent="0" algn="just" eaLnBrk="1" fontAlgn="auto" hangingPunct="1">
              <a:spcAft>
                <a:spcPts val="0"/>
              </a:spcAft>
              <a:buClr>
                <a:schemeClr val="accent6">
                  <a:lumMod val="75000"/>
                </a:schemeClr>
              </a:buClr>
              <a:buFont typeface="Georgia" pitchFamily="18" charset="0"/>
              <a:buNone/>
              <a:defRPr/>
            </a:pPr>
            <a:endParaRPr lang="tr-TR" altLang="tr-TR" sz="2400" u="sng" dirty="0"/>
          </a:p>
        </p:txBody>
      </p:sp>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ADTA Belgelendirme</a:t>
              </a:r>
            </a:p>
          </p:txBody>
        </p:sp>
      </p:grpSp>
    </p:spTree>
    <p:extLst>
      <p:ext uri="{BB962C8B-B14F-4D97-AF65-F5344CB8AC3E}">
        <p14:creationId xmlns:p14="http://schemas.microsoft.com/office/powerpoint/2010/main" val="2778697502"/>
      </p:ext>
    </p:extLst>
  </p:cSld>
  <p:clrMapOvr>
    <a:masterClrMapping/>
  </p:clrMapOvr>
  <p:transition>
    <p:newsflash/>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İçerik Yer Tutucusu"/>
          <p:cNvSpPr>
            <a:spLocks noGrp="1"/>
          </p:cNvSpPr>
          <p:nvPr>
            <p:ph idx="1"/>
          </p:nvPr>
        </p:nvSpPr>
        <p:spPr>
          <a:xfrm>
            <a:off x="425450" y="1452563"/>
            <a:ext cx="8504238" cy="4784725"/>
          </a:xfrm>
        </p:spPr>
        <p:txBody>
          <a:bodyPr/>
          <a:lstStyle/>
          <a:p>
            <a:pPr marL="44450" indent="0" algn="just" eaLnBrk="1" hangingPunct="1">
              <a:buFont typeface="Georgia" pitchFamily="18" charset="0"/>
              <a:buNone/>
            </a:pPr>
            <a:r>
              <a:rPr lang="tr-TR" altLang="tr-TR" sz="2000" u="sng" smtClean="0"/>
              <a:t> </a:t>
            </a:r>
          </a:p>
        </p:txBody>
      </p:sp>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ADTA Belgelendirme</a:t>
              </a:r>
            </a:p>
          </p:txBody>
        </p:sp>
      </p:grpSp>
      <p:sp>
        <p:nvSpPr>
          <p:cNvPr id="11" name="12 Dikdörtgen"/>
          <p:cNvSpPr/>
          <p:nvPr/>
        </p:nvSpPr>
        <p:spPr>
          <a:xfrm>
            <a:off x="425450" y="1412776"/>
            <a:ext cx="8289925" cy="2215991"/>
          </a:xfrm>
          <a:prstGeom prst="rect">
            <a:avLst/>
          </a:prstGeom>
          <a:solidFill>
            <a:schemeClr val="bg1"/>
          </a:solidFill>
        </p:spPr>
        <p:txBody>
          <a:bodyPr>
            <a:spAutoFit/>
          </a:bodyPr>
          <a:lstStyle/>
          <a:p>
            <a:pPr algn="just">
              <a:defRPr/>
            </a:pPr>
            <a:r>
              <a:rPr lang="tr-TR" sz="2300" dirty="0">
                <a:solidFill>
                  <a:srgbClr val="FF0000"/>
                </a:solidFill>
                <a:latin typeface="+mj-lt"/>
              </a:rPr>
              <a:t>Teklife konu alanda faaliyet gösteren </a:t>
            </a:r>
            <a:r>
              <a:rPr lang="tr-TR" sz="2300" dirty="0" smtClean="0">
                <a:solidFill>
                  <a:srgbClr val="FF0000"/>
                </a:solidFill>
                <a:latin typeface="+mj-lt"/>
              </a:rPr>
              <a:t>3. </a:t>
            </a:r>
            <a:r>
              <a:rPr lang="tr-TR" sz="2300" dirty="0">
                <a:solidFill>
                  <a:srgbClr val="FF0000"/>
                </a:solidFill>
                <a:latin typeface="+mj-lt"/>
              </a:rPr>
              <a:t>kişilerden alınan fiyat teklifleri;</a:t>
            </a:r>
          </a:p>
          <a:p>
            <a:pPr marL="342900" indent="-342900" algn="just">
              <a:buFont typeface="Wingdings" panose="05000000000000000000" pitchFamily="2" charset="2"/>
              <a:buChar char="§"/>
              <a:defRPr/>
            </a:pPr>
            <a:r>
              <a:rPr lang="tr-TR" sz="2300" dirty="0">
                <a:latin typeface="+mj-lt"/>
              </a:rPr>
              <a:t>Meslek Mensubu (SMMM / YMM) tarafından fiyat teklifi üzerine ilgili ibare yazılacak ve ilgili tutanak düzenlenecek (Ek-O.5 veya Ek-O.6)</a:t>
            </a:r>
          </a:p>
          <a:p>
            <a:pPr marL="342900" indent="-342900" algn="just">
              <a:buFont typeface="Wingdings" panose="05000000000000000000" pitchFamily="2" charset="2"/>
              <a:buChar char="§"/>
              <a:defRPr/>
            </a:pPr>
            <a:r>
              <a:rPr lang="tr-TR" sz="2300" dirty="0">
                <a:latin typeface="+mj-lt"/>
              </a:rPr>
              <a:t>İhale tarihinden önce düzenlenmiş olması zorunlu değildir.</a:t>
            </a:r>
          </a:p>
        </p:txBody>
      </p:sp>
      <p:sp>
        <p:nvSpPr>
          <p:cNvPr id="12" name="2 İçerik Yer Tutucusu"/>
          <p:cNvSpPr txBox="1">
            <a:spLocks/>
          </p:cNvSpPr>
          <p:nvPr/>
        </p:nvSpPr>
        <p:spPr>
          <a:xfrm>
            <a:off x="425450" y="3717032"/>
            <a:ext cx="8370888" cy="3024336"/>
          </a:xfrm>
          <a:prstGeom prst="rect">
            <a:avLst/>
          </a:prstGeom>
          <a:solidFill>
            <a:schemeClr val="bg1"/>
          </a:solidFill>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fontAlgn="auto">
              <a:buFont typeface="Wingdings 2" pitchFamily="18" charset="2"/>
              <a:buNone/>
              <a:defRPr/>
            </a:pPr>
            <a:r>
              <a:rPr lang="tr-TR" dirty="0">
                <a:solidFill>
                  <a:srgbClr val="FF0000"/>
                </a:solidFill>
              </a:rPr>
              <a:t>	</a:t>
            </a:r>
            <a:r>
              <a:rPr lang="tr-TR" dirty="0" smtClean="0">
                <a:solidFill>
                  <a:srgbClr val="FF0000"/>
                </a:solidFill>
              </a:rPr>
              <a:t>	Maliyet tespit </a:t>
            </a:r>
            <a:r>
              <a:rPr lang="tr-TR" dirty="0">
                <a:solidFill>
                  <a:srgbClr val="FF0000"/>
                </a:solidFill>
              </a:rPr>
              <a:t>tutanağı (Ek-O.5):</a:t>
            </a:r>
          </a:p>
          <a:p>
            <a:pPr algn="just" fontAlgn="auto">
              <a:buFont typeface="Wingdings 2" pitchFamily="18" charset="2"/>
              <a:buNone/>
              <a:defRPr/>
            </a:pPr>
            <a:r>
              <a:rPr lang="tr-TR" dirty="0" smtClean="0">
                <a:solidFill>
                  <a:schemeClr val="tx1"/>
                </a:solidFill>
              </a:rPr>
              <a:t>	Analiz girdisi için teklif edilen fiyatın, </a:t>
            </a:r>
            <a:r>
              <a:rPr lang="tr-TR" dirty="0">
                <a:solidFill>
                  <a:schemeClr val="tx1"/>
                </a:solidFill>
              </a:rPr>
              <a:t>son veya bir </a:t>
            </a:r>
            <a:r>
              <a:rPr lang="tr-TR" dirty="0" smtClean="0">
                <a:solidFill>
                  <a:schemeClr val="tx1"/>
                </a:solidFill>
              </a:rPr>
              <a:t>önceki geçici vergi beyanname döneminde gerçekleşen </a:t>
            </a:r>
            <a:r>
              <a:rPr lang="tr-TR" dirty="0" smtClean="0">
                <a:solidFill>
                  <a:srgbClr val="FF0000"/>
                </a:solidFill>
              </a:rPr>
              <a:t>ağırlıklı ortalama/toplam birim maliyetin </a:t>
            </a:r>
            <a:r>
              <a:rPr lang="tr-TR" dirty="0" smtClean="0">
                <a:solidFill>
                  <a:schemeClr val="tx1"/>
                </a:solidFill>
              </a:rPr>
              <a:t>altında olmaması</a:t>
            </a:r>
          </a:p>
          <a:p>
            <a:pPr algn="just" fontAlgn="auto">
              <a:buFont typeface="Wingdings 2" pitchFamily="18" charset="2"/>
              <a:buNone/>
              <a:defRPr/>
            </a:pPr>
            <a:r>
              <a:rPr lang="tr-TR" dirty="0">
                <a:solidFill>
                  <a:schemeClr val="tx1"/>
                </a:solidFill>
              </a:rPr>
              <a:t>	</a:t>
            </a:r>
            <a:r>
              <a:rPr lang="tr-TR" dirty="0" smtClean="0">
                <a:solidFill>
                  <a:schemeClr val="tx1"/>
                </a:solidFill>
              </a:rPr>
              <a:t>	</a:t>
            </a:r>
            <a:r>
              <a:rPr lang="tr-TR" dirty="0" smtClean="0">
                <a:solidFill>
                  <a:srgbClr val="FF0000"/>
                </a:solidFill>
              </a:rPr>
              <a:t>Satış tutarı </a:t>
            </a:r>
            <a:r>
              <a:rPr lang="tr-TR" dirty="0">
                <a:solidFill>
                  <a:srgbClr val="FF0000"/>
                </a:solidFill>
              </a:rPr>
              <a:t>tespit tutanağı (Ek-O.6) :</a:t>
            </a:r>
          </a:p>
          <a:p>
            <a:pPr algn="just" fontAlgn="auto">
              <a:buFont typeface="Wingdings 2" pitchFamily="18" charset="2"/>
              <a:buNone/>
              <a:defRPr/>
            </a:pPr>
            <a:r>
              <a:rPr lang="tr-TR" dirty="0" smtClean="0">
                <a:solidFill>
                  <a:schemeClr val="tx1"/>
                </a:solidFill>
              </a:rPr>
              <a:t>	Analiz girdisi için teklif edilen fiyatın, </a:t>
            </a:r>
            <a:r>
              <a:rPr lang="tr-TR" dirty="0">
                <a:solidFill>
                  <a:schemeClr val="tx1"/>
                </a:solidFill>
              </a:rPr>
              <a:t>son veya bir önceki </a:t>
            </a:r>
            <a:r>
              <a:rPr lang="tr-TR" dirty="0" smtClean="0">
                <a:solidFill>
                  <a:schemeClr val="tx1"/>
                </a:solidFill>
              </a:rPr>
              <a:t>geçici vergi beyanname döneminde gerçekleşen </a:t>
            </a:r>
            <a:r>
              <a:rPr lang="tr-TR" dirty="0" smtClean="0">
                <a:solidFill>
                  <a:srgbClr val="FF0000"/>
                </a:solidFill>
              </a:rPr>
              <a:t>ağırlıklı </a:t>
            </a:r>
            <a:r>
              <a:rPr lang="tr-TR" dirty="0">
                <a:solidFill>
                  <a:srgbClr val="FF0000"/>
                </a:solidFill>
              </a:rPr>
              <a:t>ortalama birim satış tutarının %80’inin</a:t>
            </a:r>
            <a:r>
              <a:rPr lang="tr-TR" dirty="0">
                <a:solidFill>
                  <a:schemeClr val="tx1"/>
                </a:solidFill>
              </a:rPr>
              <a:t> </a:t>
            </a:r>
            <a:r>
              <a:rPr lang="tr-TR" dirty="0" smtClean="0">
                <a:solidFill>
                  <a:schemeClr val="tx1"/>
                </a:solidFill>
              </a:rPr>
              <a:t>altında olmaması</a:t>
            </a:r>
          </a:p>
          <a:p>
            <a:pPr algn="just" fontAlgn="auto">
              <a:buFont typeface="Wingdings 2" pitchFamily="18" charset="2"/>
              <a:buNone/>
              <a:defRPr/>
            </a:pPr>
            <a:endParaRPr lang="tr-TR" dirty="0" smtClean="0">
              <a:solidFill>
                <a:schemeClr val="tx1"/>
              </a:solidFill>
            </a:endParaRPr>
          </a:p>
          <a:p>
            <a:pPr algn="just" fontAlgn="auto">
              <a:buFont typeface="Wingdings 2" pitchFamily="18" charset="2"/>
              <a:buNone/>
              <a:defRPr/>
            </a:pPr>
            <a:endParaRPr lang="tr-TR" dirty="0" smtClean="0">
              <a:solidFill>
                <a:schemeClr val="tx1"/>
              </a:solidFill>
            </a:endParaRPr>
          </a:p>
          <a:p>
            <a:pPr fontAlgn="auto">
              <a:defRPr/>
            </a:pPr>
            <a:endParaRPr lang="tr-TR" dirty="0" smtClean="0">
              <a:solidFill>
                <a:schemeClr val="tx1"/>
              </a:solidFill>
            </a:endParaRPr>
          </a:p>
        </p:txBody>
      </p:sp>
    </p:spTree>
    <p:extLst>
      <p:ext uri="{BB962C8B-B14F-4D97-AF65-F5344CB8AC3E}">
        <p14:creationId xmlns:p14="http://schemas.microsoft.com/office/powerpoint/2010/main" val="4152310837"/>
      </p:ext>
    </p:extLst>
  </p:cSld>
  <p:clrMapOvr>
    <a:masterClrMapping/>
  </p:clrMapOvr>
  <p:transition>
    <p:newsflash/>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İçerik Yer Tutucusu"/>
          <p:cNvSpPr>
            <a:spLocks noGrp="1"/>
          </p:cNvSpPr>
          <p:nvPr>
            <p:ph idx="1"/>
          </p:nvPr>
        </p:nvSpPr>
        <p:spPr>
          <a:xfrm>
            <a:off x="251520" y="1857364"/>
            <a:ext cx="8611492" cy="2291716"/>
          </a:xfrm>
          <a:solidFill>
            <a:schemeClr val="bg1"/>
          </a:solidFill>
          <a:ln>
            <a:miter lim="800000"/>
            <a:headEnd/>
            <a:tailEnd/>
          </a:ln>
          <a:extLst/>
        </p:spPr>
        <p:style>
          <a:lnRef idx="0">
            <a:scrgbClr r="0" g="0" b="0"/>
          </a:lnRef>
          <a:fillRef idx="1002">
            <a:schemeClr val="lt1"/>
          </a:fillRef>
          <a:effectRef idx="0">
            <a:scrgbClr r="0" g="0" b="0"/>
          </a:effectRef>
          <a:fontRef idx="major"/>
        </p:style>
        <p:txBody>
          <a:bodyPr rtlCol="0">
            <a:noAutofit/>
          </a:bodyPr>
          <a:lstStyle/>
          <a:p>
            <a:pPr indent="-182880" algn="just" eaLnBrk="1" fontAlgn="auto" hangingPunct="1">
              <a:spcAft>
                <a:spcPts val="0"/>
              </a:spcAft>
              <a:buClr>
                <a:schemeClr val="accent6">
                  <a:lumMod val="75000"/>
                </a:schemeClr>
              </a:buClr>
              <a:buFont typeface="Arial" panose="020B0604020202020204" pitchFamily="34" charset="0"/>
              <a:buChar char="•"/>
              <a:defRPr/>
            </a:pPr>
            <a:r>
              <a:rPr lang="tr-TR" sz="2800" dirty="0" smtClean="0">
                <a:solidFill>
                  <a:schemeClr val="tx1">
                    <a:lumMod val="75000"/>
                    <a:lumOff val="25000"/>
                  </a:schemeClr>
                </a:solidFill>
              </a:rPr>
              <a:t>Maliyet/satış tutarı tespit tutanakları </a:t>
            </a:r>
            <a:r>
              <a:rPr lang="tr-TR" sz="2800" u="sng" dirty="0" smtClean="0">
                <a:solidFill>
                  <a:srgbClr val="FF0000"/>
                </a:solidFill>
              </a:rPr>
              <a:t>mükellefe verilmeyecek</a:t>
            </a:r>
            <a:r>
              <a:rPr lang="tr-TR" sz="2800" dirty="0" smtClean="0">
                <a:solidFill>
                  <a:schemeClr val="tx1">
                    <a:lumMod val="75000"/>
                    <a:lumOff val="25000"/>
                  </a:schemeClr>
                </a:solidFill>
              </a:rPr>
              <a:t> ve YMM veya </a:t>
            </a:r>
            <a:r>
              <a:rPr lang="tr-TR" sz="2800" dirty="0" err="1" smtClean="0">
                <a:solidFill>
                  <a:schemeClr val="tx1">
                    <a:lumMod val="75000"/>
                    <a:lumOff val="25000"/>
                  </a:schemeClr>
                </a:solidFill>
              </a:rPr>
              <a:t>SMMM’nin</a:t>
            </a:r>
            <a:r>
              <a:rPr lang="tr-TR" sz="2800" dirty="0" smtClean="0">
                <a:solidFill>
                  <a:schemeClr val="tx1">
                    <a:lumMod val="75000"/>
                    <a:lumOff val="25000"/>
                  </a:schemeClr>
                </a:solidFill>
              </a:rPr>
              <a:t> kendisinde kalacaktır.</a:t>
            </a:r>
          </a:p>
          <a:p>
            <a:pPr indent="-182880" algn="just" eaLnBrk="1" fontAlgn="auto" hangingPunct="1">
              <a:spcAft>
                <a:spcPts val="0"/>
              </a:spcAft>
              <a:buClr>
                <a:schemeClr val="accent6">
                  <a:lumMod val="75000"/>
                </a:schemeClr>
              </a:buClr>
              <a:buFont typeface="Arial" panose="020B0604020202020204" pitchFamily="34" charset="0"/>
              <a:buChar char="•"/>
              <a:defRPr/>
            </a:pPr>
            <a:r>
              <a:rPr lang="tr-TR" sz="2800" dirty="0" smtClean="0"/>
              <a:t>İhale </a:t>
            </a:r>
            <a:r>
              <a:rPr lang="tr-TR" sz="2800" dirty="0"/>
              <a:t>komisyonu veya KİK istediğinde verilecektir.</a:t>
            </a:r>
          </a:p>
          <a:p>
            <a:pPr indent="-182880" algn="just" eaLnBrk="1" fontAlgn="auto" hangingPunct="1">
              <a:spcAft>
                <a:spcPts val="0"/>
              </a:spcAft>
              <a:buClr>
                <a:schemeClr val="accent6">
                  <a:lumMod val="75000"/>
                </a:schemeClr>
              </a:buClr>
              <a:buFont typeface="Arial" panose="020B0604020202020204" pitchFamily="34" charset="0"/>
              <a:buChar char="•"/>
              <a:defRPr/>
            </a:pPr>
            <a:endParaRPr lang="tr-TR" sz="2800" dirty="0" smtClean="0">
              <a:solidFill>
                <a:schemeClr val="tx1">
                  <a:lumMod val="75000"/>
                  <a:lumOff val="25000"/>
                </a:schemeClr>
              </a:solidFill>
            </a:endParaRPr>
          </a:p>
        </p:txBody>
      </p:sp>
      <p:sp>
        <p:nvSpPr>
          <p:cNvPr id="13" name="Yuvarlatılmış Dikdörtgen 5"/>
          <p:cNvSpPr/>
          <p:nvPr/>
        </p:nvSpPr>
        <p:spPr>
          <a:xfrm>
            <a:off x="251520" y="384909"/>
            <a:ext cx="8566861" cy="811842"/>
          </a:xfrm>
          <a:prstGeom prst="round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ADTA Belgelendirme</a:t>
            </a:r>
          </a:p>
        </p:txBody>
      </p:sp>
    </p:spTree>
    <p:extLst>
      <p:ext uri="{BB962C8B-B14F-4D97-AF65-F5344CB8AC3E}">
        <p14:creationId xmlns:p14="http://schemas.microsoft.com/office/powerpoint/2010/main" val="3814705942"/>
      </p:ext>
    </p:extLst>
  </p:cSld>
  <p:clrMapOvr>
    <a:masterClrMapping/>
  </p:clrMapOvr>
  <p:transition>
    <p:split orient="ver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5"/>
          <p:cNvSpPr/>
          <p:nvPr/>
        </p:nvSpPr>
        <p:spPr>
          <a:xfrm>
            <a:off x="251520" y="384909"/>
            <a:ext cx="8566861" cy="811842"/>
          </a:xfrm>
          <a:prstGeom prst="round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ADTA Belgelendirme</a:t>
            </a:r>
          </a:p>
        </p:txBody>
      </p:sp>
      <p:sp>
        <p:nvSpPr>
          <p:cNvPr id="43013" name="2 İçerik Yer Tutucusu"/>
          <p:cNvSpPr>
            <a:spLocks noGrp="1"/>
          </p:cNvSpPr>
          <p:nvPr>
            <p:ph idx="1"/>
          </p:nvPr>
        </p:nvSpPr>
        <p:spPr>
          <a:xfrm>
            <a:off x="467544" y="1448367"/>
            <a:ext cx="6192688" cy="4784725"/>
          </a:xfrm>
        </p:spPr>
        <p:txBody>
          <a:bodyPr rtlCol="0">
            <a:normAutofit/>
          </a:bodyPr>
          <a:lstStyle/>
          <a:p>
            <a:pPr algn="just" eaLnBrk="1" fontAlgn="auto" hangingPunct="1">
              <a:spcAft>
                <a:spcPts val="0"/>
              </a:spcAft>
              <a:defRPr/>
            </a:pPr>
            <a:r>
              <a:rPr lang="tr-TR" altLang="tr-TR" sz="2400" dirty="0" smtClean="0"/>
              <a:t>Çimento ve demir ürünleri için ilan edilmiş üretici fiyat tarifelerinden,</a:t>
            </a:r>
          </a:p>
          <a:p>
            <a:pPr algn="just" eaLnBrk="1" fontAlgn="auto" hangingPunct="1">
              <a:spcAft>
                <a:spcPts val="0"/>
              </a:spcAft>
              <a:defRPr/>
            </a:pPr>
            <a:r>
              <a:rPr lang="tr-TR" altLang="tr-TR" sz="2400" dirty="0"/>
              <a:t>Kamu kurum ve kuruluşları tarafından sunulan mal ve hizmetlere ilişkin </a:t>
            </a:r>
            <a:endParaRPr lang="tr-TR" altLang="tr-TR" sz="2400" dirty="0" smtClean="0"/>
          </a:p>
          <a:p>
            <a:pPr lvl="1" algn="just" eaLnBrk="1" fontAlgn="auto" hangingPunct="1">
              <a:spcAft>
                <a:spcPts val="0"/>
              </a:spcAft>
              <a:defRPr/>
            </a:pPr>
            <a:r>
              <a:rPr lang="tr-TR" altLang="tr-TR" sz="2400" dirty="0" smtClean="0"/>
              <a:t>ilan </a:t>
            </a:r>
            <a:r>
              <a:rPr lang="tr-TR" altLang="tr-TR" sz="2400" dirty="0"/>
              <a:t>edilen fiyat tarifelerinde belirtilen </a:t>
            </a:r>
            <a:r>
              <a:rPr lang="tr-TR" altLang="tr-TR" sz="2400" dirty="0" smtClean="0"/>
              <a:t>fiyatlardan,</a:t>
            </a:r>
          </a:p>
          <a:p>
            <a:pPr lvl="1" algn="just" eaLnBrk="1" fontAlgn="auto" hangingPunct="1">
              <a:spcAft>
                <a:spcPts val="0"/>
              </a:spcAft>
              <a:defRPr/>
            </a:pPr>
            <a:r>
              <a:rPr lang="tr-TR" altLang="tr-TR" sz="2400" dirty="0" smtClean="0"/>
              <a:t>fiyat tekliflerinden,</a:t>
            </a:r>
          </a:p>
          <a:p>
            <a:pPr lvl="1" algn="just" eaLnBrk="1" fontAlgn="auto" hangingPunct="1">
              <a:spcAft>
                <a:spcPts val="0"/>
              </a:spcAft>
              <a:defRPr/>
            </a:pPr>
            <a:r>
              <a:rPr lang="tr-TR" altLang="tr-TR" sz="2400" dirty="0"/>
              <a:t>asgari </a:t>
            </a:r>
            <a:r>
              <a:rPr lang="tr-TR" altLang="tr-TR" sz="2400" dirty="0" smtClean="0"/>
              <a:t>fiyatlardan,</a:t>
            </a:r>
          </a:p>
          <a:p>
            <a:pPr algn="just" eaLnBrk="1" fontAlgn="auto" hangingPunct="1">
              <a:spcAft>
                <a:spcPts val="0"/>
              </a:spcAft>
              <a:defRPr/>
            </a:pPr>
            <a:endParaRPr lang="tr-TR" altLang="tr-TR" sz="1800" dirty="0"/>
          </a:p>
          <a:p>
            <a:pPr algn="just" eaLnBrk="1" fontAlgn="auto" hangingPunct="1">
              <a:spcAft>
                <a:spcPts val="0"/>
              </a:spcAft>
              <a:defRPr/>
            </a:pPr>
            <a:endParaRPr lang="tr-TR" altLang="tr-TR" sz="1800" dirty="0" smtClean="0"/>
          </a:p>
        </p:txBody>
      </p:sp>
      <p:sp>
        <p:nvSpPr>
          <p:cNvPr id="5" name="2 İçerik Yer Tutucusu"/>
          <p:cNvSpPr txBox="1">
            <a:spLocks/>
          </p:cNvSpPr>
          <p:nvPr/>
        </p:nvSpPr>
        <p:spPr bwMode="auto">
          <a:xfrm rot="16200000">
            <a:off x="6084215" y="2564946"/>
            <a:ext cx="3672315" cy="13681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fontAlgn="auto" hangingPunct="1">
              <a:spcAft>
                <a:spcPts val="0"/>
              </a:spcAft>
              <a:buFont typeface="Arial" charset="0"/>
              <a:buNone/>
              <a:defRPr/>
            </a:pPr>
            <a:r>
              <a:rPr lang="tr-TR" altLang="tr-TR" sz="2400" dirty="0" smtClean="0">
                <a:solidFill>
                  <a:srgbClr val="FF0000"/>
                </a:solidFill>
              </a:rPr>
              <a:t>sadece ilan/ davet ile ihale tarihi arasında</a:t>
            </a:r>
            <a:r>
              <a:rPr lang="tr-TR" altLang="tr-TR" sz="2400" dirty="0" smtClean="0"/>
              <a:t> </a:t>
            </a:r>
            <a:r>
              <a:rPr lang="tr-TR" altLang="tr-TR" sz="2400" dirty="0" smtClean="0">
                <a:solidFill>
                  <a:srgbClr val="FF0000"/>
                </a:solidFill>
              </a:rPr>
              <a:t>(ihale tarihi </a:t>
            </a:r>
          </a:p>
          <a:p>
            <a:pPr marL="0" indent="0" algn="just" eaLnBrk="1" fontAlgn="auto" hangingPunct="1">
              <a:spcAft>
                <a:spcPts val="0"/>
              </a:spcAft>
              <a:buFont typeface="Arial" charset="0"/>
              <a:buNone/>
              <a:defRPr/>
            </a:pPr>
            <a:r>
              <a:rPr lang="tr-TR" altLang="tr-TR" sz="2400" dirty="0" smtClean="0">
                <a:solidFill>
                  <a:srgbClr val="FF0000"/>
                </a:solidFill>
              </a:rPr>
              <a:t>hariç) geçerli olan </a:t>
            </a:r>
          </a:p>
          <a:p>
            <a:pPr eaLnBrk="1" fontAlgn="auto" hangingPunct="1">
              <a:spcAft>
                <a:spcPts val="0"/>
              </a:spcAft>
              <a:defRPr/>
            </a:pPr>
            <a:endParaRPr lang="tr-TR" altLang="tr-TR" sz="1800" dirty="0" smtClean="0"/>
          </a:p>
        </p:txBody>
      </p:sp>
      <p:sp>
        <p:nvSpPr>
          <p:cNvPr id="3" name="Sağ Ayraç 2"/>
          <p:cNvSpPr/>
          <p:nvPr/>
        </p:nvSpPr>
        <p:spPr>
          <a:xfrm>
            <a:off x="6720808" y="1600767"/>
            <a:ext cx="443480" cy="3124378"/>
          </a:xfrm>
          <a:prstGeom prst="rightBrace">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4179204459"/>
      </p:ext>
    </p:extLst>
  </p:cSld>
  <p:clrMapOvr>
    <a:masterClrMapping/>
  </p:clrMapOvr>
  <p:transition>
    <p:split orient="ver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İçerik Yer Tutucusu"/>
          <p:cNvSpPr>
            <a:spLocks noGrp="1"/>
          </p:cNvSpPr>
          <p:nvPr>
            <p:ph idx="1"/>
          </p:nvPr>
        </p:nvSpPr>
        <p:spPr>
          <a:xfrm>
            <a:off x="251520" y="1447800"/>
            <a:ext cx="8682930" cy="1981200"/>
          </a:xfrm>
          <a:solidFill>
            <a:schemeClr val="bg1"/>
          </a:solidFill>
          <a:ln>
            <a:miter lim="800000"/>
            <a:headEnd/>
            <a:tailEnd/>
          </a:ln>
          <a:extLst/>
        </p:spPr>
        <p:style>
          <a:lnRef idx="0">
            <a:scrgbClr r="0" g="0" b="0"/>
          </a:lnRef>
          <a:fillRef idx="1002">
            <a:schemeClr val="lt1"/>
          </a:fillRef>
          <a:effectRef idx="0">
            <a:scrgbClr r="0" g="0" b="0"/>
          </a:effectRef>
          <a:fontRef idx="major"/>
        </p:style>
        <p:txBody>
          <a:bodyPr rtlCol="0">
            <a:normAutofit/>
          </a:bodyPr>
          <a:lstStyle/>
          <a:p>
            <a:pPr indent="-182880" algn="just" eaLnBrk="1" fontAlgn="auto" hangingPunct="1">
              <a:spcAft>
                <a:spcPts val="0"/>
              </a:spcAft>
              <a:buClr>
                <a:schemeClr val="accent6">
                  <a:lumMod val="75000"/>
                </a:schemeClr>
              </a:buClr>
              <a:buFont typeface="Wingdings" pitchFamily="2" charset="2"/>
              <a:buChar char="Ø"/>
              <a:defRPr/>
            </a:pPr>
            <a:r>
              <a:rPr lang="tr-TR" sz="2200" dirty="0" smtClean="0">
                <a:solidFill>
                  <a:srgbClr val="FF0000"/>
                </a:solidFill>
              </a:rPr>
              <a:t>İsteklinin açıklamalarını kendi ürettiği, aldığı veya sattığı mallara dayandırması durumunda;</a:t>
            </a:r>
          </a:p>
          <a:p>
            <a:pPr indent="-182880" algn="just" eaLnBrk="1" fontAlgn="auto" hangingPunct="1">
              <a:spcAft>
                <a:spcPts val="0"/>
              </a:spcAft>
              <a:buClr>
                <a:schemeClr val="accent6">
                  <a:lumMod val="75000"/>
                </a:schemeClr>
              </a:buClr>
              <a:buFont typeface="Arial" panose="020B0604020202020204" pitchFamily="34" charset="0"/>
              <a:buChar char="•"/>
              <a:defRPr/>
            </a:pPr>
            <a:r>
              <a:rPr lang="tr-TR" sz="2200" dirty="0" smtClean="0">
                <a:solidFill>
                  <a:schemeClr val="tx1">
                    <a:lumMod val="75000"/>
                    <a:lumOff val="25000"/>
                  </a:schemeClr>
                </a:solidFill>
              </a:rPr>
              <a:t>Ağırlıklı ortalama birim maliyetin veya ağırlıklı ortalama birim satış tutarının belirtildiği </a:t>
            </a:r>
            <a:r>
              <a:rPr lang="tr-TR" sz="2200" b="1" dirty="0" smtClean="0">
                <a:solidFill>
                  <a:srgbClr val="FF0000"/>
                </a:solidFill>
              </a:rPr>
              <a:t>“maliyet/satış tutarı tespit tutanağı” (Ek-O.7) </a:t>
            </a:r>
            <a:r>
              <a:rPr lang="tr-TR" sz="2200" dirty="0" smtClean="0"/>
              <a:t>sunulmalıdır.</a:t>
            </a:r>
          </a:p>
          <a:p>
            <a:pPr indent="-182880" algn="just" eaLnBrk="1" fontAlgn="auto" hangingPunct="1">
              <a:spcAft>
                <a:spcPts val="0"/>
              </a:spcAft>
              <a:buClr>
                <a:schemeClr val="accent6">
                  <a:lumMod val="75000"/>
                </a:schemeClr>
              </a:buClr>
              <a:buFont typeface="Wingdings" pitchFamily="2" charset="2"/>
              <a:buChar char="Ø"/>
              <a:defRPr/>
            </a:pPr>
            <a:endParaRPr lang="tr-TR" sz="2200" dirty="0" smtClean="0">
              <a:solidFill>
                <a:schemeClr val="tx1">
                  <a:lumMod val="75000"/>
                  <a:lumOff val="25000"/>
                </a:schemeClr>
              </a:solidFill>
            </a:endParaRPr>
          </a:p>
        </p:txBody>
      </p:sp>
      <p:sp>
        <p:nvSpPr>
          <p:cNvPr id="14" name="13 Dikdörtgen"/>
          <p:cNvSpPr/>
          <p:nvPr/>
        </p:nvSpPr>
        <p:spPr>
          <a:xfrm>
            <a:off x="251520" y="3573016"/>
            <a:ext cx="8650268" cy="1631216"/>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a:spAutoFit/>
            <a:scene3d>
              <a:camera prst="orthographicFront"/>
              <a:lightRig rig="harsh" dir="t"/>
            </a:scene3d>
          </a:bodyPr>
          <a:lstStyle/>
          <a:p>
            <a:pPr marL="342900" indent="-342900" algn="just">
              <a:buFont typeface="Wingdings" panose="05000000000000000000" pitchFamily="2" charset="2"/>
              <a:buChar char="Ø"/>
              <a:defRPr/>
            </a:pPr>
            <a:r>
              <a:rPr lang="tr-TR" sz="2000" b="1" dirty="0" smtClean="0">
                <a:solidFill>
                  <a:srgbClr val="FF0000"/>
                </a:solidFill>
              </a:rPr>
              <a:t>Satışlar</a:t>
            </a:r>
            <a:r>
              <a:rPr lang="tr-TR" sz="2000" dirty="0" smtClean="0"/>
              <a:t> </a:t>
            </a:r>
            <a:r>
              <a:rPr lang="tr-TR" sz="2000" dirty="0"/>
              <a:t>üzerinden açıklama yapabilmesi için </a:t>
            </a:r>
            <a:r>
              <a:rPr lang="tr-TR" sz="2000" b="1" dirty="0">
                <a:solidFill>
                  <a:srgbClr val="FF0000"/>
                </a:solidFill>
              </a:rPr>
              <a:t>malın ticareti</a:t>
            </a:r>
            <a:r>
              <a:rPr lang="tr-TR" sz="2000" dirty="0"/>
              <a:t> ile iştigal ediyor olması; </a:t>
            </a:r>
            <a:endParaRPr lang="tr-TR" sz="2000" dirty="0" smtClean="0"/>
          </a:p>
          <a:p>
            <a:pPr marL="342900" indent="-342900" algn="just">
              <a:buFont typeface="Wingdings" panose="05000000000000000000" pitchFamily="2" charset="2"/>
              <a:buChar char="Ø"/>
              <a:defRPr/>
            </a:pPr>
            <a:r>
              <a:rPr lang="tr-TR" sz="2000" b="1" dirty="0" smtClean="0">
                <a:solidFill>
                  <a:srgbClr val="FF0000"/>
                </a:solidFill>
              </a:rPr>
              <a:t>Maliyete </a:t>
            </a:r>
            <a:r>
              <a:rPr lang="tr-TR" sz="2000" b="1" dirty="0">
                <a:solidFill>
                  <a:srgbClr val="FF0000"/>
                </a:solidFill>
              </a:rPr>
              <a:t>dayalı </a:t>
            </a:r>
            <a:r>
              <a:rPr lang="tr-TR" sz="2000" dirty="0"/>
              <a:t>açıklama yapabilmesi için ise, son veya bir önceki geçici vergi beyanname döneminde ihale konusu işte kullanılmasını öngördüğü mal miktarının </a:t>
            </a:r>
            <a:r>
              <a:rPr lang="tr-TR" sz="2000" b="1" dirty="0">
                <a:solidFill>
                  <a:srgbClr val="FF0000"/>
                </a:solidFill>
              </a:rPr>
              <a:t>en az yarısı kadar</a:t>
            </a:r>
            <a:r>
              <a:rPr lang="tr-TR" sz="2000" dirty="0"/>
              <a:t> alış yapmış olması gerekmektedir. </a:t>
            </a:r>
          </a:p>
        </p:txBody>
      </p:sp>
      <p:sp>
        <p:nvSpPr>
          <p:cNvPr id="13" name="Yuvarlatılmış Dikdörtgen 5"/>
          <p:cNvSpPr/>
          <p:nvPr/>
        </p:nvSpPr>
        <p:spPr>
          <a:xfrm>
            <a:off x="251520" y="384909"/>
            <a:ext cx="8566861" cy="811842"/>
          </a:xfrm>
          <a:prstGeom prst="round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ADTA Belgelendirme</a:t>
            </a:r>
          </a:p>
        </p:txBody>
      </p:sp>
      <p:sp>
        <p:nvSpPr>
          <p:cNvPr id="15" name="14 Dikdörtgen"/>
          <p:cNvSpPr/>
          <p:nvPr/>
        </p:nvSpPr>
        <p:spPr>
          <a:xfrm>
            <a:off x="250825" y="5373688"/>
            <a:ext cx="8723313" cy="1323439"/>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a:spAutoFit/>
          </a:bodyPr>
          <a:lstStyle/>
          <a:p>
            <a:pPr algn="just">
              <a:defRPr/>
            </a:pPr>
            <a:r>
              <a:rPr lang="tr-TR" sz="2000" dirty="0"/>
              <a:t>İsteklinin son geçici vergi beyanname döneminde </a:t>
            </a:r>
            <a:r>
              <a:rPr lang="tr-TR" sz="2000" dirty="0" smtClean="0"/>
              <a:t>Kanun </a:t>
            </a:r>
            <a:r>
              <a:rPr lang="tr-TR" sz="2000" dirty="0"/>
              <a:t>kapsamındaki idarelere </a:t>
            </a:r>
            <a:r>
              <a:rPr lang="tr-TR" sz="2000" u="sng" dirty="0" smtClean="0"/>
              <a:t>satış </a:t>
            </a:r>
            <a:r>
              <a:rPr lang="tr-TR" sz="2000" u="sng" dirty="0"/>
              <a:t>yapmış olması ve satılan malın idarece kabul edilmiş olması durumunda</a:t>
            </a:r>
            <a:r>
              <a:rPr lang="tr-TR" sz="2000" dirty="0"/>
              <a:t>, </a:t>
            </a:r>
            <a:r>
              <a:rPr lang="tr-TR" sz="2000" b="1" dirty="0">
                <a:solidFill>
                  <a:srgbClr val="FF0000"/>
                </a:solidFill>
              </a:rPr>
              <a:t>(Ek-O.7) </a:t>
            </a:r>
            <a:r>
              <a:rPr lang="tr-TR" sz="2000" dirty="0"/>
              <a:t>sunmasına gerek yoktur. (Fatura örnekleri veya SM/SMMM/YM onaylı suretleri yeterli)</a:t>
            </a:r>
          </a:p>
        </p:txBody>
      </p:sp>
    </p:spTree>
    <p:extLst>
      <p:ext uri="{BB962C8B-B14F-4D97-AF65-F5344CB8AC3E}">
        <p14:creationId xmlns:p14="http://schemas.microsoft.com/office/powerpoint/2010/main" val="1397671793"/>
      </p:ext>
    </p:extLst>
  </p:cSld>
  <p:clrMapOvr>
    <a:masterClrMapping/>
  </p:clrMapOvr>
  <p:transition>
    <p:split orient="ver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İçerik Yer Tutucusu"/>
          <p:cNvSpPr>
            <a:spLocks noGrp="1"/>
          </p:cNvSpPr>
          <p:nvPr>
            <p:ph idx="1"/>
          </p:nvPr>
        </p:nvSpPr>
        <p:spPr>
          <a:xfrm>
            <a:off x="250825" y="1447800"/>
            <a:ext cx="8683625" cy="1338263"/>
          </a:xfrm>
          <a:solidFill>
            <a:schemeClr val="bg1"/>
          </a:solidFill>
        </p:spPr>
        <p:style>
          <a:lnRef idx="0">
            <a:scrgbClr r="0" g="0" b="0"/>
          </a:lnRef>
          <a:fillRef idx="1002">
            <a:schemeClr val="lt1"/>
          </a:fillRef>
          <a:effectRef idx="0">
            <a:scrgbClr r="0" g="0" b="0"/>
          </a:effectRef>
          <a:fontRef idx="major"/>
        </p:style>
        <p:txBody>
          <a:bodyPr rtlCol="0">
            <a:noAutofit/>
          </a:bodyPr>
          <a:lstStyle/>
          <a:p>
            <a:pPr marL="160020" indent="0" eaLnBrk="1" fontAlgn="auto" hangingPunct="1">
              <a:spcAft>
                <a:spcPts val="0"/>
              </a:spcAft>
              <a:buClr>
                <a:schemeClr val="accent6">
                  <a:lumMod val="75000"/>
                </a:schemeClr>
              </a:buClr>
              <a:buNone/>
              <a:defRPr/>
            </a:pPr>
            <a:r>
              <a:rPr lang="tr-TR" sz="2400" dirty="0" smtClean="0"/>
              <a:t>Stoktaki mallar üzerinde açıklama yapılması halinde </a:t>
            </a:r>
          </a:p>
          <a:p>
            <a:pPr indent="-182880" eaLnBrk="1" fontAlgn="auto" hangingPunct="1">
              <a:spcAft>
                <a:spcPts val="0"/>
              </a:spcAft>
              <a:buClr>
                <a:schemeClr val="accent6">
                  <a:lumMod val="75000"/>
                </a:schemeClr>
              </a:buClr>
              <a:buFont typeface="Wingdings" pitchFamily="2" charset="2"/>
              <a:buChar char="Ø"/>
              <a:defRPr/>
            </a:pPr>
            <a:r>
              <a:rPr lang="tr-TR" sz="2400" b="1" dirty="0" smtClean="0"/>
              <a:t>“Stok </a:t>
            </a:r>
            <a:r>
              <a:rPr lang="tr-TR" sz="2400" b="1" dirty="0"/>
              <a:t>tespit </a:t>
            </a:r>
            <a:r>
              <a:rPr lang="tr-TR" sz="2400" b="1" dirty="0" err="1"/>
              <a:t>tutanağı”nın</a:t>
            </a:r>
            <a:r>
              <a:rPr lang="tr-TR" sz="2400" b="1" dirty="0"/>
              <a:t> (Ek-O.8) </a:t>
            </a:r>
            <a:r>
              <a:rPr lang="tr-TR" sz="2400" dirty="0" smtClean="0"/>
              <a:t>sunulması ve</a:t>
            </a:r>
          </a:p>
          <a:p>
            <a:pPr indent="-182880" eaLnBrk="1" fontAlgn="auto" hangingPunct="1">
              <a:spcAft>
                <a:spcPts val="0"/>
              </a:spcAft>
              <a:buClr>
                <a:schemeClr val="accent6">
                  <a:lumMod val="75000"/>
                </a:schemeClr>
              </a:buClr>
              <a:buFont typeface="Wingdings" pitchFamily="2" charset="2"/>
              <a:buChar char="Ø"/>
              <a:defRPr/>
            </a:pPr>
            <a:r>
              <a:rPr lang="tr-TR" sz="2400" dirty="0" smtClean="0"/>
              <a:t>Teklif fiyatının tutanakta yer alan </a:t>
            </a:r>
            <a:r>
              <a:rPr lang="tr-TR" sz="2400" b="1" dirty="0"/>
              <a:t>ağırlıklı ortalama birim </a:t>
            </a:r>
            <a:r>
              <a:rPr lang="tr-TR" sz="2400" b="1" dirty="0" smtClean="0"/>
              <a:t>maliyetin </a:t>
            </a:r>
            <a:r>
              <a:rPr lang="tr-TR" sz="2400" dirty="0" smtClean="0"/>
              <a:t>altında olmaması</a:t>
            </a:r>
            <a:endParaRPr lang="tr-TR" sz="2400" b="1" dirty="0" smtClean="0"/>
          </a:p>
          <a:p>
            <a:pPr indent="-182880" algn="just" eaLnBrk="1" fontAlgn="auto" hangingPunct="1">
              <a:spcAft>
                <a:spcPts val="0"/>
              </a:spcAft>
              <a:buClr>
                <a:schemeClr val="accent6">
                  <a:lumMod val="75000"/>
                </a:schemeClr>
              </a:buClr>
              <a:buFont typeface="Wingdings 2" pitchFamily="18" charset="2"/>
              <a:buNone/>
              <a:defRPr/>
            </a:pPr>
            <a:r>
              <a:rPr lang="tr-TR" sz="2400" dirty="0" smtClean="0"/>
              <a:t>Gerekir.</a:t>
            </a:r>
          </a:p>
        </p:txBody>
      </p:sp>
      <p:sp>
        <p:nvSpPr>
          <p:cNvPr id="14" name="13 Dikdörtgen"/>
          <p:cNvSpPr/>
          <p:nvPr/>
        </p:nvSpPr>
        <p:spPr>
          <a:xfrm>
            <a:off x="251521" y="3717032"/>
            <a:ext cx="8606759" cy="120032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a:spAutoFit/>
            <a:scene3d>
              <a:camera prst="orthographicFront"/>
              <a:lightRig rig="harsh" dir="t"/>
            </a:scene3d>
          </a:bodyPr>
          <a:lstStyle/>
          <a:p>
            <a:pPr algn="just">
              <a:buFont typeface="Wingdings" pitchFamily="2" charset="2"/>
              <a:buChar char="v"/>
              <a:defRPr/>
            </a:pPr>
            <a:r>
              <a:rPr lang="tr-TR" sz="2400" dirty="0"/>
              <a:t>Stoktaki miktarın yeterli olmaması halinde eksik kalan miktar için diğer açıklama yöntemlerine uygun olarak açıklama yapılması gereklidir.</a:t>
            </a:r>
          </a:p>
        </p:txBody>
      </p:sp>
      <p:sp>
        <p:nvSpPr>
          <p:cNvPr id="13" name="Yuvarlatılmış Dikdörtgen 5"/>
          <p:cNvSpPr/>
          <p:nvPr/>
        </p:nvSpPr>
        <p:spPr>
          <a:xfrm>
            <a:off x="251520" y="384909"/>
            <a:ext cx="8566861" cy="811842"/>
          </a:xfrm>
          <a:prstGeom prst="round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ADTA Belgelendirme</a:t>
            </a:r>
          </a:p>
        </p:txBody>
      </p:sp>
    </p:spTree>
    <p:extLst>
      <p:ext uri="{BB962C8B-B14F-4D97-AF65-F5344CB8AC3E}">
        <p14:creationId xmlns:p14="http://schemas.microsoft.com/office/powerpoint/2010/main" val="1222302822"/>
      </p:ext>
    </p:extLst>
  </p:cSld>
  <p:clrMapOvr>
    <a:masterClrMapping/>
  </p:clrMapOvr>
  <p:transition>
    <p:split orient="ver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2 İçerik Yer Tutucusu"/>
          <p:cNvSpPr>
            <a:spLocks noGrp="1"/>
          </p:cNvSpPr>
          <p:nvPr>
            <p:ph idx="1"/>
          </p:nvPr>
        </p:nvSpPr>
        <p:spPr>
          <a:xfrm>
            <a:off x="250825" y="1447800"/>
            <a:ext cx="8683625" cy="1624013"/>
          </a:xfrm>
          <a:solidFill>
            <a:schemeClr val="bg1"/>
          </a:solidFill>
        </p:spPr>
        <p:txBody>
          <a:bodyPr rtlCol="0">
            <a:noAutofit/>
          </a:bodyPr>
          <a:lstStyle/>
          <a:p>
            <a:pPr indent="-182880" algn="just" eaLnBrk="1" fontAlgn="auto" hangingPunct="1">
              <a:spcAft>
                <a:spcPts val="0"/>
              </a:spcAft>
              <a:buClr>
                <a:schemeClr val="accent6">
                  <a:lumMod val="75000"/>
                </a:schemeClr>
              </a:buClr>
              <a:buFont typeface="Wingdings" pitchFamily="2" charset="2"/>
              <a:buChar char="Ø"/>
              <a:defRPr/>
            </a:pPr>
            <a:r>
              <a:rPr lang="tr-TR" sz="2400" dirty="0" smtClean="0"/>
              <a:t>İsteklinin ortağı olduğu tüzel kişiden çektiği malların fiyatları ile açıklama yapılması halinde;</a:t>
            </a:r>
            <a:endParaRPr lang="tr-TR" sz="2400" dirty="0"/>
          </a:p>
          <a:p>
            <a:pPr lvl="1" indent="-182880" algn="just" eaLnBrk="1" fontAlgn="auto" hangingPunct="1">
              <a:spcAft>
                <a:spcPts val="0"/>
              </a:spcAft>
              <a:buClr>
                <a:schemeClr val="accent6">
                  <a:lumMod val="75000"/>
                </a:schemeClr>
              </a:buClr>
              <a:buFont typeface="Wingdings" pitchFamily="2" charset="2"/>
              <a:buChar char="Ø"/>
              <a:defRPr/>
            </a:pPr>
            <a:r>
              <a:rPr lang="tr-TR" sz="2400" dirty="0" smtClean="0">
                <a:solidFill>
                  <a:srgbClr val="FF0000"/>
                </a:solidFill>
              </a:rPr>
              <a:t>Emsal bedeli </a:t>
            </a:r>
            <a:r>
              <a:rPr lang="tr-TR" sz="2400" dirty="0" smtClean="0">
                <a:solidFill>
                  <a:schemeClr val="tx1">
                    <a:lumMod val="75000"/>
                    <a:lumOff val="25000"/>
                  </a:schemeClr>
                </a:solidFill>
              </a:rPr>
              <a:t>ile değerlendirilme yapılır.</a:t>
            </a:r>
            <a:endParaRPr lang="tr-TR" sz="2400" dirty="0">
              <a:solidFill>
                <a:schemeClr val="tx1">
                  <a:lumMod val="75000"/>
                  <a:lumOff val="25000"/>
                </a:schemeClr>
              </a:solidFill>
            </a:endParaRPr>
          </a:p>
          <a:p>
            <a:pPr lvl="1" indent="-182880" algn="just" eaLnBrk="1" fontAlgn="auto" hangingPunct="1">
              <a:spcAft>
                <a:spcPts val="0"/>
              </a:spcAft>
              <a:buClr>
                <a:schemeClr val="accent6">
                  <a:lumMod val="75000"/>
                </a:schemeClr>
              </a:buClr>
              <a:buFont typeface="Wingdings" pitchFamily="2" charset="2"/>
              <a:buChar char="Ø"/>
              <a:defRPr/>
            </a:pPr>
            <a:r>
              <a:rPr lang="tr-TR" sz="2400" dirty="0" smtClean="0">
                <a:solidFill>
                  <a:schemeClr val="tx1">
                    <a:lumMod val="75000"/>
                    <a:lumOff val="25000"/>
                  </a:schemeClr>
                </a:solidFill>
              </a:rPr>
              <a:t>Emsal bedelinin tespitinde </a:t>
            </a:r>
            <a:r>
              <a:rPr lang="tr-TR" sz="2400" dirty="0" err="1" smtClean="0">
                <a:solidFill>
                  <a:srgbClr val="FF0000"/>
                </a:solidFill>
              </a:rPr>
              <a:t>VUK’un</a:t>
            </a:r>
            <a:r>
              <a:rPr lang="tr-TR" sz="2400" dirty="0" smtClean="0">
                <a:solidFill>
                  <a:srgbClr val="FF0000"/>
                </a:solidFill>
              </a:rPr>
              <a:t> ilgili hükümleri </a:t>
            </a:r>
            <a:r>
              <a:rPr lang="tr-TR" sz="2400" dirty="0" smtClean="0">
                <a:solidFill>
                  <a:schemeClr val="tx1">
                    <a:lumMod val="75000"/>
                    <a:lumOff val="25000"/>
                  </a:schemeClr>
                </a:solidFill>
              </a:rPr>
              <a:t>esas alınır. </a:t>
            </a:r>
            <a:endParaRPr lang="tr-TR" sz="2400" dirty="0">
              <a:solidFill>
                <a:schemeClr val="tx1">
                  <a:lumMod val="75000"/>
                  <a:lumOff val="25000"/>
                </a:schemeClr>
              </a:solidFill>
            </a:endParaRPr>
          </a:p>
          <a:p>
            <a:pPr lvl="1" indent="-182880" algn="just" eaLnBrk="1" fontAlgn="auto" hangingPunct="1">
              <a:spcAft>
                <a:spcPts val="0"/>
              </a:spcAft>
              <a:buClr>
                <a:schemeClr val="accent6">
                  <a:lumMod val="75000"/>
                </a:schemeClr>
              </a:buClr>
              <a:buFont typeface="Wingdings" pitchFamily="2" charset="2"/>
              <a:buChar char="Ø"/>
              <a:defRPr/>
            </a:pPr>
            <a:r>
              <a:rPr lang="tr-TR" sz="2400" dirty="0" smtClean="0">
                <a:solidFill>
                  <a:schemeClr val="tx1">
                    <a:lumMod val="75000"/>
                    <a:lumOff val="25000"/>
                  </a:schemeClr>
                </a:solidFill>
              </a:rPr>
              <a:t>Emsal bedeli gösteren meslek mensubu tarafından tanzim edilmiş beyan verilmelidir.</a:t>
            </a:r>
          </a:p>
          <a:p>
            <a:pPr indent="-182880" eaLnBrk="1" fontAlgn="auto" hangingPunct="1">
              <a:spcAft>
                <a:spcPts val="0"/>
              </a:spcAft>
              <a:buClr>
                <a:schemeClr val="accent6">
                  <a:lumMod val="75000"/>
                </a:schemeClr>
              </a:buClr>
              <a:buFont typeface="Arial" panose="020B0604020202020204" pitchFamily="34" charset="0"/>
              <a:buChar char="•"/>
              <a:defRPr/>
            </a:pPr>
            <a:endParaRPr lang="tr-TR" sz="2400" dirty="0" smtClean="0">
              <a:solidFill>
                <a:schemeClr val="tx1">
                  <a:lumMod val="75000"/>
                  <a:lumOff val="25000"/>
                </a:schemeClr>
              </a:solidFill>
            </a:endParaRPr>
          </a:p>
        </p:txBody>
      </p:sp>
      <p:sp>
        <p:nvSpPr>
          <p:cNvPr id="13" name="Yuvarlatılmış Dikdörtgen 5"/>
          <p:cNvSpPr/>
          <p:nvPr/>
        </p:nvSpPr>
        <p:spPr>
          <a:xfrm>
            <a:off x="251520" y="384909"/>
            <a:ext cx="8566861" cy="811842"/>
          </a:xfrm>
          <a:prstGeom prst="round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ADTA Belgelendirme</a:t>
            </a:r>
          </a:p>
        </p:txBody>
      </p:sp>
    </p:spTree>
    <p:extLst>
      <p:ext uri="{BB962C8B-B14F-4D97-AF65-F5344CB8AC3E}">
        <p14:creationId xmlns:p14="http://schemas.microsoft.com/office/powerpoint/2010/main" val="3357937014"/>
      </p:ext>
    </p:extLst>
  </p:cSld>
  <p:clrMapOvr>
    <a:masterClrMapping/>
  </p:clrMapOvr>
  <p:transition>
    <p:split orient="ver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İçerik Yer Tutucusu"/>
          <p:cNvSpPr>
            <a:spLocks noGrp="1"/>
          </p:cNvSpPr>
          <p:nvPr>
            <p:ph idx="1"/>
          </p:nvPr>
        </p:nvSpPr>
        <p:spPr>
          <a:xfrm>
            <a:off x="250825" y="1447800"/>
            <a:ext cx="8683625" cy="4933950"/>
          </a:xfrm>
        </p:spPr>
        <p:txBody>
          <a:bodyPr>
            <a:normAutofit lnSpcReduction="10000"/>
          </a:bodyPr>
          <a:lstStyle/>
          <a:p>
            <a:pPr marL="387350" algn="just" eaLnBrk="1" hangingPunct="1">
              <a:buFont typeface="Wingdings" panose="05000000000000000000" pitchFamily="2" charset="2"/>
              <a:buChar char="q"/>
            </a:pPr>
            <a:r>
              <a:rPr lang="tr-TR" altLang="tr-TR" sz="2400" dirty="0" smtClean="0">
                <a:latin typeface="Times New Roman" pitchFamily="18" charset="0"/>
                <a:cs typeface="Times New Roman" pitchFamily="18" charset="0"/>
              </a:rPr>
              <a:t>İlgili tutanakların </a:t>
            </a:r>
            <a:r>
              <a:rPr lang="tr-TR" altLang="tr-TR" sz="2400" dirty="0" smtClean="0">
                <a:solidFill>
                  <a:srgbClr val="F14124"/>
                </a:solidFill>
                <a:latin typeface="Times New Roman" pitchFamily="18" charset="0"/>
                <a:cs typeface="Times New Roman" pitchFamily="18" charset="0"/>
              </a:rPr>
              <a:t>son veya bir önceki geçici vergi beyanname dönemine</a:t>
            </a:r>
            <a:r>
              <a:rPr lang="tr-TR" altLang="tr-TR" sz="2400" dirty="0" smtClean="0">
                <a:latin typeface="Times New Roman" pitchFamily="18" charset="0"/>
                <a:cs typeface="Times New Roman" pitchFamily="18" charset="0"/>
              </a:rPr>
              <a:t> ilişkin olarak düzenlenmesi zorunludur. </a:t>
            </a:r>
          </a:p>
          <a:p>
            <a:pPr marL="387350" algn="just" eaLnBrk="1" hangingPunct="1">
              <a:buFont typeface="Wingdings" panose="05000000000000000000" pitchFamily="2" charset="2"/>
              <a:buChar char="q"/>
            </a:pPr>
            <a:endParaRPr lang="tr-TR" altLang="tr-TR" sz="2400" dirty="0">
              <a:latin typeface="Times New Roman" pitchFamily="18" charset="0"/>
              <a:cs typeface="Times New Roman" pitchFamily="18" charset="0"/>
            </a:endParaRPr>
          </a:p>
          <a:p>
            <a:pPr marL="387350" algn="just" eaLnBrk="1" hangingPunct="1">
              <a:buFont typeface="Wingdings" panose="05000000000000000000" pitchFamily="2" charset="2"/>
              <a:buChar char="q"/>
            </a:pPr>
            <a:r>
              <a:rPr lang="tr-TR" altLang="tr-TR" sz="2400" dirty="0" smtClean="0">
                <a:solidFill>
                  <a:srgbClr val="FF0000"/>
                </a:solidFill>
                <a:latin typeface="Times New Roman" pitchFamily="18" charset="0"/>
                <a:cs typeface="Times New Roman" pitchFamily="18" charset="0"/>
              </a:rPr>
              <a:t>VBD tespiti için </a:t>
            </a:r>
            <a:r>
              <a:rPr lang="tr-TR" altLang="tr-TR" sz="2400" dirty="0" smtClean="0">
                <a:latin typeface="Times New Roman" pitchFamily="18" charset="0"/>
                <a:cs typeface="Times New Roman" pitchFamily="18" charset="0"/>
              </a:rPr>
              <a:t>BİAİU ve 21/a-d-e için ilk yazılı fiyat tekliflerinin alındığı tarih, diğer ihale usulleri ile yapılan ihalelerde ise </a:t>
            </a:r>
            <a:r>
              <a:rPr lang="tr-TR" altLang="tr-TR" sz="2400" dirty="0" smtClean="0">
                <a:solidFill>
                  <a:srgbClr val="FF0000"/>
                </a:solidFill>
                <a:latin typeface="Times New Roman" pitchFamily="18" charset="0"/>
                <a:cs typeface="Times New Roman" pitchFamily="18" charset="0"/>
              </a:rPr>
              <a:t>ihale tarihi esas alınır.</a:t>
            </a:r>
            <a:r>
              <a:rPr lang="tr-TR" altLang="tr-TR" sz="2400" dirty="0" smtClean="0">
                <a:latin typeface="Times New Roman" pitchFamily="18" charset="0"/>
                <a:cs typeface="Times New Roman" pitchFamily="18" charset="0"/>
              </a:rPr>
              <a:t> </a:t>
            </a:r>
          </a:p>
          <a:p>
            <a:pPr marL="44450" indent="0" algn="just" eaLnBrk="1" hangingPunct="1">
              <a:buFont typeface="Georgia" pitchFamily="18" charset="0"/>
              <a:buNone/>
            </a:pPr>
            <a:endParaRPr lang="tr-TR" altLang="tr-TR" sz="2800" dirty="0" smtClean="0">
              <a:latin typeface="Times New Roman" pitchFamily="18" charset="0"/>
              <a:cs typeface="Times New Roman" pitchFamily="18" charset="0"/>
            </a:endParaRPr>
          </a:p>
          <a:p>
            <a:pPr marL="44450" indent="0" algn="just" eaLnBrk="1" hangingPunct="1">
              <a:buFont typeface="Georgia" pitchFamily="18" charset="0"/>
              <a:buNone/>
            </a:pPr>
            <a:r>
              <a:rPr lang="tr-TR" altLang="tr-TR" sz="2400" dirty="0" smtClean="0">
                <a:latin typeface="Times New Roman" pitchFamily="18" charset="0"/>
                <a:cs typeface="Times New Roman" pitchFamily="18" charset="0"/>
              </a:rPr>
              <a:t>İhale Tarihi: 11.1.2014 (açık ihale usulü) </a:t>
            </a:r>
          </a:p>
          <a:p>
            <a:pPr marL="44450" indent="0" algn="just" eaLnBrk="1" hangingPunct="1">
              <a:buFont typeface="Georgia" pitchFamily="18" charset="0"/>
              <a:buNone/>
            </a:pPr>
            <a:r>
              <a:rPr lang="tr-TR" altLang="tr-TR" sz="2400" dirty="0" smtClean="0">
                <a:latin typeface="Times New Roman" pitchFamily="18" charset="0"/>
                <a:cs typeface="Times New Roman" pitchFamily="18" charset="0"/>
              </a:rPr>
              <a:t>Son geçici vergi beyanname dönemi: “Ekim-Kasım-Aralık 2013”</a:t>
            </a:r>
          </a:p>
          <a:p>
            <a:pPr marL="44450" indent="0" algn="just" eaLnBrk="1" hangingPunct="1">
              <a:buFont typeface="Georgia" pitchFamily="18" charset="0"/>
              <a:buNone/>
            </a:pPr>
            <a:endParaRPr lang="tr-TR" altLang="tr-TR" sz="2400" dirty="0" smtClean="0">
              <a:latin typeface="Times New Roman" pitchFamily="18" charset="0"/>
              <a:cs typeface="Times New Roman" pitchFamily="18" charset="0"/>
            </a:endParaRPr>
          </a:p>
          <a:p>
            <a:pPr marL="44450" indent="0" algn="just" eaLnBrk="1" hangingPunct="1">
              <a:buFont typeface="Georgia" pitchFamily="18" charset="0"/>
              <a:buNone/>
            </a:pPr>
            <a:r>
              <a:rPr lang="tr-TR" altLang="tr-TR" sz="2400" dirty="0" smtClean="0">
                <a:latin typeface="Times New Roman" pitchFamily="18" charset="0"/>
                <a:cs typeface="Times New Roman" pitchFamily="18" charset="0"/>
              </a:rPr>
              <a:t>İhale Tarihi: 15.7.2014 (açık ihale usulü) </a:t>
            </a:r>
          </a:p>
          <a:p>
            <a:pPr marL="44450" indent="0" algn="just" eaLnBrk="1" hangingPunct="1">
              <a:buFont typeface="Georgia" pitchFamily="18" charset="0"/>
              <a:buNone/>
            </a:pPr>
            <a:r>
              <a:rPr lang="tr-TR" altLang="tr-TR" sz="2400" dirty="0" smtClean="0">
                <a:latin typeface="Times New Roman" pitchFamily="18" charset="0"/>
                <a:cs typeface="Times New Roman" pitchFamily="18" charset="0"/>
              </a:rPr>
              <a:t>Son geçici vergi beyanname dönemi: “Nisan-Mayıs-Haziran 2014”</a:t>
            </a:r>
          </a:p>
          <a:p>
            <a:pPr marL="44450" indent="0" eaLnBrk="1" hangingPunct="1">
              <a:buFont typeface="Georgia" pitchFamily="18" charset="0"/>
              <a:buNone/>
            </a:pPr>
            <a:endParaRPr lang="tr-TR" altLang="tr-TR" sz="2400" dirty="0" smtClean="0"/>
          </a:p>
        </p:txBody>
      </p:sp>
      <p:sp>
        <p:nvSpPr>
          <p:cNvPr id="13" name="Yuvarlatılmış Dikdörtgen 5"/>
          <p:cNvSpPr/>
          <p:nvPr/>
        </p:nvSpPr>
        <p:spPr>
          <a:xfrm>
            <a:off x="251520" y="384909"/>
            <a:ext cx="8566861" cy="811842"/>
          </a:xfrm>
          <a:prstGeom prst="round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ADTA Belgelendirme</a:t>
            </a:r>
          </a:p>
        </p:txBody>
      </p:sp>
    </p:spTree>
    <p:extLst>
      <p:ext uri="{BB962C8B-B14F-4D97-AF65-F5344CB8AC3E}">
        <p14:creationId xmlns:p14="http://schemas.microsoft.com/office/powerpoint/2010/main" val="3435020799"/>
      </p:ext>
    </p:extLst>
  </p:cSld>
  <p:clrMapOvr>
    <a:masterClrMapping/>
  </p:clrMapOvr>
  <p:transition>
    <p:split orient="ver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2007992008"/>
              </p:ext>
            </p:extLst>
          </p:nvPr>
        </p:nvGraphicFramePr>
        <p:xfrm>
          <a:off x="251520" y="1285860"/>
          <a:ext cx="8682930" cy="1695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up 5"/>
          <p:cNvGrpSpPr/>
          <p:nvPr/>
        </p:nvGrpSpPr>
        <p:grpSpPr>
          <a:xfrm>
            <a:off x="251520" y="369784"/>
            <a:ext cx="8566861" cy="826967"/>
            <a:chOff x="0" y="1442782"/>
            <a:chExt cx="7499350" cy="2533827"/>
          </a:xfrm>
          <a:scene3d>
            <a:camera prst="orthographicFront"/>
            <a:lightRig rig="threePt" dir="t">
              <a:rot lat="0" lon="0" rev="7500000"/>
            </a:lightRig>
          </a:scene3d>
        </p:grpSpPr>
        <p:sp>
          <p:nvSpPr>
            <p:cNvPr id="7" name="Yuvarlatılmış Dikdörtgen 6"/>
            <p:cNvSpPr/>
            <p:nvPr/>
          </p:nvSpPr>
          <p:spPr>
            <a:xfrm>
              <a:off x="0" y="1489125"/>
              <a:ext cx="7499350" cy="2487484"/>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Yuvarlatılmış Dikdörtgen 4"/>
            <p:cNvSpPr/>
            <p:nvPr/>
          </p:nvSpPr>
          <p:spPr>
            <a:xfrm>
              <a:off x="59399" y="1442782"/>
              <a:ext cx="7380552" cy="2533827"/>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Aşırı Düşük Teklif Açıklaması </a:t>
              </a:r>
            </a:p>
          </p:txBody>
        </p:sp>
      </p:grpSp>
      <p:sp>
        <p:nvSpPr>
          <p:cNvPr id="12" name="11 Dikdörtgen"/>
          <p:cNvSpPr/>
          <p:nvPr/>
        </p:nvSpPr>
        <p:spPr>
          <a:xfrm>
            <a:off x="251520" y="3000372"/>
            <a:ext cx="8606760" cy="1631216"/>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a:spAutoFit/>
            <a:scene3d>
              <a:camera prst="orthographicFront"/>
              <a:lightRig rig="harsh" dir="t"/>
            </a:scene3d>
          </a:bodyPr>
          <a:lstStyle/>
          <a:p>
            <a:pPr algn="just">
              <a:buFont typeface="Wingdings" pitchFamily="2" charset="2"/>
              <a:buChar char="ü"/>
              <a:defRPr/>
            </a:pPr>
            <a:r>
              <a:rPr lang="tr-TR" sz="2000" dirty="0" smtClean="0"/>
              <a:t>belirtilen </a:t>
            </a:r>
            <a:r>
              <a:rPr lang="tr-TR" sz="2000" dirty="0"/>
              <a:t>çözüm,</a:t>
            </a:r>
          </a:p>
          <a:p>
            <a:pPr algn="just">
              <a:buFont typeface="Wingdings" pitchFamily="2" charset="2"/>
              <a:buChar char="ü"/>
              <a:defRPr/>
            </a:pPr>
            <a:r>
              <a:rPr lang="tr-TR" sz="2000" dirty="0"/>
              <a:t>avantajlı koşullar</a:t>
            </a:r>
          </a:p>
          <a:p>
            <a:pPr algn="just">
              <a:buFont typeface="Wingdings" pitchFamily="2" charset="2"/>
              <a:buChar char="ü"/>
              <a:defRPr/>
            </a:pPr>
            <a:r>
              <a:rPr lang="tr-TR" sz="2000" dirty="0"/>
              <a:t>özgünlük sayesinde </a:t>
            </a:r>
            <a:endParaRPr lang="tr-TR" sz="2000" dirty="0" smtClean="0"/>
          </a:p>
          <a:p>
            <a:pPr algn="just">
              <a:defRPr/>
            </a:pPr>
            <a:r>
              <a:rPr lang="tr-TR" sz="2000" dirty="0" smtClean="0"/>
              <a:t>elde </a:t>
            </a:r>
            <a:r>
              <a:rPr lang="tr-TR" sz="2000" dirty="0"/>
              <a:t>edilen </a:t>
            </a:r>
            <a:r>
              <a:rPr lang="tr-TR" sz="2000" dirty="0">
                <a:solidFill>
                  <a:srgbClr val="FF0000"/>
                </a:solidFill>
              </a:rPr>
              <a:t>maliyet avantajının</a:t>
            </a:r>
            <a:r>
              <a:rPr lang="tr-TR" sz="2000" dirty="0"/>
              <a:t> da </a:t>
            </a:r>
            <a:r>
              <a:rPr lang="tr-TR" sz="2000" dirty="0" smtClean="0">
                <a:solidFill>
                  <a:srgbClr val="FF0000"/>
                </a:solidFill>
              </a:rPr>
              <a:t>bilgi </a:t>
            </a:r>
            <a:r>
              <a:rPr lang="tr-TR" sz="2000" dirty="0">
                <a:solidFill>
                  <a:srgbClr val="FF0000"/>
                </a:solidFill>
              </a:rPr>
              <a:t>ve belgelere dayalı </a:t>
            </a:r>
            <a:r>
              <a:rPr lang="tr-TR" sz="2000" dirty="0"/>
              <a:t>olarak  açıklanması gerekir.</a:t>
            </a:r>
          </a:p>
        </p:txBody>
      </p:sp>
      <p:sp>
        <p:nvSpPr>
          <p:cNvPr id="14" name="13 Şeritli Sağ Ok"/>
          <p:cNvSpPr/>
          <p:nvPr/>
        </p:nvSpPr>
        <p:spPr>
          <a:xfrm>
            <a:off x="2847802" y="2589213"/>
            <a:ext cx="500062" cy="1428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2 İçerik Yer Tutucusu"/>
          <p:cNvSpPr txBox="1">
            <a:spLocks/>
          </p:cNvSpPr>
          <p:nvPr/>
        </p:nvSpPr>
        <p:spPr bwMode="auto">
          <a:xfrm>
            <a:off x="250825" y="4857750"/>
            <a:ext cx="8607425" cy="1811338"/>
          </a:xfrm>
          <a:prstGeom prst="rect">
            <a:avLst/>
          </a:prstGeom>
          <a:solidFill>
            <a:schemeClr val="bg1"/>
          </a:solidFill>
          <a:ln w="9525">
            <a:noFill/>
            <a:miter lim="800000"/>
            <a:headEnd/>
            <a:tailEnd/>
          </a:ln>
        </p:spPr>
        <p:txBody>
          <a:bodyPr/>
          <a:lstStyle/>
          <a:p>
            <a:pPr marL="365125" indent="-282575" algn="just" eaLnBrk="0" hangingPunct="0">
              <a:spcBef>
                <a:spcPts val="600"/>
              </a:spcBef>
              <a:buClr>
                <a:schemeClr val="accent1"/>
              </a:buClr>
              <a:buSzPct val="80000"/>
              <a:defRPr/>
            </a:pPr>
            <a:r>
              <a:rPr lang="tr-TR" sz="2000" dirty="0">
                <a:latin typeface="+mn-lt"/>
                <a:cs typeface="+mn-cs"/>
              </a:rPr>
              <a:t>	Aşırı düşük sorgulaması sonucunda; </a:t>
            </a:r>
          </a:p>
          <a:p>
            <a:pPr marL="365125" indent="-282575" algn="just" eaLnBrk="0" hangingPunct="0">
              <a:spcBef>
                <a:spcPts val="600"/>
              </a:spcBef>
              <a:buClr>
                <a:schemeClr val="accent1"/>
              </a:buClr>
              <a:buSzPct val="80000"/>
              <a:buFont typeface="Wingdings 2" pitchFamily="18" charset="2"/>
              <a:buChar char=""/>
              <a:defRPr/>
            </a:pPr>
            <a:r>
              <a:rPr lang="tr-TR" sz="2000" dirty="0">
                <a:latin typeface="+mn-lt"/>
                <a:cs typeface="+mn-cs"/>
              </a:rPr>
              <a:t>(45.1.3 - 45.1.13) maddelerine uygun açıklamada bulunmayan,</a:t>
            </a:r>
          </a:p>
          <a:p>
            <a:pPr marL="365125" indent="-282575" algn="just" eaLnBrk="0" hangingPunct="0">
              <a:spcBef>
                <a:spcPts val="600"/>
              </a:spcBef>
              <a:buClr>
                <a:schemeClr val="accent1"/>
              </a:buClr>
              <a:buSzPct val="80000"/>
              <a:buFont typeface="Wingdings 2" pitchFamily="18" charset="2"/>
              <a:buChar char=""/>
              <a:defRPr/>
            </a:pPr>
            <a:r>
              <a:rPr lang="tr-TR" sz="2000" dirty="0">
                <a:latin typeface="+mn-lt"/>
                <a:cs typeface="+mn-cs"/>
              </a:rPr>
              <a:t>Açıklamaları idarece tanımlanan yapım şartlarına uymayan veya teknik şartnameye aykırı hususlar içeren, 	</a:t>
            </a:r>
          </a:p>
          <a:p>
            <a:pPr marL="365125" indent="-282575" algn="just" eaLnBrk="0" hangingPunct="0">
              <a:spcBef>
                <a:spcPts val="600"/>
              </a:spcBef>
              <a:buClr>
                <a:schemeClr val="accent1"/>
              </a:buClr>
              <a:buSzPct val="80000"/>
              <a:defRPr/>
            </a:pPr>
            <a:r>
              <a:rPr lang="tr-TR" sz="2000" dirty="0">
                <a:latin typeface="+mn-lt"/>
                <a:cs typeface="+mn-cs"/>
              </a:rPr>
              <a:t>	İsteklilerin teklifleri </a:t>
            </a:r>
            <a:r>
              <a:rPr lang="tr-TR" sz="2000" b="1" dirty="0" smtClean="0">
                <a:solidFill>
                  <a:srgbClr val="FF0000"/>
                </a:solidFill>
                <a:latin typeface="+mn-lt"/>
                <a:cs typeface="+mn-cs"/>
              </a:rPr>
              <a:t>reddedilmiştir.</a:t>
            </a:r>
            <a:endParaRPr lang="tr-TR" sz="2000" b="1" dirty="0">
              <a:solidFill>
                <a:srgbClr val="FF0000"/>
              </a:solidFill>
              <a:latin typeface="+mn-lt"/>
              <a:cs typeface="+mn-cs"/>
            </a:endParaRPr>
          </a:p>
          <a:p>
            <a:pPr marL="365125" indent="-282575" eaLnBrk="0" hangingPunct="0">
              <a:spcBef>
                <a:spcPts val="600"/>
              </a:spcBef>
              <a:buClr>
                <a:schemeClr val="accent1"/>
              </a:buClr>
              <a:buSzPct val="80000"/>
              <a:buFont typeface="Wingdings 2" pitchFamily="18" charset="2"/>
              <a:buChar char=""/>
              <a:defRPr/>
            </a:pPr>
            <a:endParaRPr lang="tr-TR" sz="2000" dirty="0">
              <a:latin typeface="+mn-lt"/>
              <a:cs typeface="+mn-cs"/>
            </a:endParaRPr>
          </a:p>
        </p:txBody>
      </p:sp>
    </p:spTree>
    <p:extLst>
      <p:ext uri="{BB962C8B-B14F-4D97-AF65-F5344CB8AC3E}">
        <p14:creationId xmlns:p14="http://schemas.microsoft.com/office/powerpoint/2010/main" val="1593521785"/>
      </p:ext>
    </p:extLst>
  </p:cSld>
  <p:clrMapOvr>
    <a:masterClrMapping/>
  </p:clrMapOvr>
  <p:transition>
    <p:split orient="ver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1403648" y="2492896"/>
            <a:ext cx="6696744" cy="1368152"/>
          </a:xfrm>
          <a:prstGeom prst="rect">
            <a:avLst/>
          </a:prstGeom>
          <a:solidFill>
            <a:srgbClr val="00B0F0"/>
          </a:solidFill>
          <a:ln/>
        </p:spPr>
        <p:style>
          <a:lnRef idx="0">
            <a:schemeClr val="accent1"/>
          </a:lnRef>
          <a:fillRef idx="3">
            <a:schemeClr val="accent1"/>
          </a:fillRef>
          <a:effectRef idx="3">
            <a:schemeClr val="accent1"/>
          </a:effectRef>
          <a:fontRef idx="minor">
            <a:schemeClr val="lt1"/>
          </a:fontRef>
        </p:style>
        <p:txBody>
          <a:bodyPr lIns="468000" tIns="144000" rIns="0" bIns="0" anchor="ctr"/>
          <a:lstStyle/>
          <a:p>
            <a:pPr>
              <a:lnSpc>
                <a:spcPct val="80000"/>
              </a:lnSpc>
              <a:spcBef>
                <a:spcPct val="20000"/>
              </a:spcBef>
              <a:defRPr/>
            </a:pPr>
            <a:r>
              <a:rPr lang="tr-TR" sz="6000" dirty="0">
                <a:latin typeface="Arial" charset="0"/>
              </a:rPr>
              <a:t>TEŞEKKÜRLER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28625" y="0"/>
            <a:ext cx="8501063" cy="1571625"/>
          </a:xfrm>
        </p:spPr>
        <p:txBody>
          <a:bodyPr>
            <a:normAutofit fontScale="90000"/>
          </a:bodyPr>
          <a:lstStyle/>
          <a:p>
            <a:pPr algn="ctr" eaLnBrk="1" fontAlgn="auto" hangingPunct="1">
              <a:spcAft>
                <a:spcPts val="0"/>
              </a:spcAft>
              <a:defRPr/>
            </a:pPr>
            <a: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t>
            </a:r>
            <a:br>
              <a:rPr lang="tr-TR"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tr-TR" b="1" dirty="0" smtClean="0">
              <a:solidFill>
                <a:schemeClr val="folHlin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291" name="Rectangle 3"/>
          <p:cNvSpPr>
            <a:spLocks noGrp="1" noChangeArrowheads="1"/>
          </p:cNvSpPr>
          <p:nvPr>
            <p:ph idx="4294967295"/>
          </p:nvPr>
        </p:nvSpPr>
        <p:spPr>
          <a:xfrm>
            <a:off x="285720" y="1571613"/>
            <a:ext cx="8572560" cy="4429156"/>
          </a:xfrm>
        </p:spPr>
        <p:txBody>
          <a:bodyPr>
            <a:noAutofit/>
          </a:bodyPr>
          <a:lstStyle/>
          <a:p>
            <a:pPr algn="just">
              <a:lnSpc>
                <a:spcPct val="90000"/>
              </a:lnSpc>
              <a:buFont typeface="Wingdings" pitchFamily="2" charset="2"/>
              <a:buChar char="ü"/>
              <a:defRPr/>
            </a:pPr>
            <a:r>
              <a:rPr lang="tr-TR" sz="2800" dirty="0"/>
              <a:t>Yaklaşık maliyetin </a:t>
            </a:r>
            <a:r>
              <a:rPr lang="tr-TR" sz="2800" dirty="0">
                <a:solidFill>
                  <a:srgbClr val="FF0000"/>
                </a:solidFill>
              </a:rPr>
              <a:t>idarelerce</a:t>
            </a:r>
            <a:r>
              <a:rPr lang="tr-TR" sz="2800" dirty="0"/>
              <a:t> hesaplanması esastır.</a:t>
            </a:r>
          </a:p>
          <a:p>
            <a:pPr algn="just">
              <a:lnSpc>
                <a:spcPct val="90000"/>
              </a:lnSpc>
              <a:buFont typeface="Wingdings" pitchFamily="2" charset="2"/>
              <a:buChar char="ü"/>
              <a:defRPr/>
            </a:pPr>
            <a:r>
              <a:rPr lang="tr-TR" sz="2800" dirty="0"/>
              <a:t>Ancak teknik şartnamenin danışmanlık hizmeti alınarak hazırlatılması durumunda </a:t>
            </a:r>
            <a:r>
              <a:rPr lang="tr-TR" sz="2800" dirty="0">
                <a:solidFill>
                  <a:srgbClr val="FF0000"/>
                </a:solidFill>
              </a:rPr>
              <a:t>yaklaşık maliyet de</a:t>
            </a:r>
            <a:r>
              <a:rPr lang="tr-TR" sz="2800" dirty="0"/>
              <a:t> bu kapsamda </a:t>
            </a:r>
            <a:r>
              <a:rPr lang="tr-TR" sz="2800" dirty="0">
                <a:solidFill>
                  <a:srgbClr val="FF0000"/>
                </a:solidFill>
              </a:rPr>
              <a:t>danışmanlık hizmet sunucularına</a:t>
            </a:r>
            <a:r>
              <a:rPr lang="tr-TR" sz="2800" dirty="0"/>
              <a:t> hazırlattırılabilir.</a:t>
            </a:r>
          </a:p>
          <a:p>
            <a:pPr algn="just" eaLnBrk="1" hangingPunct="1">
              <a:lnSpc>
                <a:spcPct val="90000"/>
              </a:lnSpc>
              <a:buFont typeface="Wingdings" pitchFamily="2" charset="2"/>
              <a:buChar char="ü"/>
              <a:defRPr/>
            </a:pPr>
            <a:r>
              <a:rPr lang="tr-TR" sz="2800" dirty="0" smtClean="0"/>
              <a:t>İdare tarafından verilecek malzeme, makine ekipman vs. yaklaşık maliyet hesabında dikkate alınmaz. </a:t>
            </a:r>
          </a:p>
          <a:p>
            <a:pPr algn="just" eaLnBrk="1" hangingPunct="1">
              <a:lnSpc>
                <a:spcPct val="90000"/>
              </a:lnSpc>
              <a:buFont typeface="Wingdings" pitchFamily="2" charset="2"/>
              <a:buChar char="ü"/>
              <a:defRPr/>
            </a:pPr>
            <a:r>
              <a:rPr lang="tr-TR" sz="2800" dirty="0" smtClean="0"/>
              <a:t>Bu unsurların listesi </a:t>
            </a:r>
            <a:r>
              <a:rPr lang="tr-TR" sz="2800" u="sng" dirty="0" smtClean="0">
                <a:solidFill>
                  <a:srgbClr val="FF0000"/>
                </a:solidFill>
              </a:rPr>
              <a:t>yaklaşık maliyet hesap cetvelinin</a:t>
            </a:r>
            <a:r>
              <a:rPr lang="tr-TR" sz="2800" dirty="0" smtClean="0"/>
              <a:t> ekine konulur.</a:t>
            </a:r>
          </a:p>
        </p:txBody>
      </p:sp>
      <p:sp>
        <p:nvSpPr>
          <p:cNvPr id="5" name="4 Slayt Numarası Yer Tutucusu"/>
          <p:cNvSpPr>
            <a:spLocks noGrp="1"/>
          </p:cNvSpPr>
          <p:nvPr>
            <p:ph type="sldNum" sz="quarter" idx="12"/>
          </p:nvPr>
        </p:nvSpPr>
        <p:spPr/>
        <p:txBody>
          <a:bodyPr/>
          <a:lstStyle/>
          <a:p>
            <a:pPr>
              <a:defRPr/>
            </a:pPr>
            <a:fld id="{047763B2-5CAD-4B78-B03F-3AEE08D5D363}" type="slidenum">
              <a:rPr lang="tr-TR" smtClean="0"/>
              <a:pPr>
                <a:defRPr/>
              </a:pPr>
              <a:t>11</a:t>
            </a:fld>
            <a:endParaRPr lang="tr-TR"/>
          </a:p>
        </p:txBody>
      </p:sp>
      <p:sp>
        <p:nvSpPr>
          <p:cNvPr id="6" name="1 Başlık"/>
          <p:cNvSpPr txBox="1">
            <a:spLocks/>
          </p:cNvSpPr>
          <p:nvPr/>
        </p:nvSpPr>
        <p:spPr>
          <a:xfrm>
            <a:off x="0" y="274638"/>
            <a:ext cx="9144000" cy="70609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ormAutofit fontScale="97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dirty="0" smtClean="0"/>
              <a:t> Yaklaşık Maliyet</a:t>
            </a:r>
            <a:endParaRPr lang="tr-TR" dirty="0"/>
          </a:p>
        </p:txBody>
      </p:sp>
    </p:spTree>
    <p:extLst>
      <p:ext uri="{BB962C8B-B14F-4D97-AF65-F5344CB8AC3E}">
        <p14:creationId xmlns:p14="http://schemas.microsoft.com/office/powerpoint/2010/main" val="12512246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p:cTn id="13"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2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p:cTn id="19"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22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p:cTn id="25"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22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p:cTn id="31"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229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714348" y="1142984"/>
            <a:ext cx="7358114" cy="4946668"/>
          </a:xfrm>
        </p:spPr>
        <p:txBody>
          <a:bodyPr>
            <a:noAutofit/>
          </a:bodyPr>
          <a:lstStyle/>
          <a:p>
            <a:pPr algn="just">
              <a:lnSpc>
                <a:spcPct val="90000"/>
              </a:lnSpc>
              <a:buNone/>
              <a:defRPr/>
            </a:pPr>
            <a:r>
              <a:rPr lang="tr-TR" sz="2400" dirty="0" smtClean="0">
                <a:solidFill>
                  <a:srgbClr val="FF0000"/>
                </a:solidFill>
                <a:latin typeface="+mj-lt"/>
              </a:rPr>
              <a:t>Yaklaşık maliyet hesabında;</a:t>
            </a:r>
          </a:p>
          <a:p>
            <a:pPr algn="just">
              <a:lnSpc>
                <a:spcPct val="90000"/>
              </a:lnSpc>
              <a:buNone/>
              <a:defRPr/>
            </a:pPr>
            <a:r>
              <a:rPr lang="tr-TR" sz="2400" dirty="0" smtClean="0">
                <a:solidFill>
                  <a:srgbClr val="FF0000"/>
                </a:solidFill>
                <a:latin typeface="+mj-lt"/>
              </a:rPr>
              <a:t>1- </a:t>
            </a:r>
            <a:r>
              <a:rPr lang="tr-TR" sz="2400" dirty="0" smtClean="0">
                <a:latin typeface="+mj-lt"/>
              </a:rPr>
              <a:t>İdarelerce</a:t>
            </a:r>
            <a:r>
              <a:rPr lang="tr-TR" sz="2400" b="1" dirty="0" smtClean="0">
                <a:solidFill>
                  <a:srgbClr val="FF0000"/>
                </a:solidFill>
                <a:latin typeface="+mj-lt"/>
              </a:rPr>
              <a:t> </a:t>
            </a:r>
            <a:r>
              <a:rPr lang="tr-TR" sz="2400" dirty="0" smtClean="0">
                <a:latin typeface="+mj-lt"/>
              </a:rPr>
              <a:t>daha önce gerçekleştirilmiş, ihale konusu işe benzer nitelikteki işlerin </a:t>
            </a:r>
            <a:r>
              <a:rPr lang="tr-TR" sz="2400" dirty="0" smtClean="0">
                <a:solidFill>
                  <a:srgbClr val="FF0000"/>
                </a:solidFill>
                <a:latin typeface="+mj-lt"/>
              </a:rPr>
              <a:t>sözleşmelerinde </a:t>
            </a:r>
            <a:r>
              <a:rPr lang="tr-TR" sz="2400" dirty="0" smtClean="0">
                <a:latin typeface="+mj-lt"/>
              </a:rPr>
              <a:t>ortaya çıkan fiyatlar,</a:t>
            </a:r>
          </a:p>
          <a:p>
            <a:pPr algn="just" eaLnBrk="1" hangingPunct="1">
              <a:lnSpc>
                <a:spcPct val="90000"/>
              </a:lnSpc>
              <a:buFont typeface="Wingdings 2" pitchFamily="18" charset="2"/>
              <a:buNone/>
              <a:defRPr/>
            </a:pPr>
            <a:r>
              <a:rPr lang="tr-TR" sz="2400" dirty="0" smtClean="0">
                <a:solidFill>
                  <a:srgbClr val="FF0000"/>
                </a:solidFill>
                <a:latin typeface="+mj-lt"/>
              </a:rPr>
              <a:t>2- </a:t>
            </a:r>
            <a:r>
              <a:rPr lang="tr-TR" sz="2400" dirty="0" smtClean="0">
                <a:latin typeface="+mj-lt"/>
              </a:rPr>
              <a:t>Kamu kurum ve kuruluşlarınca belirlenerek yayımlanmış birim fiyat ve rayiçler, </a:t>
            </a:r>
          </a:p>
          <a:p>
            <a:pPr algn="just" eaLnBrk="1" hangingPunct="1">
              <a:lnSpc>
                <a:spcPct val="90000"/>
              </a:lnSpc>
              <a:buFont typeface="Wingdings 2" pitchFamily="18" charset="2"/>
              <a:buNone/>
              <a:defRPr/>
            </a:pPr>
            <a:r>
              <a:rPr lang="tr-TR" sz="2400" dirty="0" smtClean="0">
                <a:solidFill>
                  <a:srgbClr val="FF0000"/>
                </a:solidFill>
                <a:latin typeface="+mj-lt"/>
              </a:rPr>
              <a:t>3-</a:t>
            </a:r>
            <a:r>
              <a:rPr lang="tr-TR" sz="2400" dirty="0" smtClean="0">
                <a:latin typeface="+mj-lt"/>
              </a:rPr>
              <a:t> </a:t>
            </a:r>
            <a:r>
              <a:rPr lang="tr-TR" sz="2400" dirty="0" smtClean="0">
                <a:solidFill>
                  <a:srgbClr val="FF0000"/>
                </a:solidFill>
                <a:latin typeface="+mj-lt"/>
              </a:rPr>
              <a:t>İlgili meslek odaları, üniversiteler vb. </a:t>
            </a:r>
            <a:r>
              <a:rPr lang="tr-TR" sz="2400" dirty="0" smtClean="0">
                <a:latin typeface="+mj-lt"/>
              </a:rPr>
              <a:t>kuruluşlarca belirlenerek yayımlanmış fiyat ve rayiçler,</a:t>
            </a:r>
            <a:endParaRPr lang="tr-TR" sz="2800" dirty="0" smtClean="0">
              <a:latin typeface="+mj-lt"/>
            </a:endParaRPr>
          </a:p>
          <a:p>
            <a:pPr algn="just" eaLnBrk="1" hangingPunct="1">
              <a:lnSpc>
                <a:spcPct val="90000"/>
              </a:lnSpc>
              <a:buFont typeface="Wingdings 2" pitchFamily="18" charset="2"/>
              <a:buNone/>
              <a:defRPr/>
            </a:pPr>
            <a:r>
              <a:rPr lang="tr-TR" sz="2400" dirty="0" smtClean="0">
                <a:solidFill>
                  <a:srgbClr val="FF0000"/>
                </a:solidFill>
                <a:latin typeface="+mj-lt"/>
                <a:cs typeface="Arial" charset="0"/>
              </a:rPr>
              <a:t>4-</a:t>
            </a:r>
            <a:r>
              <a:rPr lang="tr-TR" sz="2400" dirty="0" smtClean="0">
                <a:latin typeface="+mj-lt"/>
                <a:cs typeface="Arial" charset="0"/>
              </a:rPr>
              <a:t>  Konusunda deneyimli kişi ve kuruluşlardan alınacak, ihale konusu işe benzer nitelikteki işlere ilişkin maliyetler,</a:t>
            </a:r>
            <a:endParaRPr lang="tr-TR" sz="2800" dirty="0" smtClean="0">
              <a:latin typeface="+mj-lt"/>
              <a:cs typeface="Arial" charset="0"/>
            </a:endParaRPr>
          </a:p>
          <a:p>
            <a:pPr algn="just" eaLnBrk="1" hangingPunct="1">
              <a:lnSpc>
                <a:spcPct val="90000"/>
              </a:lnSpc>
              <a:buFont typeface="Wingdings 2" pitchFamily="18" charset="2"/>
              <a:buNone/>
              <a:defRPr/>
            </a:pPr>
            <a:r>
              <a:rPr lang="tr-TR" sz="2400" dirty="0" smtClean="0">
                <a:solidFill>
                  <a:srgbClr val="FF0000"/>
                </a:solidFill>
                <a:latin typeface="+mj-lt"/>
                <a:cs typeface="Arial" charset="0"/>
              </a:rPr>
              <a:t>5-</a:t>
            </a:r>
            <a:r>
              <a:rPr lang="tr-TR" sz="2400" dirty="0" smtClean="0">
                <a:latin typeface="+mj-lt"/>
                <a:cs typeface="Arial" charset="0"/>
              </a:rPr>
              <a:t>   Piyasa araştırmasına dayalı rayiç ve fiyatlardan,</a:t>
            </a:r>
          </a:p>
          <a:p>
            <a:pPr algn="just" eaLnBrk="1" hangingPunct="1">
              <a:lnSpc>
                <a:spcPct val="90000"/>
              </a:lnSpc>
              <a:buFont typeface="Wingdings 2" pitchFamily="18" charset="2"/>
              <a:buNone/>
              <a:defRPr/>
            </a:pPr>
            <a:r>
              <a:rPr lang="tr-TR" sz="2400" dirty="0" smtClean="0">
                <a:latin typeface="+mj-lt"/>
                <a:cs typeface="Arial" charset="0"/>
              </a:rPr>
              <a:t>      biri, birkaçı veya tamamı </a:t>
            </a:r>
            <a:r>
              <a:rPr lang="tr-TR" sz="2400" i="1" u="sng" dirty="0" smtClean="0">
                <a:solidFill>
                  <a:srgbClr val="FF0000"/>
                </a:solidFill>
                <a:latin typeface="+mj-lt"/>
                <a:cs typeface="Arial" charset="0"/>
              </a:rPr>
              <a:t>herhangi bir öncelik sırası olmaksızın</a:t>
            </a:r>
            <a:r>
              <a:rPr lang="tr-TR" sz="2400" dirty="0" smtClean="0">
                <a:solidFill>
                  <a:srgbClr val="FF0000"/>
                </a:solidFill>
                <a:latin typeface="+mj-lt"/>
                <a:cs typeface="Arial" charset="0"/>
              </a:rPr>
              <a:t> </a:t>
            </a:r>
            <a:r>
              <a:rPr lang="tr-TR" sz="2400" dirty="0" smtClean="0">
                <a:latin typeface="+mj-lt"/>
                <a:cs typeface="Arial" charset="0"/>
              </a:rPr>
              <a:t>kullanılabilecektir. </a:t>
            </a:r>
          </a:p>
          <a:p>
            <a:pPr algn="just" eaLnBrk="1" hangingPunct="1">
              <a:lnSpc>
                <a:spcPct val="90000"/>
              </a:lnSpc>
              <a:buFont typeface="Wingdings 2" pitchFamily="18" charset="2"/>
              <a:buNone/>
              <a:defRPr/>
            </a:pPr>
            <a:endParaRPr lang="tr-TR" sz="2400" dirty="0" smtClean="0">
              <a:latin typeface="+mj-lt"/>
            </a:endParaRPr>
          </a:p>
        </p:txBody>
      </p:sp>
      <p:sp>
        <p:nvSpPr>
          <p:cNvPr id="4" name="3 Slayt Numarası Yer Tutucusu"/>
          <p:cNvSpPr>
            <a:spLocks noGrp="1"/>
          </p:cNvSpPr>
          <p:nvPr>
            <p:ph type="sldNum" sz="quarter" idx="12"/>
          </p:nvPr>
        </p:nvSpPr>
        <p:spPr/>
        <p:txBody>
          <a:bodyPr/>
          <a:lstStyle/>
          <a:p>
            <a:pPr>
              <a:defRPr/>
            </a:pPr>
            <a:fld id="{9B92B726-871A-4D83-9CBF-88B5AAF963EB}" type="slidenum">
              <a:rPr lang="tr-TR" smtClean="0"/>
              <a:pPr>
                <a:defRPr/>
              </a:pPr>
              <a:t>12</a:t>
            </a:fld>
            <a:endParaRPr lang="tr-TR"/>
          </a:p>
        </p:txBody>
      </p:sp>
      <p:sp>
        <p:nvSpPr>
          <p:cNvPr id="7" name="1 Başlık"/>
          <p:cNvSpPr txBox="1">
            <a:spLocks/>
          </p:cNvSpPr>
          <p:nvPr/>
        </p:nvSpPr>
        <p:spPr>
          <a:xfrm>
            <a:off x="0" y="274638"/>
            <a:ext cx="9144000" cy="70609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ormAutofit fontScale="97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dirty="0" smtClean="0"/>
              <a:t> Yaklaşık Maliyet</a:t>
            </a:r>
            <a:endParaRPr lang="tr-TR" dirty="0"/>
          </a:p>
        </p:txBody>
      </p:sp>
    </p:spTree>
    <p:extLst>
      <p:ext uri="{BB962C8B-B14F-4D97-AF65-F5344CB8AC3E}">
        <p14:creationId xmlns:p14="http://schemas.microsoft.com/office/powerpoint/2010/main" val="408072506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00809"/>
            <a:ext cx="8229600" cy="3657018"/>
          </a:xfrm>
        </p:spPr>
        <p:txBody>
          <a:bodyPr>
            <a:normAutofit/>
          </a:bodyPr>
          <a:lstStyle/>
          <a:p>
            <a:pPr>
              <a:defRPr/>
            </a:pPr>
            <a:r>
              <a:rPr lang="tr-TR" dirty="0" smtClean="0"/>
              <a:t>İhale komisyonu </a:t>
            </a:r>
            <a:r>
              <a:rPr lang="tr-TR" b="1" dirty="0" smtClean="0">
                <a:solidFill>
                  <a:srgbClr val="FF0000"/>
                </a:solidFill>
              </a:rPr>
              <a:t>yaklaşık maliyeti </a:t>
            </a:r>
            <a:r>
              <a:rPr lang="tr-TR" dirty="0" smtClean="0"/>
              <a:t>teklif fiyatları ile birlikte açıklar. </a:t>
            </a:r>
          </a:p>
          <a:p>
            <a:pPr>
              <a:defRPr/>
            </a:pPr>
            <a:endParaRPr lang="tr-TR" dirty="0" smtClean="0"/>
          </a:p>
          <a:p>
            <a:pPr algn="just">
              <a:defRPr/>
            </a:pPr>
            <a:r>
              <a:rPr lang="tr-TR" dirty="0" smtClean="0"/>
              <a:t> </a:t>
            </a:r>
            <a:r>
              <a:rPr lang="tr-TR" b="1" dirty="0" smtClean="0">
                <a:solidFill>
                  <a:srgbClr val="FF0000"/>
                </a:solidFill>
              </a:rPr>
              <a:t>Zamanlaması: </a:t>
            </a:r>
            <a:r>
              <a:rPr lang="tr-TR" dirty="0" smtClean="0"/>
              <a:t>Teklif zarfları kontrol edildikten sonra zarflar açılmadan ve teklif fiyatları açıklanmadan </a:t>
            </a:r>
            <a:r>
              <a:rPr lang="tr-TR" b="1" dirty="0" smtClean="0">
                <a:solidFill>
                  <a:srgbClr val="FF0000"/>
                </a:solidFill>
              </a:rPr>
              <a:t>yaklaşık maliyet </a:t>
            </a:r>
            <a:r>
              <a:rPr lang="tr-TR" dirty="0" smtClean="0"/>
              <a:t>açıklanacaktır.</a:t>
            </a:r>
          </a:p>
          <a:p>
            <a:pPr>
              <a:buFont typeface="Wingdings 2" pitchFamily="18" charset="2"/>
              <a:buNone/>
              <a:defRPr/>
            </a:pPr>
            <a:endParaRPr lang="tr-TR" dirty="0"/>
          </a:p>
        </p:txBody>
      </p:sp>
      <p:sp>
        <p:nvSpPr>
          <p:cNvPr id="4" name="3 Slayt Numarası Yer Tutucusu"/>
          <p:cNvSpPr>
            <a:spLocks noGrp="1"/>
          </p:cNvSpPr>
          <p:nvPr>
            <p:ph type="sldNum" sz="quarter" idx="12"/>
          </p:nvPr>
        </p:nvSpPr>
        <p:spPr/>
        <p:txBody>
          <a:bodyPr/>
          <a:lstStyle/>
          <a:p>
            <a:pPr>
              <a:defRPr/>
            </a:pPr>
            <a:fld id="{A2E5F032-318D-4431-941C-076F41EC9008}" type="slidenum">
              <a:rPr lang="tr-TR" smtClean="0"/>
              <a:pPr>
                <a:defRPr/>
              </a:pPr>
              <a:t>13</a:t>
            </a:fld>
            <a:endParaRPr lang="tr-TR"/>
          </a:p>
        </p:txBody>
      </p:sp>
      <p:sp>
        <p:nvSpPr>
          <p:cNvPr id="5" name="1 Başlık"/>
          <p:cNvSpPr txBox="1">
            <a:spLocks/>
          </p:cNvSpPr>
          <p:nvPr/>
        </p:nvSpPr>
        <p:spPr>
          <a:xfrm>
            <a:off x="-12006" y="260648"/>
            <a:ext cx="9144000" cy="70609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dirty="0" smtClean="0">
                <a:latin typeface="+mj-lt"/>
              </a:rPr>
              <a:t> </a:t>
            </a:r>
            <a:r>
              <a:rPr lang="tr-TR" dirty="0">
                <a:solidFill>
                  <a:schemeClr val="bg1"/>
                </a:solidFill>
                <a:effectLst>
                  <a:outerShdw blurRad="38100" dist="38100" dir="2700000" algn="tl">
                    <a:srgbClr val="C0C0C0"/>
                  </a:outerShdw>
                </a:effectLst>
                <a:latin typeface="+mj-lt"/>
                <a:cs typeface="Times New Roman" pitchFamily="18" charset="0"/>
              </a:rPr>
              <a:t>Yaklaşık Maliyetin Açıklanması</a:t>
            </a:r>
            <a:endParaRPr lang="tr-TR" dirty="0">
              <a:latin typeface="+mj-lt"/>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54" y="2174045"/>
            <a:ext cx="1814086" cy="1182947"/>
          </a:xfrm>
          <a:prstGeom prst="rect">
            <a:avLst/>
          </a:prstGeom>
          <a:ln>
            <a:noFill/>
          </a:ln>
          <a:effectLst>
            <a:outerShdw blurRad="1117600" dist="50800" dir="5400000" algn="ctr" rotWithShape="0">
              <a:srgbClr val="000000">
                <a:alpha val="65000"/>
              </a:srgbClr>
            </a:outerShdw>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46174">
            <a:off x="3272416" y="5360085"/>
            <a:ext cx="1588876" cy="12733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rg_hi" descr="ANd9GcSAG6EIlTwfa9EFOvvbDyinHnWxQL0DwEwuyzR6uALZA-UJhJA2tg">
            <a:hlinkClick r:id="rId5"/>
          </p:cNvPr>
          <p:cNvPicPr>
            <a:picLocks noChangeAspect="1" noChangeArrowheads="1"/>
          </p:cNvPicPr>
          <p:nvPr/>
        </p:nvPicPr>
        <p:blipFill>
          <a:blip r:embed="rId6" cstate="print"/>
          <a:srcRect/>
          <a:stretch>
            <a:fillRect/>
          </a:stretch>
        </p:blipFill>
        <p:spPr bwMode="auto">
          <a:xfrm>
            <a:off x="4357686" y="5357826"/>
            <a:ext cx="1714512" cy="1285869"/>
          </a:xfrm>
          <a:prstGeom prst="rect">
            <a:avLst/>
          </a:prstGeom>
          <a:ln>
            <a:noFill/>
          </a:ln>
          <a:effectLst>
            <a:softEdge rad="112500"/>
          </a:effectLst>
        </p:spPr>
      </p:pic>
    </p:spTree>
    <p:extLst>
      <p:ext uri="{BB962C8B-B14F-4D97-AF65-F5344CB8AC3E}">
        <p14:creationId xmlns:p14="http://schemas.microsoft.com/office/powerpoint/2010/main" val="101751447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4075EAC3-9EEC-4A20-9AF0-4D4C63D2EF2A}" type="slidenum">
              <a:rPr lang="tr-TR" smtClean="0"/>
              <a:pPr>
                <a:defRPr/>
              </a:pPr>
              <a:t>14</a:t>
            </a:fld>
            <a:endParaRPr lang="tr-T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586680561"/>
              </p:ext>
            </p:extLst>
          </p:nvPr>
        </p:nvGraphicFramePr>
        <p:xfrm>
          <a:off x="1214414" y="1571612"/>
          <a:ext cx="7474024" cy="4309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descr="Large confetti"/>
          <p:cNvSpPr>
            <a:spLocks noGrp="1" noChangeArrowheads="1"/>
          </p:cNvSpPr>
          <p:nvPr>
            <p:ph type="title"/>
          </p:nvPr>
        </p:nvSpPr>
        <p:spPr>
          <a:xfrm>
            <a:off x="0" y="0"/>
            <a:ext cx="9144000" cy="1143000"/>
          </a:xfrm>
          <a:solidFill>
            <a:srgbClr val="00B0F0"/>
          </a:solidFill>
        </p:spPr>
        <p:style>
          <a:lnRef idx="0">
            <a:schemeClr val="accent3"/>
          </a:lnRef>
          <a:fillRef idx="3">
            <a:schemeClr val="accent3"/>
          </a:fillRef>
          <a:effectRef idx="3">
            <a:schemeClr val="accent3"/>
          </a:effectRef>
          <a:fontRef idx="minor">
            <a:schemeClr val="lt1"/>
          </a:fontRef>
        </p:style>
        <p:txBody>
          <a:bodyPr>
            <a:normAutofit/>
          </a:bodyPr>
          <a:lstStyle/>
          <a:p>
            <a:pPr algn="ctr">
              <a:lnSpc>
                <a:spcPct val="90000"/>
              </a:lnSpc>
            </a:pPr>
            <a:r>
              <a:rPr lang="tr-TR" sz="4000" dirty="0" smtClean="0">
                <a:solidFill>
                  <a:schemeClr val="bg1"/>
                </a:solidFill>
              </a:rPr>
              <a:t>Uygulanacak İhale Usulleri</a:t>
            </a:r>
            <a:endParaRPr lang="en-US" sz="4000" dirty="0">
              <a:solidFill>
                <a:schemeClr val="bg1"/>
              </a:solidFill>
            </a:endParaRPr>
          </a:p>
        </p:txBody>
      </p:sp>
      <p:pic>
        <p:nvPicPr>
          <p:cNvPr id="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14620"/>
            <a:ext cx="1714480" cy="16430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499412"/>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val="3496896893"/>
              </p:ext>
            </p:extLst>
          </p:nvPr>
        </p:nvGraphicFramePr>
        <p:xfrm>
          <a:off x="323528" y="1428736"/>
          <a:ext cx="8640959" cy="5091861"/>
        </p:xfrm>
        <a:graphic>
          <a:graphicData uri="http://schemas.openxmlformats.org/drawingml/2006/table">
            <a:tbl>
              <a:tblPr/>
              <a:tblGrid>
                <a:gridCol w="1944588">
                  <a:extLst>
                    <a:ext uri="{9D8B030D-6E8A-4147-A177-3AD203B41FA5}">
                      <a16:colId xmlns:a16="http://schemas.microsoft.com/office/drawing/2014/main" xmlns="" val="20000"/>
                    </a:ext>
                  </a:extLst>
                </a:gridCol>
                <a:gridCol w="1389873">
                  <a:extLst>
                    <a:ext uri="{9D8B030D-6E8A-4147-A177-3AD203B41FA5}">
                      <a16:colId xmlns:a16="http://schemas.microsoft.com/office/drawing/2014/main" xmlns="" val="20001"/>
                    </a:ext>
                  </a:extLst>
                </a:gridCol>
                <a:gridCol w="1215830">
                  <a:extLst>
                    <a:ext uri="{9D8B030D-6E8A-4147-A177-3AD203B41FA5}">
                      <a16:colId xmlns:a16="http://schemas.microsoft.com/office/drawing/2014/main" xmlns="" val="20002"/>
                    </a:ext>
                  </a:extLst>
                </a:gridCol>
                <a:gridCol w="1461721">
                  <a:extLst>
                    <a:ext uri="{9D8B030D-6E8A-4147-A177-3AD203B41FA5}">
                      <a16:colId xmlns:a16="http://schemas.microsoft.com/office/drawing/2014/main" xmlns="" val="20003"/>
                    </a:ext>
                  </a:extLst>
                </a:gridCol>
                <a:gridCol w="1260796">
                  <a:extLst>
                    <a:ext uri="{9D8B030D-6E8A-4147-A177-3AD203B41FA5}">
                      <a16:colId xmlns:a16="http://schemas.microsoft.com/office/drawing/2014/main" xmlns="" val="20004"/>
                    </a:ext>
                  </a:extLst>
                </a:gridCol>
                <a:gridCol w="1368151">
                  <a:extLst>
                    <a:ext uri="{9D8B030D-6E8A-4147-A177-3AD203B41FA5}">
                      <a16:colId xmlns:a16="http://schemas.microsoft.com/office/drawing/2014/main" xmlns="" val="20005"/>
                    </a:ext>
                  </a:extLst>
                </a:gridCol>
              </a:tblGrid>
              <a:tr h="1214541">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smtClean="0">
                          <a:ln>
                            <a:noFill/>
                          </a:ln>
                          <a:solidFill>
                            <a:schemeClr val="tx1"/>
                          </a:solidFill>
                          <a:effectLst/>
                          <a:latin typeface="+mj-lt"/>
                          <a:cs typeface="Times New Roman" pitchFamily="18" charset="0"/>
                        </a:rPr>
                        <a:t>Yaklaşık maliyet ile eşik değerin oranları</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smtClean="0">
                          <a:ln>
                            <a:noFill/>
                          </a:ln>
                          <a:solidFill>
                            <a:srgbClr val="FF0000"/>
                          </a:solidFill>
                          <a:effectLst/>
                          <a:latin typeface="+mj-lt"/>
                          <a:cs typeface="Times New Roman" pitchFamily="18" charset="0"/>
                        </a:rPr>
                        <a:t>(*)ED</a:t>
                      </a:r>
                      <a:r>
                        <a:rPr lang="tr-TR" sz="1800" dirty="0" smtClean="0">
                          <a:solidFill>
                            <a:srgbClr val="000000"/>
                          </a:solidFill>
                          <a:latin typeface="+mj-lt"/>
                        </a:rPr>
                        <a:t> </a:t>
                      </a:r>
                      <a:endParaRPr kumimoji="0" lang="tr-TR" sz="1800" b="0" i="0" u="none" strike="noStrike" cap="none" normalizeH="0" baseline="0" dirty="0" smtClean="0">
                        <a:ln>
                          <a:noFill/>
                        </a:ln>
                        <a:solidFill>
                          <a:schemeClr val="tx1"/>
                        </a:solidFill>
                        <a:effectLst/>
                        <a:latin typeface="+mj-lt"/>
                        <a:cs typeface="Times New Roman" pitchFamily="18" charset="0"/>
                      </a:endParaRP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smtClean="0">
                          <a:ln>
                            <a:noFill/>
                          </a:ln>
                          <a:solidFill>
                            <a:schemeClr val="tx1"/>
                          </a:solidFill>
                          <a:effectLst/>
                          <a:latin typeface="+mj-lt"/>
                          <a:cs typeface="Times New Roman" pitchFamily="18" charset="0"/>
                        </a:rPr>
                        <a:t>Mesleki faaliyet belgesi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smtClean="0">
                          <a:ln>
                            <a:noFill/>
                          </a:ln>
                          <a:solidFill>
                            <a:schemeClr val="tx1"/>
                          </a:solidFill>
                          <a:effectLst/>
                          <a:latin typeface="+mj-lt"/>
                          <a:cs typeface="Times New Roman" pitchFamily="18" charset="0"/>
                        </a:rPr>
                        <a:t>Teklif vermeye yetki  belgesi</a:t>
                      </a:r>
                      <a:endParaRPr kumimoji="0" lang="tr-TR" sz="1800" b="0" i="0" u="none" strike="noStrike" cap="none" normalizeH="0" baseline="0" dirty="0" smtClean="0">
                        <a:ln>
                          <a:noFill/>
                        </a:ln>
                        <a:solidFill>
                          <a:schemeClr val="tx1"/>
                        </a:solidFill>
                        <a:effectLst/>
                        <a:latin typeface="+mj-lt"/>
                        <a:cs typeface="Times New Roman" pitchFamily="18" charset="0"/>
                      </a:endParaRP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smtClean="0">
                          <a:ln>
                            <a:noFill/>
                          </a:ln>
                          <a:solidFill>
                            <a:schemeClr val="tx1"/>
                          </a:solidFill>
                          <a:effectLst/>
                          <a:latin typeface="+mj-lt"/>
                          <a:cs typeface="Times New Roman" pitchFamily="18" charset="0"/>
                        </a:rPr>
                        <a:t>İş deneyim belgesi</a:t>
                      </a:r>
                      <a:endParaRPr kumimoji="0" lang="tr-TR" sz="1800" b="0" i="0" u="none" strike="noStrike" cap="none" normalizeH="0" baseline="0" dirty="0" smtClean="0">
                        <a:ln>
                          <a:noFill/>
                        </a:ln>
                        <a:solidFill>
                          <a:schemeClr val="tx1"/>
                        </a:solidFill>
                        <a:effectLst/>
                        <a:latin typeface="+mj-lt"/>
                        <a:cs typeface="Times New Roman" pitchFamily="18" charset="0"/>
                      </a:endParaRP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smtClean="0">
                          <a:ln>
                            <a:noFill/>
                          </a:ln>
                          <a:solidFill>
                            <a:schemeClr val="tx1"/>
                          </a:solidFill>
                          <a:effectLst/>
                          <a:latin typeface="+mj-lt"/>
                          <a:cs typeface="Times New Roman" pitchFamily="18" charset="0"/>
                        </a:rPr>
                        <a:t>Ekonomik ve mali yeterliğe ilişkin belgeler</a:t>
                      </a:r>
                      <a:endParaRPr kumimoji="0" lang="tr-TR" sz="1800" b="0" i="0" u="none" strike="noStrike" cap="none" normalizeH="0" baseline="0" dirty="0" smtClean="0">
                        <a:ln>
                          <a:noFill/>
                        </a:ln>
                        <a:solidFill>
                          <a:schemeClr val="tx1"/>
                        </a:solidFill>
                        <a:effectLst/>
                        <a:latin typeface="+mj-lt"/>
                        <a:cs typeface="Times New Roman" pitchFamily="18" charset="0"/>
                      </a:endParaRP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smtClean="0">
                          <a:ln>
                            <a:noFill/>
                          </a:ln>
                          <a:solidFill>
                            <a:schemeClr val="tx1"/>
                          </a:solidFill>
                          <a:effectLst/>
                          <a:latin typeface="+mj-lt"/>
                          <a:cs typeface="Times New Roman" pitchFamily="18" charset="0"/>
                        </a:rPr>
                        <a:t>Kalite ve Çevre Yönetim Sistem Belgesi</a:t>
                      </a:r>
                      <a:endParaRPr kumimoji="0" lang="tr-TR" sz="1800" b="0" i="0" u="none" strike="noStrike" cap="none" normalizeH="0" baseline="0" dirty="0" smtClean="0">
                        <a:ln>
                          <a:noFill/>
                        </a:ln>
                        <a:solidFill>
                          <a:schemeClr val="tx1"/>
                        </a:solidFill>
                        <a:effectLst/>
                        <a:latin typeface="+mj-lt"/>
                        <a:cs typeface="Times New Roman" pitchFamily="18" charset="0"/>
                      </a:endParaRP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smtClean="0">
                          <a:ln>
                            <a:noFill/>
                          </a:ln>
                          <a:solidFill>
                            <a:schemeClr val="tx1"/>
                          </a:solidFill>
                          <a:effectLst/>
                          <a:latin typeface="+mj-lt"/>
                          <a:cs typeface="Times New Roman" pitchFamily="18" charset="0"/>
                        </a:rPr>
                        <a:t>Makine, teçhizat ve diğer ekipman</a:t>
                      </a:r>
                      <a:endParaRPr kumimoji="0" lang="tr-TR" sz="1800" b="0" i="0" u="none" strike="noStrike" cap="none" normalizeH="0" baseline="0" dirty="0" smtClean="0">
                        <a:ln>
                          <a:noFill/>
                        </a:ln>
                        <a:solidFill>
                          <a:schemeClr val="tx1"/>
                        </a:solidFill>
                        <a:effectLst/>
                        <a:latin typeface="+mj-lt"/>
                        <a:cs typeface="Times New Roman" pitchFamily="18" charset="0"/>
                      </a:endParaRP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xmlns="" val="10000"/>
                  </a:ext>
                </a:extLst>
              </a:tr>
              <a:tr h="552493">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r>
                        <a:rPr lang="tr-TR" sz="1800" dirty="0" smtClean="0">
                          <a:effectLst>
                            <a:outerShdw blurRad="38100" dist="38100" dir="2700000" algn="tl">
                              <a:srgbClr val="C0C0C0"/>
                            </a:outerShdw>
                          </a:effectLst>
                          <a:latin typeface="+mj-lt"/>
                        </a:rPr>
                        <a:t>(YM≤ 0,10 ED)</a:t>
                      </a:r>
                      <a:endParaRPr kumimoji="0" lang="tr-TR" sz="1800" b="0" i="0" u="none" strike="noStrike" cap="none" normalizeH="0" baseline="0" dirty="0" smtClean="0">
                        <a:ln>
                          <a:noFill/>
                        </a:ln>
                        <a:solidFill>
                          <a:schemeClr val="tx1"/>
                        </a:solidFill>
                        <a:effectLst/>
                        <a:latin typeface="+mj-lt"/>
                        <a:cs typeface="Times New Roman" pitchFamily="18" charset="0"/>
                      </a:endParaRP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DA6C">
                        <a:alpha val="54902"/>
                      </a:srgbClr>
                    </a:solidFill>
                  </a:tcPr>
                </a:tc>
                <a:tc rowSpan="4">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0" i="0" u="none" strike="noStrike" cap="none" normalizeH="0" baseline="0" dirty="0" smtClean="0">
                          <a:ln>
                            <a:noFill/>
                          </a:ln>
                          <a:solidFill>
                            <a:schemeClr val="tx1"/>
                          </a:solidFill>
                          <a:effectLst/>
                          <a:latin typeface="+mj-lt"/>
                          <a:cs typeface="Times New Roman" pitchFamily="18" charset="0"/>
                        </a:rPr>
                        <a:t>İstenilmesi zorunludur</a:t>
                      </a: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DA6C">
                        <a:alpha val="54902"/>
                      </a:srgbClr>
                    </a:solidFill>
                  </a:tcPr>
                </a:tc>
                <a:tc rowSpan="4">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0" i="0" u="none" strike="noStrike" cap="none" normalizeH="0" baseline="0" dirty="0" smtClean="0">
                          <a:ln>
                            <a:noFill/>
                          </a:ln>
                          <a:solidFill>
                            <a:schemeClr val="tx1"/>
                          </a:solidFill>
                          <a:effectLst/>
                          <a:latin typeface="+mj-lt"/>
                          <a:cs typeface="Times New Roman" pitchFamily="18" charset="0"/>
                        </a:rPr>
                        <a:t>İstenilmesi zorunludur</a:t>
                      </a: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DA6C">
                        <a:alpha val="54902"/>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0" i="0" u="none" strike="noStrike" cap="none" normalizeH="0" baseline="0" dirty="0" smtClean="0">
                          <a:ln>
                            <a:noFill/>
                          </a:ln>
                          <a:solidFill>
                            <a:schemeClr val="tx1"/>
                          </a:solidFill>
                          <a:effectLst/>
                          <a:latin typeface="+mj-lt"/>
                          <a:cs typeface="Times New Roman" pitchFamily="18" charset="0"/>
                        </a:rPr>
                        <a:t>İstenilemez</a:t>
                      </a: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DA6C">
                        <a:alpha val="54902"/>
                      </a:srgbClr>
                    </a:solidFill>
                  </a:tcPr>
                </a:tc>
                <a:tc row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0" i="0" u="none" strike="noStrike" cap="none" normalizeH="0" baseline="0" dirty="0" smtClean="0">
                          <a:ln>
                            <a:noFill/>
                          </a:ln>
                          <a:solidFill>
                            <a:schemeClr val="tx1"/>
                          </a:solidFill>
                          <a:effectLst/>
                          <a:latin typeface="+mj-lt"/>
                          <a:cs typeface="Times New Roman" pitchFamily="18" charset="0"/>
                        </a:rPr>
                        <a:t>İstenilemez</a:t>
                      </a: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DA6C">
                        <a:alpha val="54902"/>
                      </a:srgbClr>
                    </a:solidFill>
                  </a:tcPr>
                </a:tc>
                <a:tc rowSpan="4">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0" i="0" u="none" strike="noStrike" cap="none" normalizeH="0" baseline="0" dirty="0" smtClean="0">
                          <a:ln>
                            <a:noFill/>
                          </a:ln>
                          <a:solidFill>
                            <a:schemeClr val="tx1"/>
                          </a:solidFill>
                          <a:effectLst/>
                          <a:latin typeface="+mj-lt"/>
                          <a:cs typeface="Times New Roman" pitchFamily="18" charset="0"/>
                        </a:rPr>
                        <a:t>Kendi malı olma şartı </a:t>
                      </a:r>
                      <a:r>
                        <a:rPr kumimoji="0" lang="tr-TR" sz="1800" b="0" i="1" u="sng" strike="noStrike" cap="none" normalizeH="0" baseline="0" dirty="0" smtClean="0">
                          <a:ln>
                            <a:noFill/>
                          </a:ln>
                          <a:solidFill>
                            <a:schemeClr val="tx1"/>
                          </a:solidFill>
                          <a:effectLst/>
                          <a:latin typeface="+mj-lt"/>
                          <a:cs typeface="Times New Roman" pitchFamily="18" charset="0"/>
                        </a:rPr>
                        <a:t>aranmaması</a:t>
                      </a:r>
                      <a:r>
                        <a:rPr kumimoji="0" lang="tr-TR" sz="1800" b="0" i="0" u="none" strike="noStrike" cap="none" normalizeH="0" baseline="0" dirty="0" smtClean="0">
                          <a:ln>
                            <a:noFill/>
                          </a:ln>
                          <a:solidFill>
                            <a:schemeClr val="tx1"/>
                          </a:solidFill>
                          <a:effectLst/>
                          <a:latin typeface="+mj-lt"/>
                          <a:cs typeface="Times New Roman" pitchFamily="18" charset="0"/>
                        </a:rPr>
                        <a:t> esastır.</a:t>
                      </a: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DA6C">
                        <a:alpha val="54902"/>
                      </a:srgbClr>
                    </a:solidFill>
                  </a:tcPr>
                </a:tc>
                <a:extLst>
                  <a:ext uri="{0D108BD9-81ED-4DB2-BD59-A6C34878D82A}">
                    <a16:rowId xmlns:a16="http://schemas.microsoft.com/office/drawing/2014/main" xmlns="" val="10001"/>
                  </a:ext>
                </a:extLst>
              </a:tr>
              <a:tr h="897008">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r>
                        <a:rPr lang="tr-TR" sz="1800" dirty="0" smtClean="0">
                          <a:effectLst>
                            <a:outerShdw blurRad="38100" dist="38100" dir="2700000" algn="tl">
                              <a:srgbClr val="C0C0C0"/>
                            </a:outerShdw>
                          </a:effectLst>
                          <a:latin typeface="+mj-lt"/>
                        </a:rPr>
                        <a:t>0,10ED&lt;YM≤0,50 ED</a:t>
                      </a:r>
                      <a:endParaRPr kumimoji="0" lang="tr-TR" sz="1800" b="0" i="0" u="none" strike="noStrike" cap="none" normalizeH="0" baseline="0" dirty="0" smtClean="0">
                        <a:ln>
                          <a:noFill/>
                        </a:ln>
                        <a:solidFill>
                          <a:schemeClr val="tx1"/>
                        </a:solidFill>
                        <a:effectLst/>
                        <a:latin typeface="+mj-lt"/>
                        <a:cs typeface="Times New Roman" pitchFamily="18" charset="0"/>
                      </a:endParaRP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DA6C">
                        <a:alpha val="54902"/>
                      </a:srgbClr>
                    </a:solidFill>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0" i="0" u="none" strike="noStrike" cap="none" normalizeH="0" baseline="0" dirty="0" smtClean="0">
                          <a:ln>
                            <a:noFill/>
                          </a:ln>
                          <a:solidFill>
                            <a:schemeClr val="tx1"/>
                          </a:solidFill>
                          <a:effectLst/>
                          <a:latin typeface="+mj-lt"/>
                          <a:cs typeface="Times New Roman" pitchFamily="18" charset="0"/>
                        </a:rPr>
                        <a:t>İstenilebilir</a:t>
                      </a: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DA6C">
                        <a:alpha val="54902"/>
                      </a:srgbClr>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02"/>
                  </a:ext>
                </a:extLst>
              </a:tr>
              <a:tr h="731577">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r>
                        <a:rPr lang="tr-TR" sz="1800" dirty="0" smtClean="0">
                          <a:effectLst>
                            <a:outerShdw blurRad="38100" dist="38100" dir="2700000" algn="tl">
                              <a:srgbClr val="C0C0C0"/>
                            </a:outerShdw>
                          </a:effectLst>
                          <a:latin typeface="+mj-lt"/>
                        </a:rPr>
                        <a:t>0,50ED&lt;YM≤1.0 ED</a:t>
                      </a:r>
                      <a:endParaRPr kumimoji="0" lang="tr-TR" sz="1800" b="0" i="0" u="none" strike="noStrike" cap="none" normalizeH="0" baseline="0" dirty="0" smtClean="0">
                        <a:ln>
                          <a:noFill/>
                        </a:ln>
                        <a:solidFill>
                          <a:schemeClr val="tx1"/>
                        </a:solidFill>
                        <a:effectLst/>
                        <a:latin typeface="+mj-lt"/>
                        <a:cs typeface="Times New Roman" pitchFamily="18" charset="0"/>
                      </a:endParaRP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DA6C">
                        <a:alpha val="54902"/>
                      </a:srgbClr>
                    </a:solidFill>
                  </a:tcPr>
                </a:tc>
                <a:tc vMerge="1">
                  <a:txBody>
                    <a:bodyPr/>
                    <a:lstStyle/>
                    <a:p>
                      <a:endParaRPr lang="tr-TR"/>
                    </a:p>
                  </a:txBody>
                  <a:tcPr/>
                </a:tc>
                <a:tc v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0" i="0" u="none" strike="noStrike" cap="none" normalizeH="0" baseline="0" dirty="0" smtClean="0">
                          <a:ln>
                            <a:noFill/>
                          </a:ln>
                          <a:solidFill>
                            <a:schemeClr val="tx1"/>
                          </a:solidFill>
                          <a:effectLst/>
                          <a:latin typeface="+mj-lt"/>
                          <a:cs typeface="Times New Roman" pitchFamily="18" charset="0"/>
                        </a:rPr>
                        <a:t>İstenilmesi zorunludur (Banka Referans Mektubu istenmeyebilir)</a:t>
                      </a: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DA6C">
                        <a:alpha val="54902"/>
                      </a:srgbClr>
                    </a:solidFill>
                  </a:tcPr>
                </a:tc>
                <a:tc row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0" i="0" u="none" strike="noStrike" cap="none" normalizeH="0" baseline="0" dirty="0" smtClean="0">
                          <a:ln>
                            <a:noFill/>
                          </a:ln>
                          <a:solidFill>
                            <a:schemeClr val="tx1"/>
                          </a:solidFill>
                          <a:effectLst/>
                          <a:latin typeface="+mj-lt"/>
                          <a:cs typeface="Times New Roman" pitchFamily="18" charset="0"/>
                        </a:rPr>
                        <a:t>İstenilebilir</a:t>
                      </a: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DA6C">
                        <a:alpha val="54902"/>
                      </a:srgbClr>
                    </a:solidFill>
                  </a:tcPr>
                </a:tc>
                <a:tc vMerge="1">
                  <a:txBody>
                    <a:bodyPr/>
                    <a:lstStyle/>
                    <a:p>
                      <a:endParaRPr lang="tr-TR"/>
                    </a:p>
                  </a:txBody>
                  <a:tcPr/>
                </a:tc>
                <a:extLst>
                  <a:ext uri="{0D108BD9-81ED-4DB2-BD59-A6C34878D82A}">
                    <a16:rowId xmlns:a16="http://schemas.microsoft.com/office/drawing/2014/main" xmlns="" val="10003"/>
                  </a:ext>
                </a:extLst>
              </a:tr>
              <a:tr h="552493">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r>
                        <a:rPr lang="tr-TR" sz="1800" dirty="0" smtClean="0">
                          <a:effectLst>
                            <a:outerShdw blurRad="38100" dist="38100" dir="2700000" algn="tl">
                              <a:srgbClr val="C0C0C0"/>
                            </a:outerShdw>
                          </a:effectLst>
                          <a:latin typeface="+mj-lt"/>
                        </a:rPr>
                        <a:t>YM&gt;1.00ED </a:t>
                      </a:r>
                      <a:r>
                        <a:rPr lang="tr-TR" sz="1800" dirty="0" smtClean="0">
                          <a:solidFill>
                            <a:srgbClr val="000000"/>
                          </a:solidFill>
                          <a:latin typeface="+mj-lt"/>
                        </a:rPr>
                        <a:t> </a:t>
                      </a:r>
                      <a:endParaRPr kumimoji="0" lang="tr-TR" sz="1800" b="0" i="0" u="none" strike="noStrike" cap="none" normalizeH="0" baseline="0" dirty="0" smtClean="0">
                        <a:ln>
                          <a:noFill/>
                        </a:ln>
                        <a:solidFill>
                          <a:schemeClr val="tx1"/>
                        </a:solidFill>
                        <a:effectLst/>
                        <a:latin typeface="+mj-lt"/>
                        <a:cs typeface="Times New Roman" pitchFamily="18" charset="0"/>
                      </a:endParaRPr>
                    </a:p>
                  </a:txBody>
                  <a:tcPr marL="40273" marR="402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DA6C">
                        <a:alpha val="54902"/>
                      </a:srgbClr>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04"/>
                  </a:ext>
                </a:extLst>
              </a:tr>
            </a:tbl>
          </a:graphicData>
        </a:graphic>
      </p:graphicFrame>
      <p:sp>
        <p:nvSpPr>
          <p:cNvPr id="4" name="3 Slayt Numarası Yer Tutucusu"/>
          <p:cNvSpPr>
            <a:spLocks noGrp="1"/>
          </p:cNvSpPr>
          <p:nvPr>
            <p:ph type="sldNum" sz="quarter" idx="12"/>
          </p:nvPr>
        </p:nvSpPr>
        <p:spPr>
          <a:xfrm>
            <a:off x="6572264" y="6286520"/>
            <a:ext cx="2133600" cy="365125"/>
          </a:xfrm>
        </p:spPr>
        <p:txBody>
          <a:bodyPr/>
          <a:lstStyle/>
          <a:p>
            <a:pPr>
              <a:defRPr/>
            </a:pPr>
            <a:fld id="{1CEAFC62-837D-44C1-BCCF-8CF3CCD35EEA}" type="slidenum">
              <a:rPr lang="tr-TR" smtClean="0"/>
              <a:pPr>
                <a:defRPr/>
              </a:pPr>
              <a:t>15</a:t>
            </a:fld>
            <a:endParaRPr lang="tr-TR" dirty="0"/>
          </a:p>
        </p:txBody>
      </p:sp>
      <p:sp>
        <p:nvSpPr>
          <p:cNvPr id="8" name="1 Başlık"/>
          <p:cNvSpPr txBox="1">
            <a:spLocks/>
          </p:cNvSpPr>
          <p:nvPr/>
        </p:nvSpPr>
        <p:spPr>
          <a:xfrm>
            <a:off x="-32" y="137722"/>
            <a:ext cx="9180512" cy="105903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1600" dirty="0" smtClean="0"/>
              <a:t> </a:t>
            </a:r>
          </a:p>
          <a:p>
            <a:pPr>
              <a:lnSpc>
                <a:spcPct val="90000"/>
              </a:lnSpc>
              <a:defRPr/>
            </a:pPr>
            <a:r>
              <a:rPr lang="tr-TR" sz="3600" dirty="0" smtClean="0">
                <a:solidFill>
                  <a:schemeClr val="bg1"/>
                </a:solidFill>
                <a:effectLst>
                  <a:outerShdw blurRad="38100" dist="38100" dir="2700000" algn="tl">
                    <a:srgbClr val="000000">
                      <a:alpha val="43137"/>
                    </a:srgbClr>
                  </a:outerShdw>
                </a:effectLst>
              </a:rPr>
              <a:t>Yapım İşleri İhalelerinde İstenen Belgeler Tablosu</a:t>
            </a:r>
            <a:endParaRPr lang="tr-TR" sz="4000" dirty="0" smtClean="0">
              <a:solidFill>
                <a:schemeClr val="bg1"/>
              </a:solidFill>
              <a:effectLst>
                <a:outerShdw blurRad="38100" dist="38100" dir="2700000" algn="tl">
                  <a:srgbClr val="000000">
                    <a:alpha val="43137"/>
                  </a:srgbClr>
                </a:outerShdw>
              </a:effectLst>
            </a:endParaRPr>
          </a:p>
          <a:p>
            <a:pPr>
              <a:lnSpc>
                <a:spcPct val="90000"/>
              </a:lnSpc>
              <a:defRPr/>
            </a:pPr>
            <a:r>
              <a:rPr lang="tr-TR" sz="1100" dirty="0" smtClean="0">
                <a:solidFill>
                  <a:schemeClr val="bg1"/>
                </a:solidFill>
                <a:cs typeface="Times New Roman" pitchFamily="18" charset="0"/>
              </a:rPr>
              <a:t/>
            </a:r>
            <a:br>
              <a:rPr lang="tr-TR" sz="1100" dirty="0" smtClean="0">
                <a:solidFill>
                  <a:schemeClr val="bg1"/>
                </a:solidFill>
                <a:cs typeface="Times New Roman" pitchFamily="18" charset="0"/>
              </a:rPr>
            </a:br>
            <a:endParaRPr lang="tr-TR" sz="1100" dirty="0">
              <a:solidFill>
                <a:schemeClr val="bg1"/>
              </a:solidFill>
            </a:endParaRPr>
          </a:p>
        </p:txBody>
      </p:sp>
    </p:spTree>
    <p:extLst>
      <p:ext uri="{BB962C8B-B14F-4D97-AF65-F5344CB8AC3E}">
        <p14:creationId xmlns:p14="http://schemas.microsoft.com/office/powerpoint/2010/main" val="2913947672"/>
      </p:ext>
    </p:extLst>
  </p:cSld>
  <p:clrMapOvr>
    <a:masterClrMapping/>
  </p:clrMapOvr>
  <p:transition spd="slow">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val="1744836449"/>
              </p:ext>
            </p:extLst>
          </p:nvPr>
        </p:nvGraphicFramePr>
        <p:xfrm>
          <a:off x="467544" y="1412777"/>
          <a:ext cx="822960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Slayt Numarası Yer Tutucusu"/>
          <p:cNvSpPr>
            <a:spLocks noGrp="1"/>
          </p:cNvSpPr>
          <p:nvPr>
            <p:ph type="sldNum" sz="quarter" idx="12"/>
          </p:nvPr>
        </p:nvSpPr>
        <p:spPr/>
        <p:txBody>
          <a:bodyPr/>
          <a:lstStyle/>
          <a:p>
            <a:pPr>
              <a:defRPr/>
            </a:pPr>
            <a:fld id="{4075EAC3-9EEC-4A20-9AF0-4D4C63D2EF2A}" type="slidenum">
              <a:rPr lang="tr-TR" smtClean="0"/>
              <a:pPr>
                <a:defRPr/>
              </a:pPr>
              <a:t>16</a:t>
            </a:fld>
            <a:endParaRPr lang="tr-TR"/>
          </a:p>
        </p:txBody>
      </p:sp>
      <p:sp>
        <p:nvSpPr>
          <p:cNvPr id="6" name="1 Başlık"/>
          <p:cNvSpPr>
            <a:spLocks noGrp="1"/>
          </p:cNvSpPr>
          <p:nvPr>
            <p:ph type="title"/>
          </p:nvPr>
        </p:nvSpPr>
        <p:spPr>
          <a:xfrm>
            <a:off x="0" y="202630"/>
            <a:ext cx="9144000" cy="850106"/>
          </a:xfrm>
          <a:solidFill>
            <a:srgbClr val="00B0F0"/>
          </a:solidFill>
        </p:spPr>
        <p:style>
          <a:lnRef idx="0">
            <a:schemeClr val="accent4"/>
          </a:lnRef>
          <a:fillRef idx="3">
            <a:schemeClr val="accent4"/>
          </a:fillRef>
          <a:effectRef idx="3">
            <a:schemeClr val="accent4"/>
          </a:effectRef>
          <a:fontRef idx="minor">
            <a:schemeClr val="lt1"/>
          </a:fontRef>
        </p:style>
        <p:txBody>
          <a:bodyPr>
            <a:normAutofit/>
          </a:bodyPr>
          <a:lstStyle/>
          <a:p>
            <a:pPr lvl="0"/>
            <a:r>
              <a:rPr lang="tr-TR" b="1" dirty="0" smtClean="0"/>
              <a:t> </a:t>
            </a:r>
            <a:r>
              <a:rPr lang="tr-TR" sz="3600" dirty="0" smtClean="0"/>
              <a:t>Ekonomik ve Mali </a:t>
            </a:r>
            <a:r>
              <a:rPr lang="tr-TR" sz="3600" dirty="0"/>
              <a:t>Y</a:t>
            </a:r>
            <a:r>
              <a:rPr lang="tr-TR" sz="3600" dirty="0" smtClean="0"/>
              <a:t>eterlik </a:t>
            </a:r>
            <a:r>
              <a:rPr lang="tr-TR" sz="3600" dirty="0"/>
              <a:t>B</a:t>
            </a:r>
            <a:r>
              <a:rPr lang="tr-TR" sz="3600" dirty="0" smtClean="0"/>
              <a:t>elgeleri</a:t>
            </a:r>
            <a:endParaRPr lang="tr-TR" sz="4000" dirty="0"/>
          </a:p>
        </p:txBody>
      </p:sp>
    </p:spTree>
    <p:extLst>
      <p:ext uri="{BB962C8B-B14F-4D97-AF65-F5344CB8AC3E}">
        <p14:creationId xmlns:p14="http://schemas.microsoft.com/office/powerpoint/2010/main" val="29682333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2 İçerik Yer Tutucusu"/>
          <p:cNvSpPr>
            <a:spLocks noGrp="1"/>
          </p:cNvSpPr>
          <p:nvPr>
            <p:ph idx="1"/>
          </p:nvPr>
        </p:nvSpPr>
        <p:spPr>
          <a:xfrm>
            <a:off x="737233" y="1484784"/>
            <a:ext cx="7633022" cy="5166890"/>
          </a:xfrm>
        </p:spPr>
        <p:txBody>
          <a:bodyPr>
            <a:normAutofit fontScale="77500" lnSpcReduction="20000"/>
          </a:bodyPr>
          <a:lstStyle/>
          <a:p>
            <a:pPr algn="just" eaLnBrk="1" hangingPunct="1">
              <a:defRPr/>
            </a:pPr>
            <a:r>
              <a:rPr lang="tr-TR" dirty="0" smtClean="0">
                <a:latin typeface="+mj-lt"/>
              </a:rPr>
              <a:t>Mali durumu göstermek üzere bankalardan temin edilir.</a:t>
            </a:r>
            <a:endParaRPr lang="tr-TR" u="sng" dirty="0" smtClean="0">
              <a:solidFill>
                <a:srgbClr val="FF0000"/>
              </a:solidFill>
              <a:latin typeface="+mj-lt"/>
            </a:endParaRPr>
          </a:p>
          <a:p>
            <a:pPr algn="just">
              <a:defRPr/>
            </a:pPr>
            <a:r>
              <a:rPr lang="tr-TR" i="1" u="sng" dirty="0" smtClean="0">
                <a:solidFill>
                  <a:srgbClr val="FF0000"/>
                </a:solidFill>
                <a:latin typeface="+mj-lt"/>
              </a:rPr>
              <a:t>İlk ilan veya davet tarihinden</a:t>
            </a:r>
            <a:r>
              <a:rPr lang="tr-TR" dirty="0" smtClean="0">
                <a:solidFill>
                  <a:srgbClr val="FF0000"/>
                </a:solidFill>
                <a:latin typeface="+mj-lt"/>
              </a:rPr>
              <a:t> </a:t>
            </a:r>
            <a:r>
              <a:rPr lang="tr-TR" dirty="0" smtClean="0">
                <a:latin typeface="+mj-lt"/>
              </a:rPr>
              <a:t>sonra düzenlenmiş olması zorunludur.</a:t>
            </a:r>
            <a:r>
              <a:rPr lang="tr-TR" dirty="0"/>
              <a:t> </a:t>
            </a:r>
            <a:endParaRPr lang="tr-TR" dirty="0" smtClean="0"/>
          </a:p>
          <a:p>
            <a:pPr algn="just">
              <a:defRPr/>
            </a:pPr>
            <a:r>
              <a:rPr lang="tr-TR" dirty="0" smtClean="0"/>
              <a:t>Kullanılmamış </a:t>
            </a:r>
            <a:r>
              <a:rPr lang="tr-TR" dirty="0"/>
              <a:t>nakdi yada gayri nakdi kredisi veya üzerinde kısıtlama bulunmayan mevduatı;</a:t>
            </a:r>
            <a:r>
              <a:rPr lang="tr-TR" u="sng" dirty="0"/>
              <a:t> </a:t>
            </a:r>
          </a:p>
          <a:p>
            <a:pPr lvl="1" algn="just">
              <a:defRPr/>
            </a:pPr>
            <a:r>
              <a:rPr lang="tr-TR" dirty="0">
                <a:solidFill>
                  <a:srgbClr val="FF0000"/>
                </a:solidFill>
              </a:rPr>
              <a:t>Teklif edilen bedelin %10’ </a:t>
            </a:r>
            <a:r>
              <a:rPr lang="tr-TR" dirty="0"/>
              <a:t>undan az olamaz.</a:t>
            </a:r>
          </a:p>
          <a:p>
            <a:pPr lvl="1" algn="just">
              <a:defRPr/>
            </a:pPr>
            <a:r>
              <a:rPr lang="tr-TR" dirty="0"/>
              <a:t>BİAİU veya 21/(a), (d) ve (e) bendi kapsamındaki ihalelerde ise yaklaşık maliyetin </a:t>
            </a:r>
            <a:r>
              <a:rPr lang="tr-TR" dirty="0">
                <a:solidFill>
                  <a:srgbClr val="FF0000"/>
                </a:solidFill>
              </a:rPr>
              <a:t>% 5 ila % 15’i </a:t>
            </a:r>
            <a:r>
              <a:rPr lang="tr-TR" dirty="0"/>
              <a:t>aralığında </a:t>
            </a:r>
            <a:r>
              <a:rPr lang="tr-TR" dirty="0">
                <a:solidFill>
                  <a:srgbClr val="FF0000"/>
                </a:solidFill>
              </a:rPr>
              <a:t>idarece belirlenen parasal tutardan az olamaz.</a:t>
            </a:r>
            <a:endParaRPr lang="tr-TR" dirty="0">
              <a:latin typeface="+mj-lt"/>
            </a:endParaRPr>
          </a:p>
          <a:p>
            <a:pPr algn="just" eaLnBrk="1" hangingPunct="1">
              <a:defRPr/>
            </a:pPr>
            <a:endParaRPr lang="tr-TR" dirty="0" smtClean="0">
              <a:latin typeface="+mj-lt"/>
            </a:endParaRPr>
          </a:p>
          <a:p>
            <a:pPr algn="just">
              <a:defRPr/>
            </a:pPr>
            <a:r>
              <a:rPr lang="tr-TR" dirty="0"/>
              <a:t>Kriterler; mevduat ve kredi tutarları toplanmak ya da bir veya birkaç banka referans mektubu sunulması yoluyla </a:t>
            </a:r>
            <a:r>
              <a:rPr lang="tr-TR" dirty="0" smtClean="0"/>
              <a:t>karşılanabilir.</a:t>
            </a:r>
            <a:endParaRPr lang="tr-TR" dirty="0"/>
          </a:p>
          <a:p>
            <a:pPr algn="just" eaLnBrk="1" hangingPunct="1">
              <a:defRPr/>
            </a:pPr>
            <a:endParaRPr lang="tr-TR" dirty="0" smtClean="0">
              <a:latin typeface="+mj-lt"/>
            </a:endParaRPr>
          </a:p>
          <a:p>
            <a:pPr eaLnBrk="1" hangingPunct="1">
              <a:defRPr/>
            </a:pPr>
            <a:endParaRPr lang="tr-TR" dirty="0" smtClean="0">
              <a:latin typeface="+mj-lt"/>
            </a:endParaRPr>
          </a:p>
        </p:txBody>
      </p:sp>
      <p:sp>
        <p:nvSpPr>
          <p:cNvPr id="4" name="3 Slayt Numarası Yer Tutucusu"/>
          <p:cNvSpPr>
            <a:spLocks noGrp="1"/>
          </p:cNvSpPr>
          <p:nvPr>
            <p:ph type="sldNum" sz="quarter" idx="12"/>
          </p:nvPr>
        </p:nvSpPr>
        <p:spPr/>
        <p:txBody>
          <a:bodyPr/>
          <a:lstStyle/>
          <a:p>
            <a:pPr>
              <a:defRPr/>
            </a:pPr>
            <a:fld id="{904434F3-372A-4DCD-A6BC-AE7752659614}" type="slidenum">
              <a:rPr lang="tr-TR" smtClean="0"/>
              <a:pPr>
                <a:defRPr/>
              </a:pPr>
              <a:t>17</a:t>
            </a:fld>
            <a:endParaRPr lang="tr-TR"/>
          </a:p>
        </p:txBody>
      </p:sp>
      <p:sp>
        <p:nvSpPr>
          <p:cNvPr id="5" name="1 Başlık"/>
          <p:cNvSpPr txBox="1">
            <a:spLocks/>
          </p:cNvSpPr>
          <p:nvPr/>
        </p:nvSpPr>
        <p:spPr>
          <a:xfrm>
            <a:off x="-36512" y="188640"/>
            <a:ext cx="9180512"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smtClean="0">
                <a:latin typeface="+mj-lt"/>
              </a:rPr>
              <a:t> </a:t>
            </a:r>
            <a:br>
              <a:rPr lang="tr-TR" sz="4000" dirty="0" smtClean="0">
                <a:latin typeface="+mj-lt"/>
              </a:rPr>
            </a:br>
            <a:r>
              <a:rPr lang="tr-TR" sz="4000" dirty="0">
                <a:solidFill>
                  <a:schemeClr val="bg1"/>
                </a:solidFill>
                <a:latin typeface="+mj-lt"/>
              </a:rPr>
              <a:t>Banka Referans </a:t>
            </a:r>
            <a:r>
              <a:rPr lang="tr-TR" sz="4000" dirty="0" smtClean="0">
                <a:solidFill>
                  <a:schemeClr val="bg1"/>
                </a:solidFill>
                <a:latin typeface="+mj-lt"/>
              </a:rPr>
              <a:t>Mektubu</a:t>
            </a:r>
            <a:r>
              <a:rPr lang="tr-TR" sz="4000" dirty="0" smtClean="0">
                <a:latin typeface="+mj-lt"/>
              </a:rPr>
              <a:t/>
            </a:r>
            <a:br>
              <a:rPr lang="tr-TR" sz="4000" dirty="0" smtClean="0">
                <a:latin typeface="+mj-lt"/>
              </a:rPr>
            </a:br>
            <a:endParaRPr lang="tr-TR" sz="4000" dirty="0">
              <a:latin typeface="+mj-lt"/>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72" y="142828"/>
            <a:ext cx="1428728" cy="8572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21036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1268760"/>
            <a:ext cx="7715250" cy="5230812"/>
          </a:xfrm>
        </p:spPr>
        <p:txBody>
          <a:bodyPr>
            <a:normAutofit/>
          </a:bodyPr>
          <a:lstStyle/>
          <a:p>
            <a:pPr marL="0" indent="0" algn="just">
              <a:buNone/>
            </a:pPr>
            <a:r>
              <a:rPr lang="tr-TR" sz="2400" dirty="0" smtClean="0"/>
              <a:t>İhalenin yapıldığı </a:t>
            </a:r>
            <a:r>
              <a:rPr lang="tr-TR" sz="2400" dirty="0"/>
              <a:t>yıldan </a:t>
            </a:r>
            <a:r>
              <a:rPr lang="tr-TR" sz="2400" dirty="0">
                <a:solidFill>
                  <a:srgbClr val="FF0000"/>
                </a:solidFill>
              </a:rPr>
              <a:t>önceki yıla ait</a:t>
            </a:r>
            <a:r>
              <a:rPr lang="tr-TR" sz="2400" dirty="0"/>
              <a:t>; </a:t>
            </a:r>
            <a:endParaRPr lang="tr-TR" sz="2400" dirty="0" smtClean="0"/>
          </a:p>
          <a:p>
            <a:pPr algn="just"/>
            <a:r>
              <a:rPr lang="tr-TR" sz="2400" dirty="0" smtClean="0"/>
              <a:t>Yayınlanması </a:t>
            </a:r>
            <a:r>
              <a:rPr lang="tr-TR" sz="2400" dirty="0"/>
              <a:t>zorunlu olan yıl sonu bilançosunun veya gerekli bölümlerinin, </a:t>
            </a:r>
          </a:p>
          <a:p>
            <a:pPr algn="just"/>
            <a:r>
              <a:rPr lang="tr-TR" sz="2400" dirty="0" smtClean="0"/>
              <a:t>Bunlara eşdeğer </a:t>
            </a:r>
            <a:r>
              <a:rPr lang="tr-TR" sz="2400" dirty="0"/>
              <a:t>belgelerin, </a:t>
            </a:r>
          </a:p>
          <a:p>
            <a:pPr marL="0" indent="0" algn="just">
              <a:buNone/>
            </a:pPr>
            <a:r>
              <a:rPr lang="tr-TR" sz="2400" dirty="0">
                <a:solidFill>
                  <a:srgbClr val="FF0000"/>
                </a:solidFill>
              </a:rPr>
              <a:t>her ikisinin de idarece istenilmesi zorunludur.</a:t>
            </a:r>
          </a:p>
          <a:p>
            <a:pPr marL="0" indent="0" algn="just" eaLnBrk="1" hangingPunct="1">
              <a:lnSpc>
                <a:spcPct val="80000"/>
              </a:lnSpc>
              <a:buNone/>
              <a:defRPr/>
            </a:pPr>
            <a:endParaRPr lang="tr-TR" sz="2400" dirty="0" smtClean="0"/>
          </a:p>
          <a:p>
            <a:pPr marL="457200" indent="-457200" algn="just">
              <a:buAutoNum type="alphaLcParenR"/>
            </a:pPr>
            <a:r>
              <a:rPr lang="tr-TR" sz="2400" dirty="0" smtClean="0"/>
              <a:t>İlgili </a:t>
            </a:r>
            <a:r>
              <a:rPr lang="tr-TR" sz="2400" dirty="0"/>
              <a:t>mevzuatı uyarınca bilançosunu yayımlatma </a:t>
            </a:r>
            <a:r>
              <a:rPr lang="tr-TR" sz="2400" dirty="0">
                <a:solidFill>
                  <a:srgbClr val="FF0000"/>
                </a:solidFill>
              </a:rPr>
              <a:t>zorunluluğu </a:t>
            </a:r>
            <a:r>
              <a:rPr lang="tr-TR" sz="2400" dirty="0" smtClean="0">
                <a:solidFill>
                  <a:srgbClr val="FF0000"/>
                </a:solidFill>
              </a:rPr>
              <a:t>olanlar</a:t>
            </a:r>
            <a:r>
              <a:rPr lang="tr-TR" sz="2400" dirty="0" smtClean="0"/>
              <a:t> </a:t>
            </a:r>
            <a:r>
              <a:rPr lang="tr-TR" sz="2400" dirty="0" smtClean="0">
                <a:solidFill>
                  <a:srgbClr val="00B050"/>
                </a:solidFill>
              </a:rPr>
              <a:t>yıl </a:t>
            </a:r>
            <a:r>
              <a:rPr lang="tr-TR" sz="2400" dirty="0">
                <a:solidFill>
                  <a:srgbClr val="00B050"/>
                </a:solidFill>
              </a:rPr>
              <a:t>sonu bilançosunu veya bilançonun </a:t>
            </a:r>
            <a:r>
              <a:rPr lang="tr-TR" sz="2400" dirty="0" smtClean="0">
                <a:solidFill>
                  <a:srgbClr val="00B050"/>
                </a:solidFill>
              </a:rPr>
              <a:t>ilgili bölümleri veya</a:t>
            </a:r>
          </a:p>
          <a:p>
            <a:pPr marL="457200" indent="-457200" algn="just">
              <a:buAutoNum type="alphaLcParenR"/>
            </a:pPr>
            <a:r>
              <a:rPr lang="tr-TR" sz="2400" dirty="0" smtClean="0">
                <a:solidFill>
                  <a:srgbClr val="FF0000"/>
                </a:solidFill>
              </a:rPr>
              <a:t>Zorunluluğu olmayanlar </a:t>
            </a:r>
            <a:r>
              <a:rPr lang="tr-TR" sz="2400" dirty="0" smtClean="0"/>
              <a:t>SM, SMMM veya YMM tarafından düzenlenen </a:t>
            </a:r>
            <a:r>
              <a:rPr lang="tr-TR" sz="2400" dirty="0" smtClean="0">
                <a:solidFill>
                  <a:srgbClr val="00B050"/>
                </a:solidFill>
              </a:rPr>
              <a:t>standart </a:t>
            </a:r>
            <a:r>
              <a:rPr lang="tr-TR" sz="2400" dirty="0">
                <a:solidFill>
                  <a:srgbClr val="00B050"/>
                </a:solidFill>
              </a:rPr>
              <a:t>forma uygun</a:t>
            </a:r>
            <a:r>
              <a:rPr lang="tr-TR" sz="2400" dirty="0"/>
              <a:t> </a:t>
            </a:r>
            <a:r>
              <a:rPr lang="tr-TR" sz="2400" dirty="0" smtClean="0">
                <a:solidFill>
                  <a:srgbClr val="00B050"/>
                </a:solidFill>
              </a:rPr>
              <a:t>belge</a:t>
            </a:r>
            <a:r>
              <a:rPr lang="tr-TR" sz="2400" dirty="0" smtClean="0"/>
              <a:t> sunulabilir.</a:t>
            </a:r>
            <a:endParaRPr lang="tr-TR" sz="2400" dirty="0"/>
          </a:p>
          <a:p>
            <a:pPr algn="just">
              <a:buFont typeface="Wingdings" pitchFamily="2" charset="2"/>
              <a:buChar char="Ø"/>
            </a:pPr>
            <a:endParaRPr lang="tr-TR" sz="2400" dirty="0" smtClean="0"/>
          </a:p>
        </p:txBody>
      </p:sp>
      <p:sp>
        <p:nvSpPr>
          <p:cNvPr id="4" name="3 Slayt Numarası Yer Tutucusu"/>
          <p:cNvSpPr>
            <a:spLocks noGrp="1"/>
          </p:cNvSpPr>
          <p:nvPr>
            <p:ph type="sldNum" sz="quarter" idx="12"/>
          </p:nvPr>
        </p:nvSpPr>
        <p:spPr/>
        <p:txBody>
          <a:bodyPr/>
          <a:lstStyle/>
          <a:p>
            <a:pPr>
              <a:defRPr/>
            </a:pPr>
            <a:fld id="{D1FD5053-BFEA-4EB8-910B-9122D82BE771}" type="slidenum">
              <a:rPr lang="tr-TR" smtClean="0"/>
              <a:pPr>
                <a:defRPr/>
              </a:pPr>
              <a:t>18</a:t>
            </a:fld>
            <a:endParaRPr lang="tr-TR"/>
          </a:p>
        </p:txBody>
      </p:sp>
      <p:sp>
        <p:nvSpPr>
          <p:cNvPr id="5" name="1 Başlık"/>
          <p:cNvSpPr txBox="1">
            <a:spLocks/>
          </p:cNvSpPr>
          <p:nvPr/>
        </p:nvSpPr>
        <p:spPr>
          <a:xfrm>
            <a:off x="-36512" y="188640"/>
            <a:ext cx="9180512" cy="72008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1400" dirty="0" smtClean="0">
                <a:latin typeface="+mj-lt"/>
              </a:rPr>
              <a:t> </a:t>
            </a:r>
            <a:br>
              <a:rPr lang="tr-TR" sz="1400" dirty="0" smtClean="0">
                <a:latin typeface="+mj-lt"/>
              </a:rPr>
            </a:br>
            <a:endParaRPr lang="tr-TR" sz="1400" dirty="0" smtClean="0">
              <a:latin typeface="+mj-lt"/>
            </a:endParaRPr>
          </a:p>
          <a:p>
            <a:r>
              <a:rPr lang="tr-TR" sz="3600" dirty="0" smtClean="0">
                <a:solidFill>
                  <a:schemeClr val="bg1"/>
                </a:solidFill>
                <a:effectLst>
                  <a:outerShdw blurRad="38100" dist="38100" dir="2700000" algn="tl">
                    <a:srgbClr val="C0C0C0"/>
                  </a:outerShdw>
                </a:effectLst>
                <a:latin typeface="+mj-lt"/>
                <a:cs typeface="Times New Roman" pitchFamily="18" charset="0"/>
              </a:rPr>
              <a:t>   Bilanço veya Eşdeğer Belgeler</a:t>
            </a:r>
            <a:r>
              <a:rPr lang="tr-TR" sz="3600" dirty="0" smtClean="0">
                <a:solidFill>
                  <a:schemeClr val="bg1"/>
                </a:solidFill>
                <a:latin typeface="+mj-lt"/>
              </a:rPr>
              <a:t/>
            </a:r>
            <a:br>
              <a:rPr lang="tr-TR" sz="3600" dirty="0" smtClean="0">
                <a:solidFill>
                  <a:schemeClr val="bg1"/>
                </a:solidFill>
                <a:latin typeface="+mj-lt"/>
              </a:rPr>
            </a:br>
            <a:endParaRPr lang="tr-TR" sz="3600" dirty="0">
              <a:solidFill>
                <a:schemeClr val="bg1"/>
              </a:solidFill>
              <a:latin typeface="+mj-l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20" y="214290"/>
            <a:ext cx="1714480" cy="7143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93152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1268760"/>
            <a:ext cx="7715250" cy="5230812"/>
          </a:xfrm>
        </p:spPr>
        <p:txBody>
          <a:bodyPr>
            <a:normAutofit fontScale="92500"/>
          </a:bodyPr>
          <a:lstStyle/>
          <a:p>
            <a:pPr marL="0" indent="0" algn="just">
              <a:buNone/>
            </a:pPr>
            <a:r>
              <a:rPr lang="tr-TR" sz="2400" dirty="0" smtClean="0">
                <a:solidFill>
                  <a:srgbClr val="FF0000"/>
                </a:solidFill>
              </a:rPr>
              <a:t>Yeterlik oranları;</a:t>
            </a:r>
          </a:p>
          <a:p>
            <a:pPr marL="457200" indent="-457200" algn="just">
              <a:buAutoNum type="alphaLcParenR"/>
            </a:pPr>
            <a:r>
              <a:rPr lang="tr-TR" sz="2400" dirty="0" smtClean="0"/>
              <a:t>Cari Oran (DV/KVB) </a:t>
            </a:r>
            <a:r>
              <a:rPr lang="tr-TR" sz="2400" dirty="0" smtClean="0">
                <a:solidFill>
                  <a:srgbClr val="FF0000"/>
                </a:solidFill>
              </a:rPr>
              <a:t>en az 0.75 </a:t>
            </a:r>
            <a:r>
              <a:rPr lang="tr-TR" sz="2400" dirty="0"/>
              <a:t>(Yıllara yaygın inşaat maliyetleri </a:t>
            </a:r>
            <a:r>
              <a:rPr lang="tr-TR" sz="2400" dirty="0" err="1" smtClean="0"/>
              <a:t>DV’den</a:t>
            </a:r>
            <a:r>
              <a:rPr lang="tr-TR" sz="2400" dirty="0" smtClean="0"/>
              <a:t>, </a:t>
            </a:r>
            <a:r>
              <a:rPr lang="tr-TR" sz="2400" dirty="0"/>
              <a:t>yıllara yaygın inşaat </a:t>
            </a:r>
            <a:r>
              <a:rPr lang="tr-TR" sz="2400" dirty="0" err="1"/>
              <a:t>hakediş</a:t>
            </a:r>
            <a:r>
              <a:rPr lang="tr-TR" sz="2400" dirty="0"/>
              <a:t> gelirleri ise </a:t>
            </a:r>
            <a:r>
              <a:rPr lang="tr-TR" sz="2400" dirty="0" err="1" smtClean="0"/>
              <a:t>KVB’den</a:t>
            </a:r>
            <a:r>
              <a:rPr lang="tr-TR" sz="2400" dirty="0" smtClean="0"/>
              <a:t> </a:t>
            </a:r>
            <a:r>
              <a:rPr lang="tr-TR" sz="2400" dirty="0"/>
              <a:t>düşülecektir</a:t>
            </a:r>
            <a:r>
              <a:rPr lang="tr-TR" sz="2400" dirty="0" smtClean="0"/>
              <a:t>.)</a:t>
            </a:r>
          </a:p>
          <a:p>
            <a:pPr marL="457200" indent="-457200" algn="just">
              <a:buAutoNum type="alphaLcParenR"/>
            </a:pPr>
            <a:r>
              <a:rPr lang="tr-TR" sz="2400" dirty="0" err="1" smtClean="0"/>
              <a:t>Özkaynak</a:t>
            </a:r>
            <a:r>
              <a:rPr lang="tr-TR" sz="2400" dirty="0" smtClean="0"/>
              <a:t> Oranı (ÖK/TA) </a:t>
            </a:r>
            <a:r>
              <a:rPr lang="tr-TR" sz="2400" dirty="0" smtClean="0">
                <a:solidFill>
                  <a:srgbClr val="FF0000"/>
                </a:solidFill>
              </a:rPr>
              <a:t>en az 0.15 </a:t>
            </a:r>
            <a:r>
              <a:rPr lang="tr-TR" sz="2400" dirty="0" smtClean="0"/>
              <a:t>(Yıllara yaygın </a:t>
            </a:r>
            <a:r>
              <a:rPr lang="tr-TR" sz="2400" dirty="0"/>
              <a:t>inşaat maliyetleri </a:t>
            </a:r>
            <a:r>
              <a:rPr lang="tr-TR" sz="2400" dirty="0" err="1" smtClean="0"/>
              <a:t>TA’dan</a:t>
            </a:r>
            <a:r>
              <a:rPr lang="tr-TR" sz="2400" dirty="0" smtClean="0"/>
              <a:t> düşülecektir)</a:t>
            </a:r>
            <a:endParaRPr lang="tr-TR" sz="2400" dirty="0"/>
          </a:p>
          <a:p>
            <a:pPr marL="457200" indent="-457200" algn="just">
              <a:buAutoNum type="alphaLcParenR"/>
            </a:pPr>
            <a:r>
              <a:rPr lang="tr-TR" sz="2400" dirty="0" smtClean="0"/>
              <a:t>Kısa vadeli banka borçlarının öz kaynaklara oranı </a:t>
            </a:r>
            <a:r>
              <a:rPr lang="tr-TR" sz="2400" dirty="0" smtClean="0">
                <a:solidFill>
                  <a:srgbClr val="FF0000"/>
                </a:solidFill>
              </a:rPr>
              <a:t>en çok 0.50 </a:t>
            </a:r>
          </a:p>
          <a:p>
            <a:pPr algn="just" eaLnBrk="1" hangingPunct="1">
              <a:lnSpc>
                <a:spcPct val="80000"/>
              </a:lnSpc>
              <a:buFont typeface="Wingdings 2" pitchFamily="18" charset="2"/>
              <a:buNone/>
              <a:defRPr/>
            </a:pPr>
            <a:endParaRPr lang="tr-TR" sz="2400" dirty="0" smtClean="0"/>
          </a:p>
          <a:p>
            <a:pPr algn="just">
              <a:lnSpc>
                <a:spcPct val="80000"/>
              </a:lnSpc>
              <a:defRPr/>
            </a:pPr>
            <a:r>
              <a:rPr lang="tr-TR" sz="2400" dirty="0"/>
              <a:t>Ortak </a:t>
            </a:r>
            <a:r>
              <a:rPr lang="tr-TR" sz="2400" dirty="0" smtClean="0"/>
              <a:t>Girişimlerde her ortak yeterlik kriterlerini sağlamak zorundadır.</a:t>
            </a:r>
          </a:p>
          <a:p>
            <a:pPr algn="just">
              <a:lnSpc>
                <a:spcPct val="80000"/>
              </a:lnSpc>
              <a:defRPr/>
            </a:pPr>
            <a:r>
              <a:rPr lang="tr-TR" sz="2400" dirty="0" smtClean="0"/>
              <a:t>Bir </a:t>
            </a:r>
            <a:r>
              <a:rPr lang="tr-TR" sz="2400" dirty="0"/>
              <a:t>önceki yılda sağlayamayanlar, son </a:t>
            </a:r>
            <a:r>
              <a:rPr lang="tr-TR" sz="2400" dirty="0" smtClean="0"/>
              <a:t>3 </a:t>
            </a:r>
            <a:r>
              <a:rPr lang="tr-TR" sz="2400" dirty="0"/>
              <a:t>yıla kadar belgelerini sunabilirler. </a:t>
            </a:r>
            <a:endParaRPr lang="tr-TR" sz="2400" dirty="0" smtClean="0"/>
          </a:p>
          <a:p>
            <a:pPr algn="just">
              <a:lnSpc>
                <a:spcPct val="80000"/>
              </a:lnSpc>
              <a:defRPr/>
            </a:pPr>
            <a:r>
              <a:rPr lang="tr-TR" sz="2400" dirty="0" smtClean="0"/>
              <a:t>Bu </a:t>
            </a:r>
            <a:r>
              <a:rPr lang="tr-TR" sz="2400" dirty="0"/>
              <a:t>takdirde, belgeleri sunulan yılların parasal tutarlarının ortalaması üzerinden yeterlik kriterlerinin sağlanıp sağlanmadığına bakılır.</a:t>
            </a:r>
          </a:p>
          <a:p>
            <a:pPr marL="0" indent="0" algn="just">
              <a:lnSpc>
                <a:spcPct val="80000"/>
              </a:lnSpc>
              <a:buNone/>
              <a:defRPr/>
            </a:pPr>
            <a:endParaRPr lang="tr-TR" sz="2400" dirty="0" smtClean="0"/>
          </a:p>
          <a:p>
            <a:pPr algn="just" eaLnBrk="1" hangingPunct="1">
              <a:lnSpc>
                <a:spcPct val="80000"/>
              </a:lnSpc>
              <a:buFont typeface="Wingdings 2" pitchFamily="18" charset="2"/>
              <a:buNone/>
              <a:defRPr/>
            </a:pPr>
            <a:endParaRPr lang="tr-TR" sz="2400" dirty="0" smtClean="0"/>
          </a:p>
        </p:txBody>
      </p:sp>
      <p:sp>
        <p:nvSpPr>
          <p:cNvPr id="4" name="3 Slayt Numarası Yer Tutucusu"/>
          <p:cNvSpPr>
            <a:spLocks noGrp="1"/>
          </p:cNvSpPr>
          <p:nvPr>
            <p:ph type="sldNum" sz="quarter" idx="12"/>
          </p:nvPr>
        </p:nvSpPr>
        <p:spPr/>
        <p:txBody>
          <a:bodyPr/>
          <a:lstStyle/>
          <a:p>
            <a:pPr>
              <a:defRPr/>
            </a:pPr>
            <a:fld id="{D1FD5053-BFEA-4EB8-910B-9122D82BE771}" type="slidenum">
              <a:rPr lang="tr-TR" smtClean="0"/>
              <a:pPr>
                <a:defRPr/>
              </a:pPr>
              <a:t>19</a:t>
            </a:fld>
            <a:endParaRPr lang="tr-TR"/>
          </a:p>
        </p:txBody>
      </p:sp>
      <p:sp>
        <p:nvSpPr>
          <p:cNvPr id="7" name="1 Başlık"/>
          <p:cNvSpPr txBox="1">
            <a:spLocks/>
          </p:cNvSpPr>
          <p:nvPr/>
        </p:nvSpPr>
        <p:spPr>
          <a:xfrm>
            <a:off x="-36512" y="188640"/>
            <a:ext cx="9180512" cy="72008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1400" dirty="0" smtClean="0">
                <a:latin typeface="+mj-lt"/>
              </a:rPr>
              <a:t> </a:t>
            </a:r>
            <a:br>
              <a:rPr lang="tr-TR" sz="1400" dirty="0" smtClean="0">
                <a:latin typeface="+mj-lt"/>
              </a:rPr>
            </a:br>
            <a:endParaRPr lang="tr-TR" sz="1400" dirty="0" smtClean="0">
              <a:latin typeface="+mj-lt"/>
            </a:endParaRPr>
          </a:p>
          <a:p>
            <a:r>
              <a:rPr lang="tr-TR" sz="3600" dirty="0" smtClean="0">
                <a:solidFill>
                  <a:schemeClr val="bg1"/>
                </a:solidFill>
                <a:effectLst>
                  <a:outerShdw blurRad="38100" dist="38100" dir="2700000" algn="tl">
                    <a:srgbClr val="C0C0C0"/>
                  </a:outerShdw>
                </a:effectLst>
                <a:latin typeface="+mj-lt"/>
                <a:cs typeface="Times New Roman" pitchFamily="18" charset="0"/>
              </a:rPr>
              <a:t>   Bilanço veya Eşdeğer Belgeler</a:t>
            </a:r>
            <a:r>
              <a:rPr lang="tr-TR" sz="3600" dirty="0" smtClean="0">
                <a:solidFill>
                  <a:schemeClr val="bg1"/>
                </a:solidFill>
                <a:latin typeface="+mj-lt"/>
              </a:rPr>
              <a:t/>
            </a:r>
            <a:br>
              <a:rPr lang="tr-TR" sz="3600" dirty="0" smtClean="0">
                <a:solidFill>
                  <a:schemeClr val="bg1"/>
                </a:solidFill>
                <a:latin typeface="+mj-lt"/>
              </a:rPr>
            </a:br>
            <a:endParaRPr lang="tr-TR" sz="3600" dirty="0">
              <a:solidFill>
                <a:schemeClr val="bg1"/>
              </a:solidFill>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20" y="214290"/>
            <a:ext cx="1714480" cy="7143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83098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075EAC3-9EEC-4A20-9AF0-4D4C63D2EF2A}" type="slidenum">
              <a:rPr lang="tr-TR" smtClean="0"/>
              <a:pPr>
                <a:defRPr/>
              </a:pPr>
              <a:t>2</a:t>
            </a:fld>
            <a:endParaRPr lang="tr-TR"/>
          </a:p>
        </p:txBody>
      </p:sp>
      <p:sp>
        <p:nvSpPr>
          <p:cNvPr id="5" name="Rectangle 8"/>
          <p:cNvSpPr>
            <a:spLocks noGrp="1" noChangeArrowheads="1"/>
          </p:cNvSpPr>
          <p:nvPr>
            <p:ph type="title"/>
          </p:nvPr>
        </p:nvSpPr>
        <p:spPr bwMode="auto">
          <a:xfrm>
            <a:off x="3381" y="188640"/>
            <a:ext cx="9144000" cy="796908"/>
          </a:xfrm>
          <a:prstGeom prst="rect">
            <a:avLst/>
          </a:prstGeom>
          <a:solidFill>
            <a:srgbClr val="00B0F0"/>
          </a:solidFill>
          <a:ln/>
        </p:spPr>
        <p:style>
          <a:lnRef idx="0">
            <a:schemeClr val="accent1"/>
          </a:lnRef>
          <a:fillRef idx="3">
            <a:schemeClr val="accent1"/>
          </a:fillRef>
          <a:effectRef idx="3">
            <a:schemeClr val="accent1"/>
          </a:effectRef>
          <a:fontRef idx="minor">
            <a:schemeClr val="lt1"/>
          </a:fontRef>
        </p:style>
        <p:txBody>
          <a:bodyPr lIns="1044000" tIns="144000" rIns="0" bIns="0" anchor="ctr">
            <a:noAutofit/>
          </a:bodyPr>
          <a:lstStyle/>
          <a:p>
            <a:pPr>
              <a:lnSpc>
                <a:spcPct val="80000"/>
              </a:lnSpc>
              <a:spcBef>
                <a:spcPct val="20000"/>
              </a:spcBef>
              <a:defRPr/>
            </a:pPr>
            <a:r>
              <a:rPr lang="tr-TR" sz="4800" dirty="0" smtClean="0">
                <a:latin typeface="+mj-lt"/>
              </a:rPr>
              <a:t/>
            </a:r>
            <a:br>
              <a:rPr lang="tr-TR" sz="4800" dirty="0" smtClean="0">
                <a:latin typeface="+mj-lt"/>
              </a:rPr>
            </a:br>
            <a:r>
              <a:rPr lang="tr-TR" sz="4800" dirty="0" smtClean="0">
                <a:latin typeface="+mj-lt"/>
              </a:rPr>
              <a:t>Sunum Planı</a:t>
            </a:r>
            <a:r>
              <a:rPr lang="tr-TR" sz="4000" dirty="0" smtClean="0">
                <a:latin typeface="+mj-lt"/>
              </a:rPr>
              <a:t/>
            </a:r>
            <a:br>
              <a:rPr lang="tr-TR" sz="4000" dirty="0" smtClean="0">
                <a:latin typeface="+mj-lt"/>
              </a:rPr>
            </a:br>
            <a:endParaRPr lang="tr-TR" sz="4000" dirty="0">
              <a:latin typeface="+mj-lt"/>
            </a:endParaRPr>
          </a:p>
        </p:txBody>
      </p:sp>
      <p:sp>
        <p:nvSpPr>
          <p:cNvPr id="6" name="2 İçerik Yer Tutucusu"/>
          <p:cNvSpPr>
            <a:spLocks noGrp="1"/>
          </p:cNvSpPr>
          <p:nvPr>
            <p:ph idx="1"/>
          </p:nvPr>
        </p:nvSpPr>
        <p:spPr>
          <a:xfrm>
            <a:off x="214282" y="1052736"/>
            <a:ext cx="8401080" cy="5616624"/>
          </a:xfrm>
        </p:spPr>
        <p:txBody>
          <a:bodyPr>
            <a:noAutofit/>
          </a:bodyPr>
          <a:lstStyle/>
          <a:p>
            <a:pPr marL="596900" indent="-514350" algn="just" eaLnBrk="1" hangingPunct="1">
              <a:buFont typeface="Wingdings" pitchFamily="2" charset="2"/>
              <a:buChar char="v"/>
              <a:defRPr/>
            </a:pPr>
            <a:r>
              <a:rPr lang="tr-TR" sz="2800" dirty="0" smtClean="0"/>
              <a:t>Tanım</a:t>
            </a:r>
          </a:p>
          <a:p>
            <a:pPr marL="596900" indent="-514350" algn="just" eaLnBrk="1" hangingPunct="1">
              <a:buFont typeface="Wingdings" pitchFamily="2" charset="2"/>
              <a:buChar char="v"/>
              <a:defRPr/>
            </a:pPr>
            <a:r>
              <a:rPr lang="tr-TR" sz="2800" dirty="0" smtClean="0"/>
              <a:t>İhale Süreci</a:t>
            </a:r>
          </a:p>
          <a:p>
            <a:pPr marL="596900" indent="-514350" algn="just" eaLnBrk="1" hangingPunct="1">
              <a:buFont typeface="Wingdings" pitchFamily="2" charset="2"/>
              <a:buChar char="v"/>
              <a:defRPr/>
            </a:pPr>
            <a:r>
              <a:rPr lang="tr-TR" sz="2800" dirty="0" smtClean="0"/>
              <a:t>Yaklaşık Maliyet</a:t>
            </a:r>
          </a:p>
          <a:p>
            <a:pPr marL="596900" indent="-514350" algn="just" eaLnBrk="1" hangingPunct="1">
              <a:buFont typeface="Wingdings" pitchFamily="2" charset="2"/>
              <a:buChar char="v"/>
              <a:defRPr/>
            </a:pPr>
            <a:r>
              <a:rPr lang="tr-TR" sz="2800" dirty="0" smtClean="0"/>
              <a:t>Yeterlik Kriterleri</a:t>
            </a:r>
            <a:endParaRPr lang="tr-TR" sz="2400" dirty="0"/>
          </a:p>
          <a:p>
            <a:pPr marL="996950" lvl="1" indent="-514350" algn="just">
              <a:buFont typeface="Wingdings" pitchFamily="2" charset="2"/>
              <a:buChar char="v"/>
              <a:defRPr/>
            </a:pPr>
            <a:r>
              <a:rPr lang="tr-TR" sz="2400" dirty="0" smtClean="0"/>
              <a:t>Ekonomik ve Mali Yeterlik</a:t>
            </a:r>
          </a:p>
          <a:p>
            <a:pPr marL="1397000" lvl="2" indent="-514350" algn="just">
              <a:buFont typeface="Wingdings" pitchFamily="2" charset="2"/>
              <a:buChar char="v"/>
              <a:defRPr/>
            </a:pPr>
            <a:r>
              <a:rPr lang="tr-TR" sz="2000" dirty="0" smtClean="0"/>
              <a:t>Banka Referans Mektubu</a:t>
            </a:r>
          </a:p>
          <a:p>
            <a:pPr marL="1397000" lvl="2" indent="-514350" algn="just">
              <a:buFont typeface="Wingdings" pitchFamily="2" charset="2"/>
              <a:buChar char="v"/>
              <a:defRPr/>
            </a:pPr>
            <a:r>
              <a:rPr lang="tr-TR" sz="2000" dirty="0" smtClean="0"/>
              <a:t>Bilanço</a:t>
            </a:r>
          </a:p>
          <a:p>
            <a:pPr marL="1397000" lvl="2" indent="-514350" algn="just">
              <a:buFont typeface="Wingdings" pitchFamily="2" charset="2"/>
              <a:buChar char="v"/>
              <a:defRPr/>
            </a:pPr>
            <a:r>
              <a:rPr lang="tr-TR" sz="2000" dirty="0" smtClean="0"/>
              <a:t>İş Hacmini Gösteren Belgeler</a:t>
            </a:r>
          </a:p>
          <a:p>
            <a:pPr marL="996950" lvl="1" indent="-514350" algn="just">
              <a:buFont typeface="Wingdings" pitchFamily="2" charset="2"/>
              <a:buChar char="v"/>
              <a:defRPr/>
            </a:pPr>
            <a:r>
              <a:rPr lang="tr-TR" sz="2400" dirty="0" smtClean="0"/>
              <a:t>Mesleki ve Teknik Yeterlik</a:t>
            </a:r>
          </a:p>
          <a:p>
            <a:pPr marL="1397000" lvl="2" indent="-514350" algn="just">
              <a:buFont typeface="Wingdings" pitchFamily="2" charset="2"/>
              <a:buChar char="v"/>
              <a:defRPr/>
            </a:pPr>
            <a:r>
              <a:rPr lang="tr-TR" sz="2000" dirty="0" smtClean="0"/>
              <a:t>Kalite Belgeleri</a:t>
            </a:r>
          </a:p>
          <a:p>
            <a:pPr marL="1397000" lvl="2" indent="-514350" algn="just">
              <a:buFont typeface="Wingdings" pitchFamily="2" charset="2"/>
              <a:buChar char="v"/>
              <a:defRPr/>
            </a:pPr>
            <a:r>
              <a:rPr lang="tr-TR" sz="2000" dirty="0" smtClean="0"/>
              <a:t>Tesis, Makine, Teçhizat, Ekipmana Dair Belgeler</a:t>
            </a:r>
          </a:p>
          <a:p>
            <a:pPr marL="1397000" lvl="2" indent="-514350" algn="just">
              <a:buFont typeface="Wingdings" pitchFamily="2" charset="2"/>
              <a:buChar char="v"/>
              <a:defRPr/>
            </a:pPr>
            <a:r>
              <a:rPr lang="tr-TR" sz="2000" dirty="0" smtClean="0"/>
              <a:t>İş Deneyim Belgeleri</a:t>
            </a:r>
          </a:p>
          <a:p>
            <a:pPr marL="596900" indent="-514350" algn="just" eaLnBrk="1" hangingPunct="1">
              <a:buFont typeface="Wingdings" pitchFamily="2" charset="2"/>
              <a:buChar char="v"/>
              <a:defRPr/>
            </a:pPr>
            <a:r>
              <a:rPr lang="tr-TR" sz="2400" dirty="0" smtClean="0"/>
              <a:t>Aşırı Düşük Teklifler</a:t>
            </a:r>
            <a:endParaRPr lang="tr-TR" sz="2800" dirty="0" smtClean="0"/>
          </a:p>
        </p:txBody>
      </p:sp>
    </p:spTree>
    <p:extLst>
      <p:ext uri="{BB962C8B-B14F-4D97-AF65-F5344CB8AC3E}">
        <p14:creationId xmlns:p14="http://schemas.microsoft.com/office/powerpoint/2010/main" val="1667735957"/>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348" y="981075"/>
            <a:ext cx="8143932" cy="5162569"/>
          </a:xfrm>
        </p:spPr>
        <p:txBody>
          <a:bodyPr>
            <a:normAutofit/>
          </a:bodyPr>
          <a:lstStyle/>
          <a:p>
            <a:pPr algn="just">
              <a:lnSpc>
                <a:spcPct val="90000"/>
              </a:lnSpc>
              <a:defRPr/>
            </a:pPr>
            <a:r>
              <a:rPr lang="tr-TR" sz="2400" dirty="0" smtClean="0">
                <a:latin typeface="+mj-lt"/>
              </a:rPr>
              <a:t>İhale veya son başvuru tarihi </a:t>
            </a:r>
            <a:r>
              <a:rPr lang="tr-TR" sz="2400" u="sng" dirty="0" smtClean="0">
                <a:solidFill>
                  <a:srgbClr val="FF0000"/>
                </a:solidFill>
                <a:latin typeface="+mj-lt"/>
              </a:rPr>
              <a:t>yılın ilk dört ayında olan ihalelerde</a:t>
            </a:r>
            <a:r>
              <a:rPr lang="tr-TR" sz="2400" dirty="0">
                <a:solidFill>
                  <a:srgbClr val="FF0000"/>
                </a:solidFill>
                <a:latin typeface="+mj-lt"/>
              </a:rPr>
              <a:t>;</a:t>
            </a:r>
            <a:r>
              <a:rPr lang="tr-TR" sz="2400" dirty="0" smtClean="0">
                <a:solidFill>
                  <a:srgbClr val="FF0000"/>
                </a:solidFill>
                <a:latin typeface="+mj-lt"/>
              </a:rPr>
              <a:t> </a:t>
            </a:r>
          </a:p>
          <a:p>
            <a:pPr lvl="1" algn="just">
              <a:lnSpc>
                <a:spcPct val="90000"/>
              </a:lnSpc>
              <a:defRPr/>
            </a:pPr>
            <a:r>
              <a:rPr lang="tr-TR" sz="2000" dirty="0">
                <a:latin typeface="+mj-lt"/>
              </a:rPr>
              <a:t>B</a:t>
            </a:r>
            <a:r>
              <a:rPr lang="tr-TR" sz="2000" dirty="0" smtClean="0">
                <a:latin typeface="+mj-lt"/>
              </a:rPr>
              <a:t>ir önceki yıla ait yıl sonu bilançosunu veya bilançonun gerekli görülen bölümlerini ya da bunlara eşdeğer belgelerini </a:t>
            </a:r>
            <a:r>
              <a:rPr lang="tr-TR" sz="2000" i="1" u="sng" dirty="0" smtClean="0">
                <a:solidFill>
                  <a:srgbClr val="00B050"/>
                </a:solidFill>
                <a:latin typeface="+mj-lt"/>
              </a:rPr>
              <a:t>sunmayanlar</a:t>
            </a:r>
            <a:r>
              <a:rPr lang="tr-TR" sz="2000" dirty="0" smtClean="0">
                <a:solidFill>
                  <a:srgbClr val="00B050"/>
                </a:solidFill>
                <a:latin typeface="+mj-lt"/>
              </a:rPr>
              <a:t>,</a:t>
            </a:r>
            <a:r>
              <a:rPr lang="tr-TR" sz="2000" dirty="0" smtClean="0">
                <a:solidFill>
                  <a:srgbClr val="FF0000"/>
                </a:solidFill>
                <a:latin typeface="+mj-lt"/>
              </a:rPr>
              <a:t> </a:t>
            </a:r>
            <a:r>
              <a:rPr lang="tr-TR" sz="2000" u="sng" dirty="0" smtClean="0">
                <a:solidFill>
                  <a:srgbClr val="FF0000"/>
                </a:solidFill>
                <a:latin typeface="+mj-lt"/>
              </a:rPr>
              <a:t>iki önceki yıla ait belgelerini </a:t>
            </a:r>
            <a:r>
              <a:rPr lang="tr-TR" sz="2000" dirty="0" smtClean="0">
                <a:latin typeface="+mj-lt"/>
              </a:rPr>
              <a:t>sunabilirler.</a:t>
            </a:r>
          </a:p>
          <a:p>
            <a:pPr lvl="1" algn="just">
              <a:lnSpc>
                <a:spcPct val="90000"/>
              </a:lnSpc>
              <a:defRPr/>
            </a:pPr>
            <a:r>
              <a:rPr lang="tr-TR" sz="2000" dirty="0">
                <a:latin typeface="+mj-lt"/>
              </a:rPr>
              <a:t>Bu </a:t>
            </a:r>
            <a:r>
              <a:rPr lang="tr-TR" sz="2000" dirty="0" smtClean="0">
                <a:latin typeface="+mj-lt"/>
              </a:rPr>
              <a:t>belgelerde </a:t>
            </a:r>
            <a:r>
              <a:rPr lang="tr-TR" sz="2000" dirty="0">
                <a:latin typeface="+mj-lt"/>
              </a:rPr>
              <a:t>yeterlik kriterini sağlayamayanlar ise iki önceki yılın belgeleri ile üç önceki ve dört önceki yılın belgelerini sunabilirler.</a:t>
            </a:r>
            <a:endParaRPr lang="tr-TR" sz="2000" dirty="0" smtClean="0">
              <a:latin typeface="+mj-lt"/>
            </a:endParaRPr>
          </a:p>
          <a:p>
            <a:pPr algn="just" eaLnBrk="1" hangingPunct="1">
              <a:lnSpc>
                <a:spcPct val="90000"/>
              </a:lnSpc>
              <a:defRPr/>
            </a:pPr>
            <a:endParaRPr lang="tr-TR" sz="2000" dirty="0" smtClean="0">
              <a:solidFill>
                <a:schemeClr val="tx2"/>
              </a:solidFill>
              <a:latin typeface="+mj-lt"/>
            </a:endParaRPr>
          </a:p>
          <a:p>
            <a:pPr>
              <a:defRPr/>
            </a:pPr>
            <a:endParaRPr lang="tr-TR" sz="2000" dirty="0">
              <a:latin typeface="+mj-lt"/>
            </a:endParaRPr>
          </a:p>
        </p:txBody>
      </p:sp>
      <p:sp>
        <p:nvSpPr>
          <p:cNvPr id="4" name="3 Slayt Numarası Yer Tutucusu"/>
          <p:cNvSpPr>
            <a:spLocks noGrp="1"/>
          </p:cNvSpPr>
          <p:nvPr>
            <p:ph type="sldNum" sz="quarter" idx="12"/>
          </p:nvPr>
        </p:nvSpPr>
        <p:spPr/>
        <p:txBody>
          <a:bodyPr/>
          <a:lstStyle/>
          <a:p>
            <a:pPr>
              <a:defRPr/>
            </a:pPr>
            <a:fld id="{FBC17B43-DFD7-4D99-98E1-8B6590ED5E6A}" type="slidenum">
              <a:rPr lang="tr-TR" smtClean="0"/>
              <a:pPr>
                <a:defRPr/>
              </a:pPr>
              <a:t>20</a:t>
            </a:fld>
            <a:endParaRPr lang="tr-TR"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99792" y="5445224"/>
            <a:ext cx="4286280" cy="9286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7"/>
          <p:cNvSpPr txBox="1"/>
          <p:nvPr/>
        </p:nvSpPr>
        <p:spPr>
          <a:xfrm>
            <a:off x="3357554" y="6143644"/>
            <a:ext cx="592428" cy="338554"/>
          </a:xfrm>
          <a:prstGeom prst="rect">
            <a:avLst/>
          </a:prstGeom>
          <a:noFill/>
        </p:spPr>
        <p:txBody>
          <a:bodyPr wrap="square" rtlCol="0">
            <a:spAutoFit/>
          </a:bodyPr>
          <a:lstStyle/>
          <a:p>
            <a:r>
              <a:rPr lang="tr-TR" sz="1600" dirty="0" smtClean="0"/>
              <a:t>3 yıl</a:t>
            </a:r>
            <a:endParaRPr lang="tr-TR" sz="1600" dirty="0"/>
          </a:p>
        </p:txBody>
      </p:sp>
      <p:sp>
        <p:nvSpPr>
          <p:cNvPr id="9" name="1 Başlık"/>
          <p:cNvSpPr txBox="1">
            <a:spLocks/>
          </p:cNvSpPr>
          <p:nvPr/>
        </p:nvSpPr>
        <p:spPr>
          <a:xfrm>
            <a:off x="-36512" y="188640"/>
            <a:ext cx="9180512" cy="72008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1400" dirty="0" smtClean="0">
                <a:latin typeface="+mj-lt"/>
              </a:rPr>
              <a:t> </a:t>
            </a:r>
            <a:br>
              <a:rPr lang="tr-TR" sz="1400" dirty="0" smtClean="0">
                <a:latin typeface="+mj-lt"/>
              </a:rPr>
            </a:br>
            <a:endParaRPr lang="tr-TR" sz="1400" dirty="0" smtClean="0">
              <a:latin typeface="+mj-lt"/>
            </a:endParaRPr>
          </a:p>
          <a:p>
            <a:r>
              <a:rPr lang="tr-TR" sz="3600" dirty="0" smtClean="0">
                <a:solidFill>
                  <a:schemeClr val="bg1"/>
                </a:solidFill>
                <a:effectLst>
                  <a:outerShdw blurRad="38100" dist="38100" dir="2700000" algn="tl">
                    <a:srgbClr val="C0C0C0"/>
                  </a:outerShdw>
                </a:effectLst>
                <a:latin typeface="+mj-lt"/>
                <a:cs typeface="Times New Roman" pitchFamily="18" charset="0"/>
              </a:rPr>
              <a:t>   Bilanço veya Eşdeğer Belgeler</a:t>
            </a:r>
            <a:r>
              <a:rPr lang="tr-TR" sz="3600" dirty="0" smtClean="0">
                <a:solidFill>
                  <a:schemeClr val="bg1"/>
                </a:solidFill>
                <a:latin typeface="+mj-lt"/>
              </a:rPr>
              <a:t/>
            </a:r>
            <a:br>
              <a:rPr lang="tr-TR" sz="3600" dirty="0" smtClean="0">
                <a:solidFill>
                  <a:schemeClr val="bg1"/>
                </a:solidFill>
                <a:latin typeface="+mj-lt"/>
              </a:rPr>
            </a:br>
            <a:endParaRPr lang="tr-TR" sz="3600" dirty="0">
              <a:solidFill>
                <a:schemeClr val="bg1"/>
              </a:solidFill>
              <a:latin typeface="+mj-lt"/>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9520" y="214290"/>
            <a:ext cx="1714480" cy="7143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26923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447800"/>
            <a:ext cx="8362978" cy="3060700"/>
          </a:xfrm>
          <a:solidFill>
            <a:srgbClr val="FFFF00">
              <a:alpha val="33000"/>
            </a:srgbClr>
          </a:solidFill>
        </p:spPr>
        <p:txBody>
          <a:bodyPr>
            <a:normAutofit fontScale="92500"/>
          </a:bodyPr>
          <a:lstStyle/>
          <a:p>
            <a:pPr algn="just">
              <a:defRPr/>
            </a:pPr>
            <a:r>
              <a:rPr lang="tr-TR" sz="2400" dirty="0" smtClean="0"/>
              <a:t>İhalenin yapıldığı yıldan önceki yıla ilişkin düzenlenen</a:t>
            </a:r>
          </a:p>
          <a:p>
            <a:pPr algn="just">
              <a:defRPr/>
            </a:pPr>
            <a:endParaRPr lang="tr-TR" sz="2400" dirty="0" smtClean="0">
              <a:solidFill>
                <a:srgbClr val="FF0000"/>
              </a:solidFill>
            </a:endParaRPr>
          </a:p>
          <a:p>
            <a:pPr algn="just">
              <a:buFont typeface="Wingdings" pitchFamily="2" charset="2"/>
              <a:buChar char="Ø"/>
              <a:defRPr/>
            </a:pPr>
            <a:r>
              <a:rPr lang="tr-TR" sz="2400" dirty="0" smtClean="0"/>
              <a:t>Toplam ciroları gösteren gelir tabloları</a:t>
            </a:r>
          </a:p>
          <a:p>
            <a:pPr algn="just">
              <a:buFont typeface="Wingdings" pitchFamily="2" charset="2"/>
              <a:buChar char="Ø"/>
              <a:defRPr/>
            </a:pPr>
            <a:r>
              <a:rPr lang="tr-TR" sz="2400" dirty="0" smtClean="0"/>
              <a:t>Taahhüt edilen yapım işlerine ilişkin düzenlenen faturalardır. </a:t>
            </a:r>
          </a:p>
          <a:p>
            <a:pPr algn="just">
              <a:buFont typeface="Wingdings" pitchFamily="2" charset="2"/>
              <a:buNone/>
              <a:defRPr/>
            </a:pPr>
            <a:r>
              <a:rPr lang="tr-TR" sz="2400" dirty="0" smtClean="0"/>
              <a:t>   </a:t>
            </a:r>
          </a:p>
          <a:p>
            <a:pPr algn="just">
              <a:buFont typeface="Wingdings" pitchFamily="2" charset="2"/>
              <a:buNone/>
              <a:defRPr/>
            </a:pPr>
            <a:r>
              <a:rPr lang="tr-TR" sz="2400" dirty="0" smtClean="0"/>
              <a:t>	</a:t>
            </a:r>
            <a:r>
              <a:rPr lang="tr-TR" sz="2400" dirty="0"/>
              <a:t>Her</a:t>
            </a:r>
            <a:r>
              <a:rPr lang="tr-TR" sz="2400" dirty="0" smtClean="0"/>
              <a:t> iki belgenin idarelerce istenilmesi </a:t>
            </a:r>
            <a:r>
              <a:rPr lang="tr-TR" sz="2400" u="sng" dirty="0" smtClean="0">
                <a:solidFill>
                  <a:srgbClr val="FF0000"/>
                </a:solidFill>
              </a:rPr>
              <a:t>zorunludur.</a:t>
            </a:r>
          </a:p>
          <a:p>
            <a:pPr algn="just">
              <a:buFont typeface="Wingdings 2" pitchFamily="18" charset="2"/>
              <a:buNone/>
              <a:defRPr/>
            </a:pPr>
            <a:r>
              <a:rPr lang="tr-TR" sz="2400" dirty="0" smtClean="0">
                <a:solidFill>
                  <a:srgbClr val="FF0000"/>
                </a:solidFill>
              </a:rPr>
              <a:t>	</a:t>
            </a:r>
            <a:r>
              <a:rPr lang="tr-TR" sz="2400" dirty="0" smtClean="0"/>
              <a:t>Ancak, aday veya isteklinin bu belgelerden birini sunması </a:t>
            </a:r>
            <a:r>
              <a:rPr lang="tr-TR" sz="2400" u="sng" dirty="0" smtClean="0">
                <a:solidFill>
                  <a:srgbClr val="FF0000"/>
                </a:solidFill>
              </a:rPr>
              <a:t>yeterlidir.</a:t>
            </a:r>
          </a:p>
          <a:p>
            <a:pPr algn="just">
              <a:buFont typeface="Wingdings 2" pitchFamily="18" charset="2"/>
              <a:buNone/>
              <a:defRPr/>
            </a:pPr>
            <a:endParaRPr lang="tr-TR" sz="2000" dirty="0" smtClean="0">
              <a:solidFill>
                <a:srgbClr val="FF0000"/>
              </a:solidFill>
            </a:endParaRPr>
          </a:p>
          <a:p>
            <a:pPr algn="just">
              <a:buFont typeface="Wingdings 2" pitchFamily="18" charset="2"/>
              <a:buNone/>
              <a:defRPr/>
            </a:pPr>
            <a:endParaRPr lang="tr-TR" sz="2000" dirty="0" smtClean="0"/>
          </a:p>
        </p:txBody>
      </p:sp>
      <p:sp>
        <p:nvSpPr>
          <p:cNvPr id="4" name="3 Slayt Numarası Yer Tutucusu"/>
          <p:cNvSpPr>
            <a:spLocks noGrp="1"/>
          </p:cNvSpPr>
          <p:nvPr>
            <p:ph type="sldNum" sz="quarter" idx="12"/>
          </p:nvPr>
        </p:nvSpPr>
        <p:spPr/>
        <p:txBody>
          <a:bodyPr/>
          <a:lstStyle/>
          <a:p>
            <a:pPr>
              <a:defRPr/>
            </a:pPr>
            <a:fld id="{9F33133A-2703-4690-ABC7-626E78707B1C}" type="slidenum">
              <a:rPr lang="tr-TR" smtClean="0"/>
              <a:pPr>
                <a:defRPr/>
              </a:pPr>
              <a:t>21</a:t>
            </a:fld>
            <a:endParaRPr lang="tr-TR"/>
          </a:p>
        </p:txBody>
      </p:sp>
      <p:sp>
        <p:nvSpPr>
          <p:cNvPr id="5" name="1 Başlık"/>
          <p:cNvSpPr txBox="1">
            <a:spLocks/>
          </p:cNvSpPr>
          <p:nvPr/>
        </p:nvSpPr>
        <p:spPr>
          <a:xfrm>
            <a:off x="0" y="188640"/>
            <a:ext cx="9180512" cy="72008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1800" dirty="0" smtClean="0">
                <a:latin typeface="+mj-lt"/>
              </a:rPr>
              <a:t> </a:t>
            </a:r>
            <a:r>
              <a:rPr lang="tr-TR" sz="4000" dirty="0" smtClean="0">
                <a:solidFill>
                  <a:schemeClr val="bg1"/>
                </a:solidFill>
                <a:latin typeface="+mj-lt"/>
                <a:cs typeface="Times New Roman" pitchFamily="18" charset="0"/>
              </a:rPr>
              <a:t>İş </a:t>
            </a:r>
            <a:r>
              <a:rPr lang="tr-TR" sz="4000" dirty="0">
                <a:solidFill>
                  <a:schemeClr val="bg1"/>
                </a:solidFill>
                <a:latin typeface="+mj-lt"/>
                <a:cs typeface="Times New Roman" pitchFamily="18" charset="0"/>
              </a:rPr>
              <a:t>Hacmini Gösteren </a:t>
            </a:r>
            <a:r>
              <a:rPr lang="tr-TR" sz="4000" dirty="0" smtClean="0">
                <a:solidFill>
                  <a:schemeClr val="bg1"/>
                </a:solidFill>
                <a:latin typeface="+mj-lt"/>
                <a:cs typeface="Times New Roman" pitchFamily="18" charset="0"/>
              </a:rPr>
              <a:t>Belgeler</a:t>
            </a:r>
            <a:endParaRPr lang="tr-TR" sz="4800" dirty="0">
              <a:solidFill>
                <a:schemeClr val="bg1"/>
              </a:solidFill>
              <a:latin typeface="+mj-l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797152"/>
            <a:ext cx="3816424" cy="1714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621587" y="116632"/>
            <a:ext cx="1522413" cy="9349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57533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a:spLocks noGrp="1"/>
          </p:cNvSpPr>
          <p:nvPr>
            <p:ph idx="1"/>
          </p:nvPr>
        </p:nvSpPr>
        <p:spPr/>
        <p:txBody>
          <a:bodyPr/>
          <a:lstStyle/>
          <a:p>
            <a:pPr>
              <a:buNone/>
            </a:pPr>
            <a:r>
              <a:rPr lang="tr-TR" sz="2400" dirty="0" smtClean="0"/>
              <a:t>  </a:t>
            </a:r>
          </a:p>
          <a:p>
            <a:pPr marL="0" indent="0">
              <a:buNone/>
            </a:pPr>
            <a:r>
              <a:rPr lang="tr-TR" sz="2400" dirty="0" smtClean="0"/>
              <a:t>YETERLİK;</a:t>
            </a:r>
          </a:p>
          <a:p>
            <a:pPr>
              <a:buFont typeface="Wingdings" pitchFamily="2" charset="2"/>
              <a:buChar char="Ø"/>
            </a:pPr>
            <a:endParaRPr lang="tr-TR" sz="2400" dirty="0" smtClean="0"/>
          </a:p>
          <a:p>
            <a:pPr marL="0" indent="0">
              <a:buNone/>
            </a:pPr>
            <a:r>
              <a:rPr lang="tr-TR" sz="2400" b="1" dirty="0" smtClean="0"/>
              <a:t>Toplam cironun </a:t>
            </a:r>
            <a:r>
              <a:rPr lang="tr-TR" sz="2400" dirty="0" smtClean="0">
                <a:solidFill>
                  <a:srgbClr val="FF0000"/>
                </a:solidFill>
              </a:rPr>
              <a:t>teklif edilen bedelin yüzde 25’i</a:t>
            </a:r>
            <a:r>
              <a:rPr lang="tr-TR" sz="2400" dirty="0" smtClean="0"/>
              <a:t>nden az olmaması (BİAİU, 21/a,d,e; YM % 25-35)</a:t>
            </a:r>
          </a:p>
          <a:p>
            <a:pPr marL="0" indent="0">
              <a:buNone/>
            </a:pPr>
            <a:r>
              <a:rPr lang="tr-TR" sz="2400" b="1" dirty="0" smtClean="0"/>
              <a:t>Toplam fatura tutarının</a:t>
            </a:r>
            <a:r>
              <a:rPr lang="tr-TR" sz="2400" dirty="0" smtClean="0"/>
              <a:t>, </a:t>
            </a:r>
            <a:r>
              <a:rPr lang="tr-TR" sz="2400" dirty="0" smtClean="0">
                <a:solidFill>
                  <a:srgbClr val="FF0000"/>
                </a:solidFill>
              </a:rPr>
              <a:t>teklif edilen bedelin yüzde 15’i</a:t>
            </a:r>
            <a:r>
              <a:rPr lang="tr-TR" sz="2400" dirty="0" smtClean="0"/>
              <a:t>nden az olmaması (BİAİU, 21/a,d,e; YM % 15-25)</a:t>
            </a:r>
          </a:p>
          <a:p>
            <a:pPr marL="0" indent="0">
              <a:buNone/>
            </a:pPr>
            <a:endParaRPr lang="tr-TR" sz="2400" dirty="0" smtClean="0"/>
          </a:p>
          <a:p>
            <a:pPr>
              <a:buFont typeface="Wingdings" pitchFamily="2" charset="2"/>
              <a:buChar char="Ø"/>
            </a:pPr>
            <a:r>
              <a:rPr lang="tr-TR" sz="2400" dirty="0" smtClean="0"/>
              <a:t>Güncelleme yapılır. </a:t>
            </a:r>
          </a:p>
          <a:p>
            <a:pPr>
              <a:buFont typeface="Wingdings" pitchFamily="2" charset="2"/>
              <a:buChar char="Ø"/>
            </a:pPr>
            <a:r>
              <a:rPr lang="tr-TR" sz="2400" dirty="0" smtClean="0"/>
              <a:t>Ortak Girişimde ortaklık oranına göre</a:t>
            </a:r>
          </a:p>
          <a:p>
            <a:pPr>
              <a:buNone/>
              <a:defRPr/>
            </a:pPr>
            <a:endParaRPr lang="tr-TR" sz="2000" dirty="0" smtClean="0"/>
          </a:p>
        </p:txBody>
      </p:sp>
      <p:sp>
        <p:nvSpPr>
          <p:cNvPr id="7" name="1 Başlık"/>
          <p:cNvSpPr txBox="1">
            <a:spLocks/>
          </p:cNvSpPr>
          <p:nvPr/>
        </p:nvSpPr>
        <p:spPr>
          <a:xfrm>
            <a:off x="0" y="188640"/>
            <a:ext cx="9180512" cy="72008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1800" dirty="0" smtClean="0">
                <a:latin typeface="+mj-lt"/>
              </a:rPr>
              <a:t> </a:t>
            </a:r>
            <a:r>
              <a:rPr lang="tr-TR" sz="4000" dirty="0" smtClean="0">
                <a:solidFill>
                  <a:schemeClr val="bg1"/>
                </a:solidFill>
                <a:latin typeface="+mj-lt"/>
                <a:cs typeface="Times New Roman" pitchFamily="18" charset="0"/>
              </a:rPr>
              <a:t>İş </a:t>
            </a:r>
            <a:r>
              <a:rPr lang="tr-TR" sz="4000" dirty="0">
                <a:solidFill>
                  <a:schemeClr val="bg1"/>
                </a:solidFill>
                <a:latin typeface="+mj-lt"/>
                <a:cs typeface="Times New Roman" pitchFamily="18" charset="0"/>
              </a:rPr>
              <a:t>Hacmini Gösteren </a:t>
            </a:r>
            <a:r>
              <a:rPr lang="tr-TR" sz="4000" dirty="0" smtClean="0">
                <a:solidFill>
                  <a:schemeClr val="bg1"/>
                </a:solidFill>
                <a:latin typeface="+mj-lt"/>
                <a:cs typeface="Times New Roman" pitchFamily="18" charset="0"/>
              </a:rPr>
              <a:t>Belgeler</a:t>
            </a:r>
            <a:endParaRPr lang="tr-TR" sz="4800" dirty="0">
              <a:solidFill>
                <a:schemeClr val="bg1"/>
              </a:solidFill>
              <a:latin typeface="+mj-lt"/>
            </a:endParaRPr>
          </a:p>
        </p:txBody>
      </p:sp>
      <p:pic>
        <p:nvPicPr>
          <p:cNvPr id="8"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621587" y="116632"/>
            <a:ext cx="1522413" cy="9349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47099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1428736"/>
            <a:ext cx="7499350" cy="3636963"/>
          </a:xfrm>
        </p:spPr>
        <p:txBody>
          <a:bodyPr/>
          <a:lstStyle/>
          <a:p>
            <a:pPr algn="just">
              <a:buFont typeface="Wingdings" pitchFamily="2" charset="2"/>
              <a:buChar char="Ø"/>
              <a:defRPr/>
            </a:pPr>
            <a:r>
              <a:rPr lang="tr-TR" sz="2400" dirty="0" smtClean="0"/>
              <a:t>İhalenin yapıldığı yıldan önceki yılda yeterliği sağlayamayanlar, </a:t>
            </a:r>
            <a:r>
              <a:rPr lang="tr-TR" sz="2400" dirty="0"/>
              <a:t>ihalenin yapıldığı yıldan önceki yıldan başlamak üzere </a:t>
            </a:r>
            <a:r>
              <a:rPr lang="tr-TR" sz="2400" dirty="0">
                <a:solidFill>
                  <a:srgbClr val="00B050"/>
                </a:solidFill>
              </a:rPr>
              <a:t>birbirini takip </a:t>
            </a:r>
            <a:r>
              <a:rPr lang="tr-TR" sz="2400" dirty="0" smtClean="0">
                <a:solidFill>
                  <a:srgbClr val="00B050"/>
                </a:solidFill>
              </a:rPr>
              <a:t>eden</a:t>
            </a:r>
            <a:r>
              <a:rPr lang="tr-TR" sz="2400" dirty="0" smtClean="0"/>
              <a:t> </a:t>
            </a:r>
            <a:r>
              <a:rPr lang="tr-TR" sz="2400" dirty="0" smtClean="0">
                <a:solidFill>
                  <a:srgbClr val="FF0000"/>
                </a:solidFill>
              </a:rPr>
              <a:t>son altı yıla kadarki belgelerini sunabilirler. </a:t>
            </a:r>
          </a:p>
          <a:p>
            <a:pPr algn="just">
              <a:buFont typeface="Wingdings" pitchFamily="2" charset="2"/>
              <a:buChar char="Ø"/>
              <a:defRPr/>
            </a:pPr>
            <a:r>
              <a:rPr lang="tr-TR" sz="2400" dirty="0" smtClean="0"/>
              <a:t> Bu takdirde, belgeleri sunulan yılların </a:t>
            </a:r>
            <a:r>
              <a:rPr lang="tr-TR" sz="2400" b="1" dirty="0" smtClean="0">
                <a:solidFill>
                  <a:srgbClr val="FF0000"/>
                </a:solidFill>
              </a:rPr>
              <a:t>parasal tutarlarının</a:t>
            </a:r>
            <a:r>
              <a:rPr lang="tr-TR" sz="2400" b="1" dirty="0" smtClean="0"/>
              <a:t> </a:t>
            </a:r>
            <a:r>
              <a:rPr lang="tr-TR" sz="2400" b="1" dirty="0" smtClean="0">
                <a:solidFill>
                  <a:srgbClr val="FF0000"/>
                </a:solidFill>
              </a:rPr>
              <a:t>ortalaması</a:t>
            </a:r>
            <a:r>
              <a:rPr lang="tr-TR" sz="2400" b="1" dirty="0" smtClean="0"/>
              <a:t> </a:t>
            </a:r>
            <a:r>
              <a:rPr lang="tr-TR" sz="2400" dirty="0" smtClean="0"/>
              <a:t>üzerinden yeterlik kriterlerinin sağlanıp sağlanmadığına bakılır.</a:t>
            </a:r>
          </a:p>
        </p:txBody>
      </p:sp>
      <p:sp>
        <p:nvSpPr>
          <p:cNvPr id="4" name="3 Slayt Numarası Yer Tutucusu"/>
          <p:cNvSpPr>
            <a:spLocks noGrp="1"/>
          </p:cNvSpPr>
          <p:nvPr>
            <p:ph type="sldNum" sz="quarter" idx="12"/>
          </p:nvPr>
        </p:nvSpPr>
        <p:spPr/>
        <p:txBody>
          <a:bodyPr/>
          <a:lstStyle/>
          <a:p>
            <a:pPr>
              <a:defRPr/>
            </a:pPr>
            <a:fld id="{653A916B-FA9A-40DF-9F38-44A629CE95C9}" type="slidenum">
              <a:rPr lang="tr-TR" smtClean="0"/>
              <a:pPr>
                <a:defRPr/>
              </a:pPr>
              <a:t>23</a:t>
            </a:fld>
            <a:endParaRPr lang="tr-T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28728" y="4926037"/>
            <a:ext cx="614366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500166" y="5786454"/>
            <a:ext cx="648072" cy="338554"/>
          </a:xfrm>
          <a:prstGeom prst="rect">
            <a:avLst/>
          </a:prstGeom>
          <a:noFill/>
        </p:spPr>
        <p:txBody>
          <a:bodyPr wrap="square" rtlCol="0">
            <a:spAutoFit/>
          </a:bodyPr>
          <a:lstStyle/>
          <a:p>
            <a:r>
              <a:rPr lang="tr-TR" sz="1600" dirty="0" smtClean="0"/>
              <a:t>6 yıl</a:t>
            </a:r>
            <a:endParaRPr lang="tr-TR" sz="1600" dirty="0"/>
          </a:p>
        </p:txBody>
      </p:sp>
      <p:sp>
        <p:nvSpPr>
          <p:cNvPr id="8" name="1 Başlık"/>
          <p:cNvSpPr txBox="1">
            <a:spLocks/>
          </p:cNvSpPr>
          <p:nvPr/>
        </p:nvSpPr>
        <p:spPr>
          <a:xfrm>
            <a:off x="0" y="188640"/>
            <a:ext cx="9180512" cy="72008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1600" dirty="0" smtClean="0">
                <a:latin typeface="+mj-lt"/>
              </a:rPr>
              <a:t> </a:t>
            </a:r>
            <a:r>
              <a:rPr lang="tr-TR" sz="3600" dirty="0" smtClean="0">
                <a:solidFill>
                  <a:schemeClr val="bg1"/>
                </a:solidFill>
                <a:latin typeface="+mj-lt"/>
                <a:cs typeface="Times New Roman" pitchFamily="18" charset="0"/>
              </a:rPr>
              <a:t>İş </a:t>
            </a:r>
            <a:r>
              <a:rPr lang="tr-TR" sz="3600" dirty="0">
                <a:solidFill>
                  <a:schemeClr val="bg1"/>
                </a:solidFill>
                <a:latin typeface="+mj-lt"/>
                <a:cs typeface="Times New Roman" pitchFamily="18" charset="0"/>
              </a:rPr>
              <a:t>Hacmini Gösteren </a:t>
            </a:r>
            <a:r>
              <a:rPr lang="tr-TR" sz="3600" dirty="0" smtClean="0">
                <a:solidFill>
                  <a:schemeClr val="bg1"/>
                </a:solidFill>
                <a:latin typeface="+mj-lt"/>
                <a:cs typeface="Times New Roman" pitchFamily="18" charset="0"/>
              </a:rPr>
              <a:t>Belgeler</a:t>
            </a:r>
            <a:endParaRPr lang="tr-TR" dirty="0">
              <a:solidFill>
                <a:schemeClr val="bg1"/>
              </a:solidFill>
              <a:latin typeface="+mj-lt"/>
            </a:endParaRPr>
          </a:p>
        </p:txBody>
      </p:sp>
      <p:pic>
        <p:nvPicPr>
          <p:cNvPr id="9"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621587" y="116632"/>
            <a:ext cx="1522413" cy="9349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33054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1428736"/>
            <a:ext cx="7499350" cy="4736568"/>
          </a:xfrm>
        </p:spPr>
        <p:txBody>
          <a:bodyPr>
            <a:normAutofit/>
          </a:bodyPr>
          <a:lstStyle/>
          <a:p>
            <a:pPr algn="just">
              <a:buFont typeface="Wingdings" pitchFamily="2" charset="2"/>
              <a:buChar char="Ø"/>
              <a:defRPr/>
            </a:pPr>
            <a:r>
              <a:rPr lang="tr-TR" sz="2400" dirty="0" smtClean="0"/>
              <a:t>Yılın </a:t>
            </a:r>
            <a:r>
              <a:rPr lang="tr-TR" sz="2400" dirty="0"/>
              <a:t>ilk dört </a:t>
            </a:r>
            <a:r>
              <a:rPr lang="tr-TR" sz="2400" dirty="0" smtClean="0"/>
              <a:t>ayındaki ihalelerde; </a:t>
            </a:r>
          </a:p>
          <a:p>
            <a:pPr algn="just">
              <a:buFont typeface="Wingdings" pitchFamily="2" charset="2"/>
              <a:buChar char="Ø"/>
              <a:defRPr/>
            </a:pPr>
            <a:endParaRPr lang="tr-TR" sz="2400" dirty="0"/>
          </a:p>
          <a:p>
            <a:pPr lvl="1" algn="just">
              <a:buFont typeface="Wingdings" panose="05000000000000000000" pitchFamily="2" charset="2"/>
              <a:buChar char="v"/>
              <a:defRPr/>
            </a:pPr>
            <a:r>
              <a:rPr lang="tr-TR" sz="2400" dirty="0"/>
              <a:t>B</a:t>
            </a:r>
            <a:r>
              <a:rPr lang="tr-TR" sz="2400" dirty="0" smtClean="0"/>
              <a:t>ir </a:t>
            </a:r>
            <a:r>
              <a:rPr lang="tr-TR" sz="2400" dirty="0"/>
              <a:t>önceki yıla ait gelir tablosunu </a:t>
            </a:r>
            <a:r>
              <a:rPr lang="tr-TR" sz="2400" dirty="0">
                <a:solidFill>
                  <a:srgbClr val="00B050"/>
                </a:solidFill>
              </a:rPr>
              <a:t>sunmayanlar </a:t>
            </a:r>
            <a:r>
              <a:rPr lang="tr-TR" sz="2400" dirty="0"/>
              <a:t>bakımından </a:t>
            </a:r>
            <a:r>
              <a:rPr lang="tr-TR" sz="2400" dirty="0">
                <a:solidFill>
                  <a:srgbClr val="FF0000"/>
                </a:solidFill>
              </a:rPr>
              <a:t>iki önceki yıl, </a:t>
            </a:r>
            <a:r>
              <a:rPr lang="tr-TR" sz="2400" dirty="0" smtClean="0">
                <a:solidFill>
                  <a:srgbClr val="FF0000"/>
                </a:solidFill>
              </a:rPr>
              <a:t>bir </a:t>
            </a:r>
            <a:r>
              <a:rPr lang="tr-TR" sz="2400" dirty="0">
                <a:solidFill>
                  <a:srgbClr val="FF0000"/>
                </a:solidFill>
              </a:rPr>
              <a:t>önceki yıl olarak kabul edilir.</a:t>
            </a:r>
            <a:r>
              <a:rPr lang="tr-TR" sz="2400" dirty="0"/>
              <a:t> </a:t>
            </a:r>
            <a:endParaRPr lang="tr-TR" sz="2400" dirty="0" smtClean="0"/>
          </a:p>
          <a:p>
            <a:pPr lvl="1" algn="just">
              <a:buFont typeface="Wingdings" panose="05000000000000000000" pitchFamily="2" charset="2"/>
              <a:buChar char="v"/>
              <a:defRPr/>
            </a:pPr>
            <a:r>
              <a:rPr lang="tr-TR" sz="2400" dirty="0" smtClean="0"/>
              <a:t>Bu </a:t>
            </a:r>
            <a:r>
              <a:rPr lang="tr-TR" sz="2400" dirty="0"/>
              <a:t>gelir tablosu itibariyle yeterlik şartının</a:t>
            </a:r>
            <a:r>
              <a:rPr lang="tr-TR" sz="2400" dirty="0">
                <a:solidFill>
                  <a:srgbClr val="00B050"/>
                </a:solidFill>
              </a:rPr>
              <a:t> sağlanamaması halinde ise</a:t>
            </a:r>
            <a:r>
              <a:rPr lang="tr-TR" sz="2400" dirty="0"/>
              <a:t>, </a:t>
            </a:r>
            <a:r>
              <a:rPr lang="tr-TR" sz="2400" dirty="0">
                <a:solidFill>
                  <a:srgbClr val="FF0000"/>
                </a:solidFill>
              </a:rPr>
              <a:t>iki önceki yıl, ihalenin yapıldığı yıldan bir önceki yıl olarak kabul edilmek üzere son </a:t>
            </a:r>
            <a:r>
              <a:rPr lang="tr-TR" sz="2400" dirty="0" smtClean="0">
                <a:solidFill>
                  <a:srgbClr val="FF0000"/>
                </a:solidFill>
              </a:rPr>
              <a:t>6 </a:t>
            </a:r>
            <a:r>
              <a:rPr lang="tr-TR" sz="2400" dirty="0">
                <a:solidFill>
                  <a:srgbClr val="FF0000"/>
                </a:solidFill>
              </a:rPr>
              <a:t>yıla kadarki </a:t>
            </a:r>
            <a:r>
              <a:rPr lang="tr-TR" sz="2400" dirty="0"/>
              <a:t>gelir tabloları sunulabilir </a:t>
            </a:r>
            <a:r>
              <a:rPr lang="tr-TR" sz="2400" dirty="0" smtClean="0"/>
              <a:t>(Sunulan </a:t>
            </a:r>
            <a:r>
              <a:rPr lang="tr-TR" sz="2400" dirty="0"/>
              <a:t>yılların parasal tutarlarının </a:t>
            </a:r>
            <a:r>
              <a:rPr lang="tr-TR" sz="2400" dirty="0" smtClean="0"/>
              <a:t>ortalaması). </a:t>
            </a:r>
            <a:endParaRPr lang="tr-TR" sz="2400" dirty="0"/>
          </a:p>
        </p:txBody>
      </p:sp>
      <p:sp>
        <p:nvSpPr>
          <p:cNvPr id="4" name="3 Slayt Numarası Yer Tutucusu"/>
          <p:cNvSpPr>
            <a:spLocks noGrp="1"/>
          </p:cNvSpPr>
          <p:nvPr>
            <p:ph type="sldNum" sz="quarter" idx="12"/>
          </p:nvPr>
        </p:nvSpPr>
        <p:spPr/>
        <p:txBody>
          <a:bodyPr/>
          <a:lstStyle/>
          <a:p>
            <a:pPr>
              <a:defRPr/>
            </a:pPr>
            <a:fld id="{653A916B-FA9A-40DF-9F38-44A629CE95C9}" type="slidenum">
              <a:rPr lang="tr-TR" smtClean="0"/>
              <a:pPr>
                <a:defRPr/>
              </a:pPr>
              <a:t>24</a:t>
            </a:fld>
            <a:endParaRPr lang="tr-TR"/>
          </a:p>
        </p:txBody>
      </p:sp>
      <p:sp>
        <p:nvSpPr>
          <p:cNvPr id="7" name="1 Başlık"/>
          <p:cNvSpPr txBox="1">
            <a:spLocks/>
          </p:cNvSpPr>
          <p:nvPr/>
        </p:nvSpPr>
        <p:spPr>
          <a:xfrm>
            <a:off x="0" y="188640"/>
            <a:ext cx="9180512" cy="72008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smtClean="0">
                <a:solidFill>
                  <a:schemeClr val="bg1"/>
                </a:solidFill>
                <a:latin typeface="+mj-lt"/>
                <a:cs typeface="Times New Roman" pitchFamily="18" charset="0"/>
              </a:rPr>
              <a:t>İş </a:t>
            </a:r>
            <a:r>
              <a:rPr lang="tr-TR" sz="4000" dirty="0">
                <a:solidFill>
                  <a:schemeClr val="bg1"/>
                </a:solidFill>
                <a:latin typeface="+mj-lt"/>
                <a:cs typeface="Times New Roman" pitchFamily="18" charset="0"/>
              </a:rPr>
              <a:t>Hacmini Gösteren </a:t>
            </a:r>
            <a:r>
              <a:rPr lang="tr-TR" sz="4000" dirty="0" smtClean="0">
                <a:solidFill>
                  <a:schemeClr val="bg1"/>
                </a:solidFill>
                <a:latin typeface="+mj-lt"/>
                <a:cs typeface="Times New Roman" pitchFamily="18" charset="0"/>
              </a:rPr>
              <a:t>Belgeler</a:t>
            </a:r>
            <a:endParaRPr lang="tr-TR" sz="4800" dirty="0">
              <a:solidFill>
                <a:schemeClr val="bg1"/>
              </a:solidFill>
              <a:latin typeface="+mj-lt"/>
            </a:endParaRPr>
          </a:p>
        </p:txBody>
      </p:sp>
      <p:pic>
        <p:nvPicPr>
          <p:cNvPr id="13314"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656512" y="188640"/>
            <a:ext cx="15240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73235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val="467558303"/>
              </p:ext>
            </p:extLst>
          </p:nvPr>
        </p:nvGraphicFramePr>
        <p:xfrm>
          <a:off x="467544" y="1700808"/>
          <a:ext cx="822960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Slayt Numarası Yer Tutucusu"/>
          <p:cNvSpPr>
            <a:spLocks noGrp="1"/>
          </p:cNvSpPr>
          <p:nvPr>
            <p:ph type="sldNum" sz="quarter" idx="12"/>
          </p:nvPr>
        </p:nvSpPr>
        <p:spPr/>
        <p:txBody>
          <a:bodyPr/>
          <a:lstStyle/>
          <a:p>
            <a:pPr>
              <a:defRPr/>
            </a:pPr>
            <a:fld id="{4075EAC3-9EEC-4A20-9AF0-4D4C63D2EF2A}" type="slidenum">
              <a:rPr lang="tr-TR" smtClean="0"/>
              <a:pPr>
                <a:defRPr/>
              </a:pPr>
              <a:t>25</a:t>
            </a:fld>
            <a:endParaRPr lang="tr-TR"/>
          </a:p>
        </p:txBody>
      </p:sp>
      <p:pic>
        <p:nvPicPr>
          <p:cNvPr id="7" name="Picture 5"/>
          <p:cNvPicPr>
            <a:picLocks noChangeAspect="1" noChangeArrowheads="1"/>
          </p:cNvPicPr>
          <p:nvPr/>
        </p:nvPicPr>
        <p:blipFill>
          <a:blip cstate="print"/>
          <a:srcRect/>
          <a:stretch>
            <a:fillRect/>
          </a:stretch>
        </p:blipFill>
        <p:spPr bwMode="auto">
          <a:xfrm>
            <a:off x="4215661" y="5373216"/>
            <a:ext cx="1087436" cy="1350012"/>
          </a:xfrm>
          <a:prstGeom prst="rect">
            <a:avLst/>
          </a:prstGeom>
          <a:ln>
            <a:noFill/>
          </a:ln>
          <a:effectLst>
            <a:softEdge rad="112500"/>
          </a:effectLst>
        </p:spPr>
      </p:pic>
      <p:sp>
        <p:nvSpPr>
          <p:cNvPr id="2" name="Başlık 1"/>
          <p:cNvSpPr>
            <a:spLocks noGrp="1"/>
          </p:cNvSpPr>
          <p:nvPr>
            <p:ph type="title"/>
          </p:nvPr>
        </p:nvSpPr>
        <p:spPr/>
        <p:txBody>
          <a:bodyPr/>
          <a:lstStyle/>
          <a:p>
            <a:r>
              <a:rPr lang="tr-TR" dirty="0" smtClean="0"/>
              <a:t> </a:t>
            </a:r>
            <a:endParaRPr lang="tr-TR" dirty="0"/>
          </a:p>
        </p:txBody>
      </p:sp>
      <p:sp>
        <p:nvSpPr>
          <p:cNvPr id="8" name="1 Başlık"/>
          <p:cNvSpPr txBox="1">
            <a:spLocks/>
          </p:cNvSpPr>
          <p:nvPr/>
        </p:nvSpPr>
        <p:spPr>
          <a:xfrm>
            <a:off x="0" y="188640"/>
            <a:ext cx="9180512" cy="72008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smtClean="0">
                <a:solidFill>
                  <a:schemeClr val="bg1"/>
                </a:solidFill>
                <a:latin typeface="+mj-lt"/>
                <a:cs typeface="Times New Roman" pitchFamily="18" charset="0"/>
              </a:rPr>
              <a:t>Mesleki ve Teknik Yeterlik</a:t>
            </a:r>
            <a:endParaRPr lang="tr-TR" sz="4800" dirty="0">
              <a:solidFill>
                <a:schemeClr val="bg1"/>
              </a:solidFill>
              <a:latin typeface="+mj-lt"/>
            </a:endParaRPr>
          </a:p>
        </p:txBody>
      </p:sp>
      <p:pic>
        <p:nvPicPr>
          <p:cNvPr id="9"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292338" y="260648"/>
            <a:ext cx="1686868" cy="7920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01687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26</a:t>
            </a:fld>
            <a:endParaRPr lang="tr-TR"/>
          </a:p>
        </p:txBody>
      </p:sp>
      <p:sp>
        <p:nvSpPr>
          <p:cNvPr id="5" name="1 Başlık"/>
          <p:cNvSpPr txBox="1">
            <a:spLocks/>
          </p:cNvSpPr>
          <p:nvPr/>
        </p:nvSpPr>
        <p:spPr>
          <a:xfrm>
            <a:off x="539552" y="214290"/>
            <a:ext cx="8439654"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defPPr>
              <a:defRPr lang="en-US"/>
            </a:defPPr>
            <a:lvl1pPr algn="ctr" defTabSz="914400" eaLnBrk="1" latinLnBrk="0" hangingPunct="1">
              <a:buNone/>
              <a:defRPr sz="4000">
                <a:solidFill>
                  <a:schemeClr val="bg1"/>
                </a:solidFill>
                <a:latin typeface="+mj-lt"/>
                <a:cs typeface="Times New Roman" pitchFamily="18" charset="0"/>
              </a:defRPr>
            </a:lvl1pPr>
          </a:lstStyle>
          <a:p>
            <a:r>
              <a:rPr lang="tr-TR" dirty="0" smtClean="0"/>
              <a:t>Mesleki </a:t>
            </a:r>
            <a:r>
              <a:rPr lang="tr-TR" dirty="0"/>
              <a:t>ve Teknik Yeterlik</a:t>
            </a:r>
          </a:p>
        </p:txBody>
      </p:sp>
      <p:pic>
        <p:nvPicPr>
          <p:cNvPr id="17410"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292338" y="260648"/>
            <a:ext cx="1686868" cy="7920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457200" y="1600200"/>
            <a:ext cx="8229600" cy="4525963"/>
          </a:xfrm>
        </p:spPr>
        <p:txBody>
          <a:bodyPr>
            <a:noAutofit/>
          </a:bodyPr>
          <a:lstStyle/>
          <a:p>
            <a:pPr marL="0" indent="0" algn="just">
              <a:lnSpc>
                <a:spcPct val="90000"/>
              </a:lnSpc>
              <a:buNone/>
              <a:defRPr/>
            </a:pPr>
            <a:endParaRPr lang="tr-TR" sz="2000" dirty="0" smtClean="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90000"/>
              </a:lnSpc>
              <a:buFont typeface="Wingdings" pitchFamily="2" charset="2"/>
              <a:buChar char="Ø"/>
              <a:defRPr/>
            </a:pPr>
            <a:r>
              <a:rPr lang="tr-TR" sz="2000" dirty="0" smtClean="0">
                <a:latin typeface="Times New Roman" panose="02020603050405020304" pitchFamily="18" charset="0"/>
                <a:ea typeface="Tahoma" panose="020B0604030504040204" pitchFamily="34" charset="0"/>
                <a:cs typeface="Times New Roman" panose="02020603050405020304" pitchFamily="18" charset="0"/>
              </a:rPr>
              <a:t>Mesleki Faaliyetini Sürdürdüğünü Gösteren Belgeler</a:t>
            </a:r>
          </a:p>
          <a:p>
            <a:pPr lvl="1" algn="just">
              <a:lnSpc>
                <a:spcPct val="90000"/>
              </a:lnSpc>
              <a:buFont typeface="Wingdings" pitchFamily="2" charset="2"/>
              <a:buChar char="Ø"/>
              <a:defRPr/>
            </a:pPr>
            <a:r>
              <a:rPr lang="tr-TR" sz="2000" dirty="0" smtClean="0">
                <a:latin typeface="Times New Roman" panose="02020603050405020304" pitchFamily="18" charset="0"/>
                <a:ea typeface="Tahoma" panose="020B0604030504040204" pitchFamily="34" charset="0"/>
                <a:cs typeface="Times New Roman" panose="02020603050405020304" pitchFamily="18" charset="0"/>
              </a:rPr>
              <a:t>Ticaret odası                           </a:t>
            </a:r>
          </a:p>
          <a:p>
            <a:pPr lvl="1" algn="just">
              <a:lnSpc>
                <a:spcPct val="90000"/>
              </a:lnSpc>
              <a:buFont typeface="Wingdings" pitchFamily="2" charset="2"/>
              <a:buChar char="Ø"/>
              <a:defRPr/>
            </a:pPr>
            <a:r>
              <a:rPr lang="tr-TR" sz="2000" dirty="0" smtClean="0">
                <a:latin typeface="Times New Roman" panose="02020603050405020304" pitchFamily="18" charset="0"/>
                <a:ea typeface="Tahoma" panose="020B0604030504040204" pitchFamily="34" charset="0"/>
                <a:cs typeface="Times New Roman" panose="02020603050405020304" pitchFamily="18" charset="0"/>
              </a:rPr>
              <a:t>Sanayi odası </a:t>
            </a:r>
          </a:p>
          <a:p>
            <a:pPr lvl="1" algn="just">
              <a:lnSpc>
                <a:spcPct val="90000"/>
              </a:lnSpc>
              <a:buFont typeface="Wingdings" pitchFamily="2" charset="2"/>
              <a:buChar char="Ø"/>
              <a:defRPr/>
            </a:pPr>
            <a:r>
              <a:rPr lang="tr-TR" sz="2000" dirty="0" smtClean="0">
                <a:latin typeface="Times New Roman" panose="02020603050405020304" pitchFamily="18" charset="0"/>
                <a:ea typeface="Tahoma" panose="020B0604030504040204" pitchFamily="34" charset="0"/>
                <a:cs typeface="Times New Roman" panose="02020603050405020304" pitchFamily="18" charset="0"/>
              </a:rPr>
              <a:t>Esnaf ve sanatkar odası             SÖZLEŞME AŞAMASINDA</a:t>
            </a:r>
          </a:p>
          <a:p>
            <a:pPr lvl="1" algn="just">
              <a:lnSpc>
                <a:spcPct val="90000"/>
              </a:lnSpc>
              <a:buFont typeface="Wingdings" pitchFamily="2" charset="2"/>
              <a:buChar char="Ø"/>
              <a:defRPr/>
            </a:pPr>
            <a:r>
              <a:rPr lang="tr-TR" sz="2000" dirty="0" smtClean="0">
                <a:latin typeface="Times New Roman" panose="02020603050405020304" pitchFamily="18" charset="0"/>
                <a:ea typeface="Tahoma" panose="020B0604030504040204" pitchFamily="34" charset="0"/>
                <a:cs typeface="Times New Roman" panose="02020603050405020304" pitchFamily="18" charset="0"/>
              </a:rPr>
              <a:t>Meslek odası</a:t>
            </a:r>
          </a:p>
          <a:p>
            <a:pPr lvl="1" algn="just">
              <a:lnSpc>
                <a:spcPct val="90000"/>
              </a:lnSpc>
              <a:buFont typeface="Wingdings" pitchFamily="2" charset="2"/>
              <a:buChar char="Ø"/>
              <a:defRPr/>
            </a:pPr>
            <a:r>
              <a:rPr lang="tr-TR" sz="2000" i="1" dirty="0" smtClean="0">
                <a:latin typeface="Times New Roman" panose="02020603050405020304" pitchFamily="18" charset="0"/>
                <a:ea typeface="Tahoma" panose="020B0604030504040204" pitchFamily="34" charset="0"/>
                <a:cs typeface="Times New Roman" panose="02020603050405020304" pitchFamily="18" charset="0"/>
              </a:rPr>
              <a:t>İlgili mevzuat gereğince özel bir izin, ruhsat veya faaliyet belgesi alınması zorunlu ise bu belgeler</a:t>
            </a:r>
          </a:p>
          <a:p>
            <a:pPr lvl="1" algn="just">
              <a:lnSpc>
                <a:spcPct val="90000"/>
              </a:lnSpc>
              <a:buFont typeface="Wingdings" pitchFamily="2" charset="2"/>
              <a:buChar char="Ø"/>
              <a:defRPr/>
            </a:pPr>
            <a:endParaRPr lang="tr-TR" sz="2000"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90000"/>
              </a:lnSpc>
              <a:buFont typeface="Wingdings" pitchFamily="2" charset="2"/>
              <a:buChar char="Ø"/>
              <a:defRPr/>
            </a:pPr>
            <a:r>
              <a:rPr lang="tr-TR" sz="2000" dirty="0">
                <a:latin typeface="Times New Roman" panose="02020603050405020304" pitchFamily="18" charset="0"/>
                <a:ea typeface="Tahoma" panose="020B0604030504040204" pitchFamily="34" charset="0"/>
                <a:cs typeface="Times New Roman" panose="02020603050405020304" pitchFamily="18" charset="0"/>
              </a:rPr>
              <a:t>Teklif vermeye yetkili olduğunu gösteren belgeler</a:t>
            </a:r>
          </a:p>
          <a:p>
            <a:pPr lvl="1" algn="just">
              <a:lnSpc>
                <a:spcPct val="90000"/>
              </a:lnSpc>
              <a:buFont typeface="Wingdings" pitchFamily="2" charset="2"/>
              <a:buChar char="Ø"/>
              <a:defRPr/>
            </a:pPr>
            <a:r>
              <a:rPr lang="tr-TR" sz="2000" i="1" dirty="0" smtClean="0">
                <a:latin typeface="Times New Roman" panose="02020603050405020304" pitchFamily="18" charset="0"/>
                <a:ea typeface="Tahoma" panose="020B0604030504040204" pitchFamily="34" charset="0"/>
                <a:cs typeface="Times New Roman" panose="02020603050405020304" pitchFamily="18" charset="0"/>
              </a:rPr>
              <a:t>Tüzel </a:t>
            </a:r>
            <a:r>
              <a:rPr lang="tr-TR" sz="2000" i="1" dirty="0">
                <a:latin typeface="Times New Roman" panose="02020603050405020304" pitchFamily="18" charset="0"/>
                <a:ea typeface="Tahoma" panose="020B0604030504040204" pitchFamily="34" charset="0"/>
                <a:cs typeface="Times New Roman" panose="02020603050405020304" pitchFamily="18" charset="0"/>
              </a:rPr>
              <a:t>kişiliğin ortakları, üyeleri veya kurucuları ile tüzel kişiliğin yönetimindeki görevlileri belirten son durumu gösterir Ticaret Sicil </a:t>
            </a:r>
            <a:r>
              <a:rPr lang="tr-TR" sz="2000" i="1" dirty="0" smtClean="0">
                <a:latin typeface="Times New Roman" panose="02020603050405020304" pitchFamily="18" charset="0"/>
                <a:ea typeface="Tahoma" panose="020B0604030504040204" pitchFamily="34" charset="0"/>
                <a:cs typeface="Times New Roman" panose="02020603050405020304" pitchFamily="18" charset="0"/>
              </a:rPr>
              <a:t>Gazetesi/Gazeteleri, diğer belgeler, </a:t>
            </a:r>
            <a:r>
              <a:rPr lang="tr-TR" sz="2000" i="1" dirty="0">
                <a:latin typeface="Times New Roman" panose="02020603050405020304" pitchFamily="18" charset="0"/>
                <a:ea typeface="Tahoma" panose="020B0604030504040204" pitchFamily="34" charset="0"/>
                <a:cs typeface="Times New Roman" panose="02020603050405020304" pitchFamily="18" charset="0"/>
              </a:rPr>
              <a:t>imza sirküleri</a:t>
            </a:r>
            <a:r>
              <a:rPr lang="tr-TR" sz="2000" dirty="0">
                <a:latin typeface="Times New Roman" panose="02020603050405020304" pitchFamily="18" charset="0"/>
                <a:ea typeface="Tahoma" panose="020B0604030504040204" pitchFamily="34" charset="0"/>
                <a:cs typeface="Times New Roman" panose="02020603050405020304" pitchFamily="18" charset="0"/>
              </a:rPr>
              <a:t> </a:t>
            </a:r>
          </a:p>
          <a:p>
            <a:pPr lvl="1" algn="just">
              <a:lnSpc>
                <a:spcPct val="90000"/>
              </a:lnSpc>
              <a:buFont typeface="Wingdings" pitchFamily="2" charset="2"/>
              <a:buChar char="Ø"/>
              <a:defRPr/>
            </a:pPr>
            <a:r>
              <a:rPr lang="tr-TR" sz="2000" i="1" dirty="0" smtClean="0">
                <a:latin typeface="Times New Roman" panose="02020603050405020304" pitchFamily="18" charset="0"/>
                <a:ea typeface="Tahoma" panose="020B0604030504040204" pitchFamily="34" charset="0"/>
                <a:cs typeface="Times New Roman" panose="02020603050405020304" pitchFamily="18" charset="0"/>
              </a:rPr>
              <a:t>İmza beyannamesi</a:t>
            </a:r>
          </a:p>
          <a:p>
            <a:pPr lvl="1" algn="just">
              <a:lnSpc>
                <a:spcPct val="90000"/>
              </a:lnSpc>
              <a:buFont typeface="Wingdings" pitchFamily="2" charset="2"/>
              <a:buChar char="Ø"/>
              <a:defRPr/>
            </a:pPr>
            <a:r>
              <a:rPr lang="tr-TR" sz="2000" i="1" dirty="0" smtClean="0">
                <a:latin typeface="Times New Roman" panose="02020603050405020304" pitchFamily="18" charset="0"/>
                <a:ea typeface="Tahoma" panose="020B0604030504040204" pitchFamily="34" charset="0"/>
                <a:cs typeface="Times New Roman" panose="02020603050405020304" pitchFamily="18" charset="0"/>
              </a:rPr>
              <a:t>Vekaletname</a:t>
            </a:r>
            <a:endParaRPr lang="tr-TR" sz="2000" i="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Sağ Ayraç 11"/>
          <p:cNvSpPr/>
          <p:nvPr/>
        </p:nvSpPr>
        <p:spPr>
          <a:xfrm>
            <a:off x="3995936" y="2276872"/>
            <a:ext cx="299464" cy="1368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 calcmode="lin" valueType="num">
                                      <p:cBhvr additive="base">
                                        <p:cTn id="37"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xEl>
                                              <p:pRg st="9" end="9"/>
                                            </p:txEl>
                                          </p:spTgt>
                                        </p:tgtEl>
                                        <p:attrNameLst>
                                          <p:attrName>style.visibility</p:attrName>
                                        </p:attrNameLst>
                                      </p:cBhvr>
                                      <p:to>
                                        <p:strVal val="visible"/>
                                      </p:to>
                                    </p:set>
                                    <p:anim calcmode="lin" valueType="num">
                                      <p:cBhvr additive="base">
                                        <p:cTn id="41"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xEl>
                                              <p:pRg st="10" end="10"/>
                                            </p:txEl>
                                          </p:spTgt>
                                        </p:tgtEl>
                                        <p:attrNameLst>
                                          <p:attrName>style.visibility</p:attrName>
                                        </p:attrNameLst>
                                      </p:cBhvr>
                                      <p:to>
                                        <p:strVal val="visible"/>
                                      </p:to>
                                    </p:set>
                                    <p:anim calcmode="lin" valueType="num">
                                      <p:cBhvr additive="base">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xEl>
                                              <p:pRg st="11" end="11"/>
                                            </p:txEl>
                                          </p:spTgt>
                                        </p:tgtEl>
                                        <p:attrNameLst>
                                          <p:attrName>style.visibility</p:attrName>
                                        </p:attrNameLst>
                                      </p:cBhvr>
                                      <p:to>
                                        <p:strVal val="visible"/>
                                      </p:to>
                                    </p:set>
                                    <p:anim calcmode="lin" valueType="num">
                                      <p:cBhvr additive="base">
                                        <p:cTn id="49"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395536" y="1700808"/>
            <a:ext cx="8072467" cy="4519627"/>
          </a:xfrm>
        </p:spPr>
        <p:txBody>
          <a:bodyPr anchor="ctr">
            <a:noAutofit/>
          </a:bodyPr>
          <a:lstStyle/>
          <a:p>
            <a:pPr lvl="0" algn="ctr">
              <a:lnSpc>
                <a:spcPct val="90000"/>
              </a:lnSpc>
              <a:buNone/>
              <a:defRPr/>
            </a:pPr>
            <a:r>
              <a:rPr lang="tr-TR" sz="2400" dirty="0">
                <a:solidFill>
                  <a:srgbClr val="FF0000"/>
                </a:solidFill>
              </a:rPr>
              <a:t>Makine teçhizat ve ekipman belgeleri</a:t>
            </a:r>
          </a:p>
          <a:p>
            <a:pPr marL="0" indent="0" algn="just">
              <a:lnSpc>
                <a:spcPct val="90000"/>
              </a:lnSpc>
              <a:buNone/>
              <a:defRPr/>
            </a:pPr>
            <a:r>
              <a:rPr lang="tr-TR" sz="2000" dirty="0"/>
              <a:t>Kural; bu tür belgeler sözleşmenin yürütülmesi aşamasına ilişkin </a:t>
            </a:r>
            <a:r>
              <a:rPr lang="tr-TR" sz="2000" dirty="0" smtClean="0"/>
              <a:t>istenir. </a:t>
            </a:r>
            <a:r>
              <a:rPr lang="tr-TR" sz="2000" i="1" u="sng" dirty="0" smtClean="0">
                <a:solidFill>
                  <a:srgbClr val="FF0000"/>
                </a:solidFill>
              </a:rPr>
              <a:t>Kendi </a:t>
            </a:r>
            <a:r>
              <a:rPr lang="tr-TR" sz="2000" i="1" u="sng" dirty="0">
                <a:solidFill>
                  <a:srgbClr val="FF0000"/>
                </a:solidFill>
              </a:rPr>
              <a:t>malı olma şartının aranmaması esastır.</a:t>
            </a:r>
          </a:p>
          <a:p>
            <a:pPr algn="just" eaLnBrk="1" hangingPunct="1">
              <a:lnSpc>
                <a:spcPct val="90000"/>
              </a:lnSpc>
              <a:buSzTx/>
              <a:buFont typeface="Wingdings 2" pitchFamily="18" charset="2"/>
              <a:buNone/>
              <a:defRPr/>
            </a:pPr>
            <a:endParaRPr lang="tr-TR" sz="2000" dirty="0" smtClean="0"/>
          </a:p>
          <a:p>
            <a:pPr algn="just"/>
            <a:r>
              <a:rPr lang="tr-TR" sz="2000" dirty="0" smtClean="0"/>
              <a:t>Tesis</a:t>
            </a:r>
            <a:r>
              <a:rPr lang="tr-TR" sz="2000" dirty="0"/>
              <a:t>, makine, teçhizat ve diğer ekipmana ilişkin belgeler</a:t>
            </a:r>
          </a:p>
          <a:p>
            <a:pPr lvl="1" algn="just">
              <a:lnSpc>
                <a:spcPct val="90000"/>
              </a:lnSpc>
              <a:buFont typeface="Wingdings" pitchFamily="2" charset="2"/>
              <a:buChar char="Ø"/>
              <a:defRPr/>
            </a:pPr>
            <a:r>
              <a:rPr lang="tr-TR" sz="2000" i="1" dirty="0" smtClean="0"/>
              <a:t>Ruhsat, </a:t>
            </a:r>
            <a:r>
              <a:rPr lang="tr-TR" sz="2000" i="1" dirty="0"/>
              <a:t>demirbaş veya amortisman defterinde kayıtlı olduğuna </a:t>
            </a:r>
            <a:r>
              <a:rPr lang="tr-TR" sz="2000" i="1" dirty="0" smtClean="0"/>
              <a:t>dair;</a:t>
            </a:r>
            <a:endParaRPr lang="tr-TR" sz="2000" i="1" dirty="0"/>
          </a:p>
          <a:p>
            <a:pPr lvl="2" algn="just">
              <a:lnSpc>
                <a:spcPct val="90000"/>
              </a:lnSpc>
              <a:buFont typeface="Wingdings" panose="05000000000000000000" pitchFamily="2" charset="2"/>
              <a:buChar char="§"/>
              <a:defRPr/>
            </a:pPr>
            <a:r>
              <a:rPr lang="tr-TR" sz="2000" i="1" dirty="0"/>
              <a:t>Noter tespit tutanağı</a:t>
            </a:r>
          </a:p>
          <a:p>
            <a:pPr lvl="2" algn="just">
              <a:lnSpc>
                <a:spcPct val="90000"/>
              </a:lnSpc>
              <a:buFont typeface="Wingdings" panose="05000000000000000000" pitchFamily="2" charset="2"/>
              <a:buChar char="§"/>
              <a:defRPr/>
            </a:pPr>
            <a:r>
              <a:rPr lang="tr-TR" sz="2000" i="1" dirty="0"/>
              <a:t>YMM, SMM veya SMMM </a:t>
            </a:r>
            <a:r>
              <a:rPr lang="tr-TR" sz="2000" i="1" dirty="0" smtClean="0"/>
              <a:t>raporu</a:t>
            </a:r>
          </a:p>
          <a:p>
            <a:pPr lvl="1" algn="just">
              <a:lnSpc>
                <a:spcPct val="90000"/>
              </a:lnSpc>
              <a:buFont typeface="Wingdings" pitchFamily="2" charset="2"/>
              <a:buChar char="Ø"/>
              <a:defRPr/>
            </a:pPr>
            <a:r>
              <a:rPr lang="tr-TR" sz="2000" i="1" dirty="0"/>
              <a:t>Geçici ithalle getirilmiş veya finansal kiralama yoluyla </a:t>
            </a:r>
            <a:r>
              <a:rPr lang="tr-TR" sz="2000" i="1" dirty="0" smtClean="0"/>
              <a:t>edinilmiş;</a:t>
            </a:r>
          </a:p>
          <a:p>
            <a:pPr lvl="2" algn="just">
              <a:lnSpc>
                <a:spcPct val="90000"/>
              </a:lnSpc>
              <a:buFont typeface="Wingdings" panose="05000000000000000000" pitchFamily="2" charset="2"/>
              <a:buChar char="§"/>
              <a:defRPr/>
            </a:pPr>
            <a:r>
              <a:rPr lang="tr-TR" sz="2000" i="1" dirty="0"/>
              <a:t>Kira sözleşmesi </a:t>
            </a:r>
          </a:p>
          <a:p>
            <a:pPr lvl="2" algn="just">
              <a:lnSpc>
                <a:spcPct val="90000"/>
              </a:lnSpc>
              <a:buFont typeface="Wingdings" panose="05000000000000000000" pitchFamily="2" charset="2"/>
              <a:buChar char="§"/>
              <a:defRPr/>
            </a:pPr>
            <a:r>
              <a:rPr lang="tr-TR" sz="2000" i="1" dirty="0"/>
              <a:t>İlk ilan tarihine veya davet tarihine kadar olan kiralarının ödendiğini gösteren belgeler</a:t>
            </a:r>
          </a:p>
          <a:p>
            <a:pPr algn="just"/>
            <a:r>
              <a:rPr lang="tr-TR" sz="2000" dirty="0" smtClean="0"/>
              <a:t>Kalite kontrolden sorumlu olan ilgili teknik personel veya teknik kuruluşlara ilişkin belgeler</a:t>
            </a:r>
          </a:p>
          <a:p>
            <a:pPr lvl="1" algn="just">
              <a:lnSpc>
                <a:spcPct val="90000"/>
              </a:lnSpc>
              <a:buFont typeface="Wingdings" pitchFamily="2" charset="2"/>
              <a:buChar char="Ø"/>
              <a:defRPr/>
            </a:pPr>
            <a:r>
              <a:rPr lang="tr-TR" sz="2000" dirty="0" smtClean="0"/>
              <a:t>Teknik </a:t>
            </a:r>
            <a:r>
              <a:rPr lang="tr-TR" sz="2000" dirty="0"/>
              <a:t>Personel ve Diğer Personel </a:t>
            </a:r>
            <a:r>
              <a:rPr lang="tr-TR" sz="2000" dirty="0" smtClean="0">
                <a:solidFill>
                  <a:srgbClr val="FF0000"/>
                </a:solidFill>
              </a:rPr>
              <a:t>(Teknik şartnamede </a:t>
            </a:r>
            <a:r>
              <a:rPr lang="tr-TR" sz="2000" dirty="0">
                <a:solidFill>
                  <a:srgbClr val="FF0000"/>
                </a:solidFill>
              </a:rPr>
              <a:t>veya sözleşme tasarısında</a:t>
            </a:r>
            <a:r>
              <a:rPr lang="tr-TR" sz="2000" dirty="0" smtClean="0">
                <a:solidFill>
                  <a:srgbClr val="FF0000"/>
                </a:solidFill>
              </a:rPr>
              <a:t>)</a:t>
            </a:r>
            <a:endParaRPr lang="tr-TR" sz="2000" dirty="0">
              <a:solidFill>
                <a:srgbClr val="FF0000"/>
              </a:solidFill>
            </a:endParaRPr>
          </a:p>
        </p:txBody>
      </p:sp>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27</a:t>
            </a:fld>
            <a:endParaRPr lang="tr-TR"/>
          </a:p>
        </p:txBody>
      </p:sp>
      <p:sp>
        <p:nvSpPr>
          <p:cNvPr id="5" name="1 Başlık"/>
          <p:cNvSpPr txBox="1">
            <a:spLocks/>
          </p:cNvSpPr>
          <p:nvPr/>
        </p:nvSpPr>
        <p:spPr>
          <a:xfrm>
            <a:off x="539552" y="214290"/>
            <a:ext cx="8439654"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tr-TR" sz="3200" dirty="0" smtClean="0">
                <a:solidFill>
                  <a:schemeClr val="bg1"/>
                </a:solidFill>
                <a:latin typeface="Calibri" panose="020F0502020204030204" pitchFamily="34" charset="0"/>
                <a:cs typeface="Times New Roman" pitchFamily="18" charset="0"/>
              </a:rPr>
              <a:t>	</a:t>
            </a:r>
            <a:r>
              <a:rPr lang="tr-TR" sz="4100" dirty="0" smtClean="0">
                <a:solidFill>
                  <a:schemeClr val="bg1"/>
                </a:solidFill>
                <a:latin typeface="Calibri" panose="020F0502020204030204" pitchFamily="34" charset="0"/>
                <a:cs typeface="Times New Roman" pitchFamily="18" charset="0"/>
              </a:rPr>
              <a:t>Mesleki ve Teknik Yeterlik</a:t>
            </a:r>
          </a:p>
        </p:txBody>
      </p:sp>
      <p:pic>
        <p:nvPicPr>
          <p:cNvPr id="17410"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292338" y="260648"/>
            <a:ext cx="1686868" cy="7920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874706"/>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pPr marL="0" indent="0" algn="just">
              <a:buNone/>
            </a:pPr>
            <a:r>
              <a:rPr lang="tr-TR" sz="2400" dirty="0" smtClean="0"/>
              <a:t>	TÜRKAK tarafından akredite edilen belgelendirme kuruluşları veya Uluslararası Akreditasyon Forumu Karşılıklı Tanınma Antlaşmasında yer alan ulusal akreditasyon kurumlarınca akredite edilmiş belgelendirme kuruluşları tarafından düzenlen ve </a:t>
            </a:r>
            <a:r>
              <a:rPr lang="tr-TR" sz="2400" dirty="0" smtClean="0">
                <a:solidFill>
                  <a:srgbClr val="FF0000"/>
                </a:solidFill>
              </a:rPr>
              <a:t>ihale veya son başvuru tarihinde geçerli olan</a:t>
            </a:r>
            <a:r>
              <a:rPr lang="tr-TR" sz="2400" dirty="0" smtClean="0"/>
              <a:t>;</a:t>
            </a:r>
          </a:p>
          <a:p>
            <a:pPr algn="just">
              <a:buNone/>
            </a:pPr>
            <a:endParaRPr lang="tr-TR" sz="2400" dirty="0" smtClean="0"/>
          </a:p>
          <a:p>
            <a:r>
              <a:rPr lang="tr-TR" sz="2400" dirty="0" smtClean="0"/>
              <a:t>Kalite yönetim sistem belgesi </a:t>
            </a:r>
          </a:p>
          <a:p>
            <a:r>
              <a:rPr lang="tr-TR" sz="2400" dirty="0" smtClean="0"/>
              <a:t>Çevre yönetim sistem belgesi</a:t>
            </a:r>
          </a:p>
          <a:p>
            <a:endParaRPr lang="tr-TR" sz="2400" dirty="0" smtClean="0"/>
          </a:p>
          <a:p>
            <a:pPr>
              <a:buNone/>
            </a:pPr>
            <a:r>
              <a:rPr lang="tr-TR" sz="2400" dirty="0" smtClean="0"/>
              <a:t>	</a:t>
            </a:r>
          </a:p>
          <a:p>
            <a:endParaRPr lang="tr-TR" sz="2400" dirty="0" smtClean="0"/>
          </a:p>
        </p:txBody>
      </p:sp>
      <p:sp>
        <p:nvSpPr>
          <p:cNvPr id="4" name="3 Slayt Numarası Yer Tutucusu"/>
          <p:cNvSpPr>
            <a:spLocks noGrp="1"/>
          </p:cNvSpPr>
          <p:nvPr>
            <p:ph type="sldNum" sz="quarter" idx="12"/>
          </p:nvPr>
        </p:nvSpPr>
        <p:spPr/>
        <p:txBody>
          <a:bodyPr/>
          <a:lstStyle/>
          <a:p>
            <a:pPr>
              <a:defRPr/>
            </a:pPr>
            <a:fld id="{4075EAC3-9EEC-4A20-9AF0-4D4C63D2EF2A}" type="slidenum">
              <a:rPr lang="tr-TR" smtClean="0"/>
              <a:pPr>
                <a:defRPr/>
              </a:pPr>
              <a:t>28</a:t>
            </a:fld>
            <a:endParaRPr lang="tr-TR"/>
          </a:p>
        </p:txBody>
      </p:sp>
      <p:sp>
        <p:nvSpPr>
          <p:cNvPr id="2" name="Başlık 1"/>
          <p:cNvSpPr>
            <a:spLocks noGrp="1"/>
          </p:cNvSpPr>
          <p:nvPr>
            <p:ph type="title"/>
          </p:nvPr>
        </p:nvSpPr>
        <p:spPr/>
        <p:txBody>
          <a:bodyPr/>
          <a:lstStyle/>
          <a:p>
            <a:r>
              <a:rPr lang="tr-TR" dirty="0" smtClean="0"/>
              <a:t> </a:t>
            </a:r>
            <a:endParaRPr lang="tr-TR" dirty="0"/>
          </a:p>
        </p:txBody>
      </p:sp>
      <p:sp>
        <p:nvSpPr>
          <p:cNvPr id="8" name="1 Başlık"/>
          <p:cNvSpPr txBox="1">
            <a:spLocks/>
          </p:cNvSpPr>
          <p:nvPr/>
        </p:nvSpPr>
        <p:spPr>
          <a:xfrm>
            <a:off x="539552" y="214290"/>
            <a:ext cx="8439654"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100" dirty="0" smtClean="0">
                <a:solidFill>
                  <a:schemeClr val="bg1"/>
                </a:solidFill>
                <a:latin typeface="+mj-lt"/>
                <a:cs typeface="Times New Roman" pitchFamily="18" charset="0"/>
              </a:rPr>
              <a:t>Kalite Belgeleri</a:t>
            </a:r>
          </a:p>
        </p:txBody>
      </p:sp>
      <p:pic>
        <p:nvPicPr>
          <p:cNvPr id="9"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292338" y="260648"/>
            <a:ext cx="1686868" cy="7920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102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841043424"/>
              </p:ext>
            </p:extLst>
          </p:nvPr>
        </p:nvGraphicFramePr>
        <p:xfrm>
          <a:off x="539552" y="1268760"/>
          <a:ext cx="8229600"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pPr>
              <a:defRPr/>
            </a:pPr>
            <a:fld id="{4075EAC3-9EEC-4A20-9AF0-4D4C63D2EF2A}" type="slidenum">
              <a:rPr lang="tr-TR" smtClean="0"/>
              <a:pPr>
                <a:defRPr/>
              </a:pPr>
              <a:t>29</a:t>
            </a:fld>
            <a:endParaRPr lang="tr-TR"/>
          </a:p>
        </p:txBody>
      </p:sp>
      <p:sp>
        <p:nvSpPr>
          <p:cNvPr id="2" name="Başlık 1"/>
          <p:cNvSpPr>
            <a:spLocks noGrp="1"/>
          </p:cNvSpPr>
          <p:nvPr>
            <p:ph type="title"/>
          </p:nvPr>
        </p:nvSpPr>
        <p:spPr/>
        <p:txBody>
          <a:bodyPr/>
          <a:lstStyle/>
          <a:p>
            <a:r>
              <a:rPr lang="tr-TR" dirty="0" smtClean="0"/>
              <a:t> </a:t>
            </a:r>
            <a:endParaRPr lang="tr-TR" dirty="0"/>
          </a:p>
        </p:txBody>
      </p:sp>
      <p:sp>
        <p:nvSpPr>
          <p:cNvPr id="7" name="1 Başlık"/>
          <p:cNvSpPr txBox="1">
            <a:spLocks/>
          </p:cNvSpPr>
          <p:nvPr/>
        </p:nvSpPr>
        <p:spPr>
          <a:xfrm>
            <a:off x="539552" y="214290"/>
            <a:ext cx="8439654" cy="76643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tr-TR" sz="3200" dirty="0" smtClean="0">
                <a:solidFill>
                  <a:schemeClr val="bg1"/>
                </a:solidFill>
                <a:latin typeface="+mj-lt"/>
                <a:cs typeface="Times New Roman" pitchFamily="18" charset="0"/>
              </a:rPr>
              <a:t>	</a:t>
            </a:r>
            <a:r>
              <a:rPr lang="tr-TR" sz="3700" dirty="0" smtClean="0">
                <a:solidFill>
                  <a:schemeClr val="bg1"/>
                </a:solidFill>
                <a:latin typeface="+mj-lt"/>
                <a:cs typeface="Times New Roman" pitchFamily="18" charset="0"/>
              </a:rPr>
              <a:t>Mesleki ve Teknik Yeterlik</a:t>
            </a:r>
          </a:p>
        </p:txBody>
      </p:sp>
      <p:pic>
        <p:nvPicPr>
          <p:cNvPr id="8"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292338" y="260648"/>
            <a:ext cx="1686868" cy="7200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509552"/>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8" name="Rectangle 6"/>
          <p:cNvSpPr>
            <a:spLocks noChangeArrowheads="1"/>
          </p:cNvSpPr>
          <p:nvPr/>
        </p:nvSpPr>
        <p:spPr bwMode="auto">
          <a:xfrm>
            <a:off x="357174" y="1196752"/>
            <a:ext cx="8429652" cy="3357586"/>
          </a:xfrm>
          <a:prstGeom prst="rect">
            <a:avLst/>
          </a:prstGeom>
          <a:noFill/>
          <a:ln w="0">
            <a:solidFill>
              <a:schemeClr val="tx1"/>
            </a:solidFill>
            <a:miter lim="800000"/>
            <a:headEnd/>
            <a:tailEnd/>
          </a:ln>
          <a:effectLst/>
        </p:spPr>
        <p:txBody>
          <a:bodyPr anchor="ctr"/>
          <a:lstStyle/>
          <a:p>
            <a:pPr>
              <a:spcBef>
                <a:spcPct val="0"/>
              </a:spcBef>
              <a:buClr>
                <a:srgbClr val="FF3300"/>
              </a:buClr>
              <a:buSzPct val="150000"/>
              <a:buFont typeface="Wingdings" pitchFamily="2" charset="2"/>
              <a:buBlip>
                <a:blip r:embed="rId3"/>
              </a:buBlip>
            </a:pPr>
            <a:r>
              <a:rPr lang="tr-TR" sz="2200" dirty="0"/>
              <a:t>Bina, </a:t>
            </a:r>
          </a:p>
          <a:p>
            <a:pPr>
              <a:spcBef>
                <a:spcPct val="0"/>
              </a:spcBef>
              <a:buClr>
                <a:srgbClr val="FF3300"/>
              </a:buClr>
              <a:buSzPct val="150000"/>
              <a:buFont typeface="Wingdings" pitchFamily="2" charset="2"/>
              <a:buBlip>
                <a:blip r:embed="rId3"/>
              </a:buBlip>
            </a:pPr>
            <a:r>
              <a:rPr lang="tr-TR" sz="2200" dirty="0"/>
              <a:t>Karayolu, demiryolu, otoyol, havalimanı,</a:t>
            </a:r>
          </a:p>
          <a:p>
            <a:pPr>
              <a:spcBef>
                <a:spcPct val="0"/>
              </a:spcBef>
              <a:buClr>
                <a:srgbClr val="FF3300"/>
              </a:buClr>
              <a:buSzPct val="150000"/>
              <a:buFont typeface="Wingdings" pitchFamily="2" charset="2"/>
              <a:buBlip>
                <a:blip r:embed="rId3"/>
              </a:buBlip>
            </a:pPr>
            <a:r>
              <a:rPr lang="tr-TR" sz="2200" dirty="0"/>
              <a:t>Rıhtım, liman, tersane, </a:t>
            </a:r>
          </a:p>
          <a:p>
            <a:pPr>
              <a:spcBef>
                <a:spcPct val="0"/>
              </a:spcBef>
              <a:buClr>
                <a:srgbClr val="FF3300"/>
              </a:buClr>
              <a:buSzPct val="150000"/>
              <a:buFont typeface="Wingdings" pitchFamily="2" charset="2"/>
              <a:buBlip>
                <a:blip r:embed="rId3"/>
              </a:buBlip>
            </a:pPr>
            <a:r>
              <a:rPr lang="tr-TR" sz="2200" dirty="0"/>
              <a:t>Köprü, tünel, metro, viyadük, </a:t>
            </a:r>
          </a:p>
          <a:p>
            <a:pPr>
              <a:spcBef>
                <a:spcPct val="0"/>
              </a:spcBef>
              <a:buClr>
                <a:srgbClr val="FF3300"/>
              </a:buClr>
              <a:buSzPct val="150000"/>
              <a:buFont typeface="Wingdings" pitchFamily="2" charset="2"/>
              <a:buBlip>
                <a:blip r:embed="rId3"/>
              </a:buBlip>
            </a:pPr>
            <a:r>
              <a:rPr lang="tr-TR" sz="2200" dirty="0"/>
              <a:t>Spor tesisi, </a:t>
            </a:r>
          </a:p>
          <a:p>
            <a:pPr>
              <a:spcBef>
                <a:spcPct val="0"/>
              </a:spcBef>
              <a:buClr>
                <a:srgbClr val="FF3300"/>
              </a:buClr>
              <a:buSzPct val="150000"/>
              <a:buFont typeface="Wingdings" pitchFamily="2" charset="2"/>
              <a:buBlip>
                <a:blip r:embed="rId3"/>
              </a:buBlip>
            </a:pPr>
            <a:r>
              <a:rPr lang="tr-TR" sz="2200" dirty="0"/>
              <a:t>Alt yapı, boru iletim hattı, </a:t>
            </a:r>
          </a:p>
          <a:p>
            <a:pPr>
              <a:spcBef>
                <a:spcPct val="0"/>
              </a:spcBef>
              <a:buClr>
                <a:srgbClr val="FF3300"/>
              </a:buClr>
              <a:buSzPct val="150000"/>
              <a:buFont typeface="Wingdings" pitchFamily="2" charset="2"/>
              <a:buBlip>
                <a:blip r:embed="rId3"/>
              </a:buBlip>
            </a:pPr>
            <a:r>
              <a:rPr lang="tr-TR" sz="2200" dirty="0"/>
              <a:t>Haberleşme ve enerji nakil hattı, </a:t>
            </a:r>
          </a:p>
          <a:p>
            <a:pPr>
              <a:spcBef>
                <a:spcPct val="0"/>
              </a:spcBef>
              <a:buClr>
                <a:srgbClr val="FF3300"/>
              </a:buClr>
              <a:buSzPct val="150000"/>
              <a:buFont typeface="Wingdings" pitchFamily="2" charset="2"/>
              <a:buBlip>
                <a:blip r:embed="rId3"/>
              </a:buBlip>
            </a:pPr>
            <a:r>
              <a:rPr lang="tr-TR" sz="2200" dirty="0"/>
              <a:t>Baraj, enerji santrali, rafineri tesisi, </a:t>
            </a:r>
          </a:p>
          <a:p>
            <a:pPr>
              <a:spcBef>
                <a:spcPct val="0"/>
              </a:spcBef>
              <a:buClr>
                <a:srgbClr val="FF3300"/>
              </a:buClr>
              <a:buSzPct val="150000"/>
              <a:buFont typeface="Wingdings" pitchFamily="2" charset="2"/>
              <a:buBlip>
                <a:blip r:embed="rId3"/>
              </a:buBlip>
            </a:pPr>
            <a:r>
              <a:rPr lang="tr-TR" sz="2200" dirty="0"/>
              <a:t>Sulama tesisi, toprak ıslahı, </a:t>
            </a:r>
          </a:p>
          <a:p>
            <a:pPr>
              <a:spcBef>
                <a:spcPct val="0"/>
              </a:spcBef>
              <a:buClr>
                <a:srgbClr val="FF3300"/>
              </a:buClr>
              <a:buSzPct val="150000"/>
              <a:buFont typeface="Wingdings" pitchFamily="2" charset="2"/>
              <a:buBlip>
                <a:blip r:embed="rId3"/>
              </a:buBlip>
            </a:pPr>
            <a:r>
              <a:rPr lang="tr-TR" sz="2200" dirty="0"/>
              <a:t>Taşkın koruma ve dekapaj gibi her türlü inşaat  </a:t>
            </a:r>
            <a:r>
              <a:rPr lang="tr-TR" sz="2200" dirty="0" smtClean="0"/>
              <a:t>işleri</a:t>
            </a:r>
            <a:endParaRPr lang="tr-TR" sz="2200" dirty="0">
              <a:solidFill>
                <a:srgbClr val="FF0000"/>
              </a:solidFill>
            </a:endParaRPr>
          </a:p>
        </p:txBody>
      </p:sp>
      <p:sp>
        <p:nvSpPr>
          <p:cNvPr id="9" name="Yuvarlatılmış Dikdörtgen 4"/>
          <p:cNvSpPr/>
          <p:nvPr/>
        </p:nvSpPr>
        <p:spPr>
          <a:xfrm>
            <a:off x="3993240" y="3395321"/>
            <a:ext cx="1078826" cy="103381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smtClean="0"/>
              <a:t> </a:t>
            </a:r>
            <a:endParaRPr lang="tr-TR" sz="2000" b="1" kern="1200" dirty="0"/>
          </a:p>
        </p:txBody>
      </p:sp>
      <p:sp>
        <p:nvSpPr>
          <p:cNvPr id="10" name="2 İçerik Yer Tutucusu"/>
          <p:cNvSpPr>
            <a:spLocks noGrp="1"/>
          </p:cNvSpPr>
          <p:nvPr>
            <p:ph idx="1"/>
          </p:nvPr>
        </p:nvSpPr>
        <p:spPr>
          <a:xfrm>
            <a:off x="357174" y="4797152"/>
            <a:ext cx="8515352" cy="1512168"/>
          </a:xfrm>
          <a:noFill/>
          <a:ln>
            <a:solidFill>
              <a:schemeClr val="tx1"/>
            </a:solidFill>
            <a:prstDash val="solid"/>
          </a:ln>
        </p:spPr>
        <p:txBody>
          <a:bodyPr>
            <a:normAutofit fontScale="92500" lnSpcReduction="10000"/>
          </a:bodyPr>
          <a:lstStyle/>
          <a:p>
            <a:pPr marL="0" indent="0">
              <a:spcBef>
                <a:spcPct val="0"/>
              </a:spcBef>
              <a:buClr>
                <a:srgbClr val="006600"/>
              </a:buClr>
              <a:buSzPct val="150000"/>
              <a:buNone/>
            </a:pPr>
            <a:r>
              <a:rPr lang="tr-TR" sz="2600" dirty="0" smtClean="0"/>
              <a:t>Bunlarla ilgili;</a:t>
            </a:r>
          </a:p>
          <a:p>
            <a:pPr>
              <a:spcBef>
                <a:spcPct val="0"/>
              </a:spcBef>
              <a:buClr>
                <a:srgbClr val="006600"/>
              </a:buClr>
              <a:buSzPct val="150000"/>
            </a:pPr>
            <a:r>
              <a:rPr lang="tr-TR" sz="2600" dirty="0" smtClean="0"/>
              <a:t>Tesisat, imalat, ihzarat, nakliye, tamamlama, </a:t>
            </a:r>
          </a:p>
          <a:p>
            <a:pPr>
              <a:spcBef>
                <a:spcPct val="0"/>
              </a:spcBef>
              <a:buClr>
                <a:srgbClr val="006600"/>
              </a:buClr>
              <a:buSzPct val="150000"/>
            </a:pPr>
            <a:r>
              <a:rPr lang="tr-TR" sz="2600" dirty="0" smtClean="0"/>
              <a:t>Büyük onarım, restorasyon, çevre düzenlemesi, </a:t>
            </a:r>
          </a:p>
          <a:p>
            <a:pPr>
              <a:spcBef>
                <a:spcPct val="0"/>
              </a:spcBef>
              <a:buClr>
                <a:srgbClr val="006600"/>
              </a:buClr>
              <a:buSzPct val="150000"/>
            </a:pPr>
            <a:r>
              <a:rPr lang="tr-TR" sz="2600" dirty="0" smtClean="0"/>
              <a:t>Sondaj, yıkma, güçlendirme,montaj vb yapım işleri</a:t>
            </a:r>
          </a:p>
          <a:p>
            <a:endParaRPr lang="tr-TR" dirty="0"/>
          </a:p>
        </p:txBody>
      </p:sp>
      <p:sp>
        <p:nvSpPr>
          <p:cNvPr id="13" name="Rectangle 8"/>
          <p:cNvSpPr>
            <a:spLocks noChangeArrowheads="1"/>
          </p:cNvSpPr>
          <p:nvPr/>
        </p:nvSpPr>
        <p:spPr bwMode="auto">
          <a:xfrm>
            <a:off x="0" y="285728"/>
            <a:ext cx="9144000" cy="695000"/>
          </a:xfrm>
          <a:prstGeom prst="rect">
            <a:avLst/>
          </a:prstGeom>
          <a:solidFill>
            <a:srgbClr val="00B0F0"/>
          </a:solidFill>
          <a:ln/>
        </p:spPr>
        <p:style>
          <a:lnRef idx="0">
            <a:schemeClr val="accent1"/>
          </a:lnRef>
          <a:fillRef idx="3">
            <a:schemeClr val="accent1"/>
          </a:fillRef>
          <a:effectRef idx="3">
            <a:schemeClr val="accent1"/>
          </a:effectRef>
          <a:fontRef idx="minor">
            <a:schemeClr val="lt1"/>
          </a:fontRef>
        </p:style>
        <p:txBody>
          <a:bodyPr lIns="1044000" tIns="144000" rIns="0" bIns="0" anchor="ctr">
            <a:noAutofit/>
          </a:bodyPr>
          <a:lstStyle/>
          <a:p>
            <a:pPr algn="ctr">
              <a:lnSpc>
                <a:spcPct val="80000"/>
              </a:lnSpc>
              <a:spcBef>
                <a:spcPct val="20000"/>
              </a:spcBef>
              <a:defRPr/>
            </a:pPr>
            <a:endParaRPr lang="tr-TR" sz="4000" dirty="0"/>
          </a:p>
          <a:p>
            <a:pPr algn="ctr">
              <a:lnSpc>
                <a:spcPct val="80000"/>
              </a:lnSpc>
              <a:spcBef>
                <a:spcPct val="20000"/>
              </a:spcBef>
              <a:defRPr/>
            </a:pPr>
            <a:r>
              <a:rPr lang="tr-TR" sz="4000" dirty="0" smtClean="0"/>
              <a:t>Yapım İşleri</a:t>
            </a:r>
          </a:p>
          <a:p>
            <a:pPr>
              <a:lnSpc>
                <a:spcPct val="80000"/>
              </a:lnSpc>
              <a:spcBef>
                <a:spcPct val="20000"/>
              </a:spcBef>
              <a:defRPr/>
            </a:pPr>
            <a:endParaRPr lang="tr-TR" sz="4000" dirty="0"/>
          </a:p>
        </p:txBody>
      </p:sp>
      <p:pic>
        <p:nvPicPr>
          <p:cNvPr id="7" name="Picture 4" descr="IMG_0286"/>
          <p:cNvPicPr>
            <a:picLocks noChangeAspect="1" noChangeArrowheads="1"/>
          </p:cNvPicPr>
          <p:nvPr/>
        </p:nvPicPr>
        <p:blipFill>
          <a:blip r:embed="rId4" cstate="print"/>
          <a:srcRect/>
          <a:stretch>
            <a:fillRect/>
          </a:stretch>
        </p:blipFill>
        <p:spPr bwMode="auto">
          <a:xfrm>
            <a:off x="7346505" y="1016573"/>
            <a:ext cx="1366817" cy="857256"/>
          </a:xfrm>
          <a:prstGeom prst="rect">
            <a:avLst/>
          </a:prstGeom>
          <a:ln>
            <a:noFill/>
          </a:ln>
          <a:effectLst>
            <a:softEdge rad="112500"/>
          </a:effectLst>
        </p:spPr>
      </p:pic>
      <p:pic>
        <p:nvPicPr>
          <p:cNvPr id="8" name="Picture 2"/>
          <p:cNvPicPr>
            <a:picLocks noChangeAspect="1" noChangeArrowheads="1"/>
          </p:cNvPicPr>
          <p:nvPr/>
        </p:nvPicPr>
        <p:blipFill>
          <a:blip r:embed="rId5" cstate="print"/>
          <a:srcRect/>
          <a:stretch>
            <a:fillRect/>
          </a:stretch>
        </p:blipFill>
        <p:spPr bwMode="auto">
          <a:xfrm>
            <a:off x="6876256" y="1628800"/>
            <a:ext cx="1487591" cy="936632"/>
          </a:xfrm>
          <a:prstGeom prst="rect">
            <a:avLst/>
          </a:prstGeom>
          <a:ln>
            <a:noFill/>
          </a:ln>
          <a:effectLst>
            <a:softEdge rad="112500"/>
          </a:effectLst>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2338" y="2111954"/>
            <a:ext cx="1393863" cy="8286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2692" y="3385542"/>
            <a:ext cx="1541164" cy="7200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93268" y="2708920"/>
            <a:ext cx="1365618" cy="86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0127"/>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2000"/>
                                  </p:stCondLst>
                                  <p:childTnLst>
                                    <p:set>
                                      <p:cBhvr>
                                        <p:cTn id="6" dur="1" fill="hold">
                                          <p:stCondLst>
                                            <p:cond delay="0"/>
                                          </p:stCondLst>
                                        </p:cTn>
                                        <p:tgtEl>
                                          <p:spTgt spid="330758"/>
                                        </p:tgtEl>
                                        <p:attrNameLst>
                                          <p:attrName>style.visibility</p:attrName>
                                        </p:attrNameLst>
                                      </p:cBhvr>
                                      <p:to>
                                        <p:strVal val="visible"/>
                                      </p:to>
                                    </p:set>
                                    <p:anim calcmode="lin" valueType="num">
                                      <p:cBhvr>
                                        <p:cTn id="7" dur="500" fill="hold"/>
                                        <p:tgtEl>
                                          <p:spTgt spid="330758"/>
                                        </p:tgtEl>
                                        <p:attrNameLst>
                                          <p:attrName>ppt_w</p:attrName>
                                        </p:attrNameLst>
                                      </p:cBhvr>
                                      <p:tavLst>
                                        <p:tav tm="0">
                                          <p:val>
                                            <p:fltVal val="0"/>
                                          </p:val>
                                        </p:tav>
                                        <p:tav tm="100000">
                                          <p:val>
                                            <p:strVal val="#ppt_w"/>
                                          </p:val>
                                        </p:tav>
                                      </p:tavLst>
                                    </p:anim>
                                    <p:anim calcmode="lin" valueType="num">
                                      <p:cBhvr>
                                        <p:cTn id="8" dur="500" fill="hold"/>
                                        <p:tgtEl>
                                          <p:spTgt spid="33075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9" presetClass="entr" presetSubtype="0" fill="hold" grpId="0" nodeType="with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ppt_x</p:attrName>
                                        </p:attrNameLst>
                                      </p:cBhvr>
                                      <p:tavLst>
                                        <p:tav tm="0">
                                          <p:val>
                                            <p:strVal val="#ppt_x-.2"/>
                                          </p:val>
                                        </p:tav>
                                        <p:tav tm="100000">
                                          <p:val>
                                            <p:strVal val="#ppt_x"/>
                                          </p:val>
                                        </p:tav>
                                      </p:tavLst>
                                    </p:anim>
                                    <p:anim calcmode="lin" valueType="num">
                                      <p:cBhvr>
                                        <p:cTn id="1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8" grpId="0" animBg="1" autoUpdateAnimBg="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30</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marL="0" indent="0" algn="just">
              <a:buNone/>
              <a:defRPr/>
            </a:pPr>
            <a:r>
              <a:rPr lang="nb-NO" sz="2400" dirty="0" smtClean="0"/>
              <a:t>Yeterlik Kriteri</a:t>
            </a:r>
            <a:endParaRPr lang="tr-TR" sz="2400" dirty="0" smtClean="0">
              <a:solidFill>
                <a:srgbClr val="FF0000"/>
              </a:solidFill>
            </a:endParaRPr>
          </a:p>
          <a:p>
            <a:pPr marL="0" indent="0" algn="just">
              <a:buNone/>
              <a:defRPr/>
            </a:pPr>
            <a:r>
              <a:rPr lang="tr-TR" sz="2400" dirty="0" smtClean="0">
                <a:solidFill>
                  <a:srgbClr val="FF0000"/>
                </a:solidFill>
              </a:rPr>
              <a:t>İş deneyim tutarının;</a:t>
            </a:r>
            <a:endParaRPr lang="tr-TR" sz="2400" dirty="0">
              <a:solidFill>
                <a:srgbClr val="FF0000"/>
              </a:solidFill>
            </a:endParaRPr>
          </a:p>
          <a:p>
            <a:pPr algn="just">
              <a:spcAft>
                <a:spcPts val="600"/>
              </a:spcAft>
              <a:buNone/>
              <a:defRPr/>
            </a:pPr>
            <a:r>
              <a:rPr lang="tr-TR" sz="2400" dirty="0" smtClean="0"/>
              <a:t>a</a:t>
            </a:r>
            <a:r>
              <a:rPr lang="tr-TR" sz="2400" dirty="0"/>
              <a:t>) Açık ihale usulü ile Kanunun 21/(b) ve (c) bentlerine göre pazarlık usulü ile yapılan ihalelerde;</a:t>
            </a:r>
          </a:p>
          <a:p>
            <a:pPr algn="just">
              <a:spcAft>
                <a:spcPts val="600"/>
              </a:spcAft>
              <a:buFont typeface="Wingdings" pitchFamily="2" charset="2"/>
              <a:buChar char="ü"/>
              <a:defRPr/>
            </a:pPr>
            <a:r>
              <a:rPr lang="tr-TR" sz="2400" dirty="0" smtClean="0">
                <a:solidFill>
                  <a:srgbClr val="FF0000"/>
                </a:solidFill>
              </a:rPr>
              <a:t>YM&lt;2xED </a:t>
            </a:r>
            <a:r>
              <a:rPr lang="tr-TR" sz="2400" dirty="0" smtClean="0"/>
              <a:t>olan </a:t>
            </a:r>
            <a:r>
              <a:rPr lang="tr-TR" sz="2400" dirty="0"/>
              <a:t>ihalelerde </a:t>
            </a:r>
            <a:r>
              <a:rPr lang="tr-TR" sz="2400" dirty="0">
                <a:solidFill>
                  <a:srgbClr val="00B050"/>
                </a:solidFill>
              </a:rPr>
              <a:t>teklif edilen bedelin </a:t>
            </a:r>
            <a:r>
              <a:rPr lang="tr-TR" sz="2400" dirty="0">
                <a:solidFill>
                  <a:schemeClr val="accent1"/>
                </a:solidFill>
              </a:rPr>
              <a:t>% 50’si ile % 100’ü arasında</a:t>
            </a:r>
          </a:p>
          <a:p>
            <a:pPr algn="just">
              <a:spcAft>
                <a:spcPts val="600"/>
              </a:spcAft>
              <a:buFont typeface="Wingdings 2" pitchFamily="18" charset="2"/>
              <a:buChar char="P"/>
              <a:defRPr/>
            </a:pPr>
            <a:r>
              <a:rPr lang="tr-TR" sz="2400" dirty="0" smtClean="0">
                <a:solidFill>
                  <a:srgbClr val="FF0000"/>
                </a:solidFill>
              </a:rPr>
              <a:t>YM≥2xED</a:t>
            </a:r>
            <a:r>
              <a:rPr lang="tr-TR" sz="2400" dirty="0" smtClean="0"/>
              <a:t> </a:t>
            </a:r>
            <a:r>
              <a:rPr lang="tr-TR" sz="2400" dirty="0"/>
              <a:t>olan ihalelerde, </a:t>
            </a:r>
            <a:r>
              <a:rPr lang="tr-TR" sz="2400" dirty="0">
                <a:solidFill>
                  <a:srgbClr val="00B050"/>
                </a:solidFill>
              </a:rPr>
              <a:t>teklif edilen bedelin </a:t>
            </a:r>
            <a:r>
              <a:rPr lang="tr-TR" sz="2400" dirty="0">
                <a:solidFill>
                  <a:schemeClr val="accent1"/>
                </a:solidFill>
              </a:rPr>
              <a:t>% 50’si ile % 80’i arasında</a:t>
            </a:r>
            <a:r>
              <a:rPr lang="tr-TR" sz="2400" dirty="0"/>
              <a:t> olmak üzere </a:t>
            </a:r>
          </a:p>
          <a:p>
            <a:pPr marL="0" indent="0" algn="just">
              <a:spcAft>
                <a:spcPts val="600"/>
              </a:spcAft>
              <a:buNone/>
              <a:defRPr/>
            </a:pPr>
            <a:r>
              <a:rPr lang="tr-TR" sz="2400" i="1" u="sng" dirty="0" smtClean="0">
                <a:solidFill>
                  <a:srgbClr val="FF0000"/>
                </a:solidFill>
              </a:rPr>
              <a:t>idarece </a:t>
            </a:r>
            <a:r>
              <a:rPr lang="tr-TR" sz="2400" i="1" u="sng" dirty="0">
                <a:solidFill>
                  <a:srgbClr val="FF0000"/>
                </a:solidFill>
              </a:rPr>
              <a:t>belirlenecek tutardan az olmaması,</a:t>
            </a:r>
          </a:p>
          <a:p>
            <a:pPr marL="0" indent="0" algn="just">
              <a:lnSpc>
                <a:spcPct val="80000"/>
              </a:lnSpc>
              <a:buNone/>
              <a:defRPr/>
            </a:pPr>
            <a:endParaRPr lang="tr-TR" sz="2400" dirty="0"/>
          </a:p>
          <a:p>
            <a:pPr marL="82550" lvl="1" indent="0" algn="just">
              <a:spcBef>
                <a:spcPts val="600"/>
              </a:spcBef>
              <a:buSzPct val="80000"/>
              <a:buNone/>
              <a:defRPr/>
            </a:pPr>
            <a:endParaRPr lang="tr-TR" sz="2400" dirty="0"/>
          </a:p>
          <a:p>
            <a:pPr marL="0" indent="0">
              <a:buNone/>
              <a:defRPr/>
            </a:pPr>
            <a:endParaRPr lang="tr-TR" sz="2400" dirty="0"/>
          </a:p>
        </p:txBody>
      </p:sp>
      <p:sp>
        <p:nvSpPr>
          <p:cNvPr id="10" name="1 Başlık"/>
          <p:cNvSpPr txBox="1">
            <a:spLocks/>
          </p:cNvSpPr>
          <p:nvPr/>
        </p:nvSpPr>
        <p:spPr>
          <a:xfrm>
            <a:off x="539552" y="214290"/>
            <a:ext cx="8439654" cy="76643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700" dirty="0" smtClean="0">
                <a:solidFill>
                  <a:schemeClr val="bg1"/>
                </a:solidFill>
                <a:latin typeface="+mj-lt"/>
                <a:cs typeface="Times New Roman" pitchFamily="18" charset="0"/>
              </a:rPr>
              <a:t>İş Deneyimi</a:t>
            </a:r>
          </a:p>
        </p:txBody>
      </p:sp>
    </p:spTree>
    <p:extLst>
      <p:ext uri="{BB962C8B-B14F-4D97-AF65-F5344CB8AC3E}">
        <p14:creationId xmlns:p14="http://schemas.microsoft.com/office/powerpoint/2010/main" val="108647014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31</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marL="0" indent="0" algn="just">
              <a:buNone/>
              <a:defRPr/>
            </a:pPr>
            <a:r>
              <a:rPr lang="nb-NO" sz="2400" dirty="0" smtClean="0"/>
              <a:t>Yeterlik Kriteri</a:t>
            </a:r>
            <a:endParaRPr lang="tr-TR" sz="2400" dirty="0">
              <a:solidFill>
                <a:srgbClr val="FF0000"/>
              </a:solidFill>
            </a:endParaRPr>
          </a:p>
          <a:p>
            <a:pPr algn="just">
              <a:lnSpc>
                <a:spcPct val="90000"/>
              </a:lnSpc>
              <a:buNone/>
              <a:defRPr/>
            </a:pPr>
            <a:r>
              <a:rPr lang="tr-TR" sz="2400" dirty="0"/>
              <a:t>b) Belli istekliler arasında ihale usulü ile Kanunun 21 inci maddesinin (a), (d) ve (e) bentlerine göre pazarlık usulü yapılan ihalelerde iş deneyim belgesindeki yeterlik kriteri;</a:t>
            </a:r>
          </a:p>
          <a:p>
            <a:pPr algn="just">
              <a:spcAft>
                <a:spcPts val="600"/>
              </a:spcAft>
              <a:buFont typeface="Wingdings" pitchFamily="2" charset="2"/>
              <a:buChar char="ü"/>
              <a:defRPr/>
            </a:pPr>
            <a:r>
              <a:rPr lang="tr-TR" sz="2400" dirty="0">
                <a:solidFill>
                  <a:srgbClr val="FF0000"/>
                </a:solidFill>
              </a:rPr>
              <a:t>YM&lt;2xED </a:t>
            </a:r>
            <a:r>
              <a:rPr lang="tr-TR" sz="2400" dirty="0"/>
              <a:t>olan ihalelerde </a:t>
            </a:r>
            <a:r>
              <a:rPr lang="tr-TR" sz="2400" dirty="0" smtClean="0">
                <a:solidFill>
                  <a:srgbClr val="00B050"/>
                </a:solidFill>
              </a:rPr>
              <a:t>yaklaşık maliyetin </a:t>
            </a:r>
            <a:r>
              <a:rPr lang="tr-TR" sz="2400" dirty="0">
                <a:solidFill>
                  <a:schemeClr val="accent1"/>
                </a:solidFill>
              </a:rPr>
              <a:t>% 50’si ile % 100’ü arasında</a:t>
            </a:r>
          </a:p>
          <a:p>
            <a:pPr algn="just">
              <a:spcAft>
                <a:spcPts val="600"/>
              </a:spcAft>
              <a:buFont typeface="Wingdings 2" pitchFamily="18" charset="2"/>
              <a:buChar char="P"/>
              <a:defRPr/>
            </a:pPr>
            <a:r>
              <a:rPr lang="tr-TR" sz="2400" dirty="0">
                <a:solidFill>
                  <a:srgbClr val="FF0000"/>
                </a:solidFill>
              </a:rPr>
              <a:t>YM≥2xED</a:t>
            </a:r>
            <a:r>
              <a:rPr lang="tr-TR" sz="2400" dirty="0"/>
              <a:t> olan ihalelerde, </a:t>
            </a:r>
            <a:r>
              <a:rPr lang="tr-TR" sz="2400" dirty="0">
                <a:solidFill>
                  <a:srgbClr val="00B050"/>
                </a:solidFill>
              </a:rPr>
              <a:t>yaklaşık maliyetin </a:t>
            </a:r>
            <a:r>
              <a:rPr lang="tr-TR" sz="2400" dirty="0" smtClean="0">
                <a:solidFill>
                  <a:schemeClr val="accent1"/>
                </a:solidFill>
              </a:rPr>
              <a:t>% </a:t>
            </a:r>
            <a:r>
              <a:rPr lang="tr-TR" sz="2400" dirty="0">
                <a:solidFill>
                  <a:schemeClr val="accent1"/>
                </a:solidFill>
              </a:rPr>
              <a:t>50’si ile % 80’i arasında</a:t>
            </a:r>
            <a:r>
              <a:rPr lang="tr-TR" sz="2400" dirty="0"/>
              <a:t> olmak üzere </a:t>
            </a:r>
          </a:p>
          <a:p>
            <a:pPr algn="just">
              <a:lnSpc>
                <a:spcPct val="90000"/>
              </a:lnSpc>
              <a:buNone/>
              <a:defRPr/>
            </a:pPr>
            <a:r>
              <a:rPr lang="tr-TR" sz="2400" dirty="0"/>
              <a:t>	</a:t>
            </a:r>
            <a:r>
              <a:rPr lang="tr-TR" sz="2400" i="1" u="sng" dirty="0">
                <a:solidFill>
                  <a:srgbClr val="FF0000"/>
                </a:solidFill>
              </a:rPr>
              <a:t>idarece belirlenecek tutardan az </a:t>
            </a:r>
            <a:r>
              <a:rPr lang="tr-TR" sz="2400" i="1" u="sng" dirty="0" smtClean="0">
                <a:solidFill>
                  <a:srgbClr val="FF0000"/>
                </a:solidFill>
              </a:rPr>
              <a:t>olmaması,</a:t>
            </a:r>
          </a:p>
          <a:p>
            <a:pPr algn="just">
              <a:lnSpc>
                <a:spcPct val="90000"/>
              </a:lnSpc>
              <a:buNone/>
              <a:defRPr/>
            </a:pPr>
            <a:endParaRPr lang="tr-TR" sz="2400" i="1" u="sng" dirty="0">
              <a:solidFill>
                <a:srgbClr val="FF0000"/>
              </a:solidFill>
            </a:endParaRPr>
          </a:p>
          <a:p>
            <a:pPr algn="just">
              <a:lnSpc>
                <a:spcPct val="90000"/>
              </a:lnSpc>
              <a:buNone/>
              <a:defRPr/>
            </a:pPr>
            <a:r>
              <a:rPr lang="tr-TR" sz="2400" dirty="0" smtClean="0"/>
              <a:t>yeterlik </a:t>
            </a:r>
            <a:r>
              <a:rPr lang="tr-TR" sz="2400" dirty="0"/>
              <a:t>kriteri olarak aranır.</a:t>
            </a:r>
          </a:p>
          <a:p>
            <a:pPr marL="82550" lvl="1" indent="0" algn="just">
              <a:spcBef>
                <a:spcPts val="600"/>
              </a:spcBef>
              <a:buSzPct val="80000"/>
              <a:buNone/>
              <a:defRPr/>
            </a:pPr>
            <a:endParaRPr lang="tr-TR" sz="2400" dirty="0"/>
          </a:p>
          <a:p>
            <a:pPr marL="0" indent="0">
              <a:buNone/>
              <a:defRPr/>
            </a:pPr>
            <a:endParaRPr lang="tr-TR" sz="2400" dirty="0"/>
          </a:p>
        </p:txBody>
      </p:sp>
      <p:sp>
        <p:nvSpPr>
          <p:cNvPr id="10" name="1 Başlık"/>
          <p:cNvSpPr txBox="1">
            <a:spLocks/>
          </p:cNvSpPr>
          <p:nvPr/>
        </p:nvSpPr>
        <p:spPr>
          <a:xfrm>
            <a:off x="539552" y="214290"/>
            <a:ext cx="8439654" cy="76643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700" dirty="0" smtClean="0">
                <a:solidFill>
                  <a:schemeClr val="bg1"/>
                </a:solidFill>
                <a:latin typeface="+mj-lt"/>
                <a:cs typeface="Times New Roman" pitchFamily="18" charset="0"/>
              </a:rPr>
              <a:t>İş Deneyimi</a:t>
            </a:r>
          </a:p>
        </p:txBody>
      </p:sp>
    </p:spTree>
    <p:extLst>
      <p:ext uri="{BB962C8B-B14F-4D97-AF65-F5344CB8AC3E}">
        <p14:creationId xmlns:p14="http://schemas.microsoft.com/office/powerpoint/2010/main" val="320782353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32</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algn="just">
              <a:spcAft>
                <a:spcPts val="600"/>
              </a:spcAft>
              <a:buNone/>
              <a:defRPr/>
            </a:pPr>
            <a:r>
              <a:rPr lang="tr-TR" sz="2400" b="1" dirty="0" smtClean="0">
                <a:solidFill>
                  <a:srgbClr val="FF0000"/>
                </a:solidFill>
              </a:rPr>
              <a:t>İş </a:t>
            </a:r>
            <a:r>
              <a:rPr lang="tr-TR" sz="2400" b="1" dirty="0">
                <a:solidFill>
                  <a:srgbClr val="FF0000"/>
                </a:solidFill>
              </a:rPr>
              <a:t>ortaklığında; </a:t>
            </a:r>
          </a:p>
          <a:p>
            <a:pPr lvl="1" algn="just">
              <a:spcAft>
                <a:spcPts val="600"/>
              </a:spcAft>
              <a:defRPr/>
            </a:pPr>
            <a:r>
              <a:rPr lang="tr-TR" sz="2400" dirty="0"/>
              <a:t>Pilot </a:t>
            </a:r>
            <a:r>
              <a:rPr lang="tr-TR" sz="2400" dirty="0" smtClean="0"/>
              <a:t>ortak en </a:t>
            </a:r>
            <a:r>
              <a:rPr lang="tr-TR" sz="2400" dirty="0"/>
              <a:t>az % </a:t>
            </a:r>
            <a:r>
              <a:rPr lang="tr-TR" sz="2400" dirty="0" smtClean="0"/>
              <a:t>80, </a:t>
            </a:r>
            <a:endParaRPr lang="tr-TR" sz="2400" dirty="0"/>
          </a:p>
          <a:p>
            <a:pPr lvl="1" algn="just">
              <a:spcAft>
                <a:spcPts val="600"/>
              </a:spcAft>
              <a:defRPr/>
            </a:pPr>
            <a:r>
              <a:rPr lang="tr-TR" sz="2400" dirty="0" smtClean="0"/>
              <a:t>Her özel </a:t>
            </a:r>
            <a:r>
              <a:rPr lang="tr-TR" sz="2400" dirty="0"/>
              <a:t>ortakların </a:t>
            </a:r>
            <a:r>
              <a:rPr lang="tr-TR" sz="2400" dirty="0" smtClean="0"/>
              <a:t>en </a:t>
            </a:r>
            <a:r>
              <a:rPr lang="tr-TR" sz="2400" dirty="0"/>
              <a:t>az % </a:t>
            </a:r>
            <a:r>
              <a:rPr lang="tr-TR" sz="2400" dirty="0" smtClean="0"/>
              <a:t>20</a:t>
            </a:r>
          </a:p>
          <a:p>
            <a:pPr lvl="1" algn="just">
              <a:spcAft>
                <a:spcPts val="600"/>
              </a:spcAft>
              <a:defRPr/>
            </a:pPr>
            <a:r>
              <a:rPr lang="tr-TR" sz="2400" dirty="0" smtClean="0"/>
              <a:t>Pilot ortak en az </a:t>
            </a:r>
            <a:r>
              <a:rPr lang="tr-TR" sz="2400" dirty="0"/>
              <a:t>% </a:t>
            </a:r>
            <a:r>
              <a:rPr lang="tr-TR" sz="2400" dirty="0" smtClean="0"/>
              <a:t>100 </a:t>
            </a:r>
            <a:r>
              <a:rPr lang="tr-TR" sz="2400" dirty="0" smtClean="0">
                <a:sym typeface="Wingdings" panose="05000000000000000000" pitchFamily="2" charset="2"/>
              </a:rPr>
              <a:t></a:t>
            </a:r>
            <a:r>
              <a:rPr lang="tr-TR" sz="2400" dirty="0" smtClean="0"/>
              <a:t> özel ortaklar en az % 40 oranında </a:t>
            </a:r>
            <a:r>
              <a:rPr lang="tr-TR" sz="2400" u="sng" dirty="0" smtClean="0">
                <a:solidFill>
                  <a:srgbClr val="FF0000"/>
                </a:solidFill>
              </a:rPr>
              <a:t>benzer </a:t>
            </a:r>
            <a:r>
              <a:rPr lang="tr-TR" sz="2400" u="sng" dirty="0">
                <a:solidFill>
                  <a:srgbClr val="FF0000"/>
                </a:solidFill>
              </a:rPr>
              <a:t>işe ait olmayan bir yapım işine</a:t>
            </a:r>
            <a:r>
              <a:rPr lang="tr-TR" sz="2400" dirty="0">
                <a:solidFill>
                  <a:srgbClr val="FF0000"/>
                </a:solidFill>
              </a:rPr>
              <a:t> </a:t>
            </a:r>
            <a:r>
              <a:rPr lang="tr-TR" sz="2400" dirty="0"/>
              <a:t>ilişkin belge sunabilir</a:t>
            </a:r>
          </a:p>
          <a:p>
            <a:pPr lvl="1" algn="just">
              <a:spcAft>
                <a:spcPts val="600"/>
              </a:spcAft>
              <a:defRPr/>
            </a:pPr>
            <a:r>
              <a:rPr lang="tr-TR" sz="2400" dirty="0" smtClean="0">
                <a:solidFill>
                  <a:srgbClr val="FF0000"/>
                </a:solidFill>
              </a:rPr>
              <a:t>Aynı iş ortaklığı, aynı ortaklık yapısı </a:t>
            </a:r>
            <a:r>
              <a:rPr lang="tr-TR" sz="2400" dirty="0" smtClean="0">
                <a:solidFill>
                  <a:srgbClr val="FF0000"/>
                </a:solidFill>
                <a:sym typeface="Wingdings" panose="05000000000000000000" pitchFamily="2" charset="2"/>
              </a:rPr>
              <a:t></a:t>
            </a:r>
            <a:r>
              <a:rPr lang="tr-TR" sz="2400" dirty="0" smtClean="0">
                <a:solidFill>
                  <a:srgbClr val="FF0000"/>
                </a:solidFill>
              </a:rPr>
              <a:t> </a:t>
            </a:r>
            <a:r>
              <a:rPr lang="tr-TR" sz="2400" dirty="0"/>
              <a:t>p</a:t>
            </a:r>
            <a:r>
              <a:rPr lang="tr-TR" sz="2400" dirty="0" smtClean="0"/>
              <a:t>ilot </a:t>
            </a:r>
            <a:r>
              <a:rPr lang="tr-TR" sz="2400" dirty="0"/>
              <a:t>ortak ve diğer ortakların her birinin </a:t>
            </a:r>
            <a:r>
              <a:rPr lang="tr-TR" sz="2400" dirty="0" smtClean="0"/>
              <a:t>söz konusu oranları sağlaması koşulu </a:t>
            </a:r>
            <a:r>
              <a:rPr lang="tr-TR" sz="2400" dirty="0"/>
              <a:t>aranmaz. </a:t>
            </a:r>
            <a:endParaRPr lang="tr-TR" sz="2400" dirty="0" smtClean="0"/>
          </a:p>
          <a:p>
            <a:pPr marL="57150" indent="0" algn="just">
              <a:spcAft>
                <a:spcPts val="600"/>
              </a:spcAft>
              <a:buNone/>
              <a:defRPr/>
            </a:pPr>
            <a:r>
              <a:rPr lang="tr-TR" sz="2400" b="1" dirty="0" smtClean="0">
                <a:solidFill>
                  <a:srgbClr val="FF0000"/>
                </a:solidFill>
              </a:rPr>
              <a:t>Konsorsiyumda</a:t>
            </a:r>
            <a:r>
              <a:rPr lang="tr-TR" sz="2400" b="1" dirty="0">
                <a:solidFill>
                  <a:srgbClr val="FF0000"/>
                </a:solidFill>
              </a:rPr>
              <a:t>;</a:t>
            </a:r>
            <a:r>
              <a:rPr lang="tr-TR" sz="2400" dirty="0">
                <a:solidFill>
                  <a:srgbClr val="FF0000"/>
                </a:solidFill>
              </a:rPr>
              <a:t> </a:t>
            </a:r>
            <a:r>
              <a:rPr lang="tr-TR" sz="2400" dirty="0"/>
              <a:t>her bir ortağın kendi kısmı için istenen asgari iş deneyim tutarının tamamını sağlaması gerekir.</a:t>
            </a:r>
          </a:p>
          <a:p>
            <a:pPr marL="82550" lvl="1" indent="0" algn="just">
              <a:spcBef>
                <a:spcPts val="600"/>
              </a:spcBef>
              <a:buSzPct val="80000"/>
              <a:buNone/>
              <a:defRPr/>
            </a:pPr>
            <a:endParaRPr lang="tr-TR" sz="2400" dirty="0"/>
          </a:p>
          <a:p>
            <a:pPr marL="0" indent="0">
              <a:buNone/>
              <a:defRPr/>
            </a:pPr>
            <a:endParaRPr lang="tr-TR" sz="2400" dirty="0"/>
          </a:p>
        </p:txBody>
      </p:sp>
      <p:sp>
        <p:nvSpPr>
          <p:cNvPr id="10" name="1 Başlık"/>
          <p:cNvSpPr txBox="1">
            <a:spLocks/>
          </p:cNvSpPr>
          <p:nvPr/>
        </p:nvSpPr>
        <p:spPr>
          <a:xfrm>
            <a:off x="539552" y="214290"/>
            <a:ext cx="8439654" cy="76643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700" dirty="0" smtClean="0">
                <a:solidFill>
                  <a:schemeClr val="bg1"/>
                </a:solidFill>
                <a:latin typeface="+mj-lt"/>
                <a:cs typeface="Times New Roman" pitchFamily="18" charset="0"/>
              </a:rPr>
              <a:t>İş Deneyimi</a:t>
            </a:r>
          </a:p>
        </p:txBody>
      </p:sp>
    </p:spTree>
    <p:extLst>
      <p:ext uri="{BB962C8B-B14F-4D97-AF65-F5344CB8AC3E}">
        <p14:creationId xmlns:p14="http://schemas.microsoft.com/office/powerpoint/2010/main" val="2869019512"/>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33</a:t>
            </a:fld>
            <a:endParaRPr lang="tr-TR"/>
          </a:p>
        </p:txBody>
      </p:sp>
      <p:sp>
        <p:nvSpPr>
          <p:cNvPr id="3" name="İçerik Yer Tutucusu 2"/>
          <p:cNvSpPr>
            <a:spLocks noGrp="1"/>
          </p:cNvSpPr>
          <p:nvPr>
            <p:ph idx="1"/>
          </p:nvPr>
        </p:nvSpPr>
        <p:spPr/>
        <p:txBody>
          <a:bodyPr>
            <a:normAutofit fontScale="77500" lnSpcReduction="20000"/>
          </a:bodyPr>
          <a:lstStyle/>
          <a:p>
            <a:pPr algn="just">
              <a:buNone/>
              <a:defRPr/>
            </a:pPr>
            <a:r>
              <a:rPr lang="tr-TR" dirty="0" smtClean="0"/>
              <a:t> </a:t>
            </a:r>
            <a:r>
              <a:rPr lang="tr-TR" dirty="0"/>
              <a:t>İş Deneyim Belgelerinin Düzenlenmesi </a:t>
            </a:r>
            <a:r>
              <a:rPr lang="tr-TR" dirty="0">
                <a:solidFill>
                  <a:srgbClr val="00B050"/>
                </a:solidFill>
              </a:rPr>
              <a:t>	</a:t>
            </a:r>
          </a:p>
          <a:p>
            <a:pPr algn="just">
              <a:buNone/>
              <a:defRPr/>
            </a:pPr>
            <a:r>
              <a:rPr lang="tr-TR" dirty="0">
                <a:solidFill>
                  <a:srgbClr val="00B050"/>
                </a:solidFill>
              </a:rPr>
              <a:t>	KURAL;</a:t>
            </a:r>
          </a:p>
          <a:p>
            <a:pPr algn="just">
              <a:buFont typeface="Wingdings" pitchFamily="2" charset="2"/>
              <a:buChar char="Ø"/>
              <a:defRPr/>
            </a:pPr>
            <a:r>
              <a:rPr lang="tr-TR" dirty="0"/>
              <a:t>Yapılan iş karşılığı </a:t>
            </a:r>
            <a:r>
              <a:rPr lang="tr-TR" u="sng" dirty="0"/>
              <a:t>bedel içeren tek bir sözleşmeye</a:t>
            </a:r>
            <a:r>
              <a:rPr lang="tr-TR" dirty="0"/>
              <a:t> dayalı olarak taahhüt edilen işler için </a:t>
            </a:r>
            <a:r>
              <a:rPr lang="tr-TR" u="sng" dirty="0"/>
              <a:t>tek bir iş deneyim belgesi</a:t>
            </a:r>
            <a:r>
              <a:rPr lang="tr-TR" dirty="0"/>
              <a:t> düzenlenir ve kullanılır. Birden fazla iş deneyimi toplanarak değerlendirilemez. </a:t>
            </a:r>
          </a:p>
          <a:p>
            <a:pPr algn="just">
              <a:buFont typeface="Wingdings" pitchFamily="2" charset="2"/>
              <a:buChar char="Ø"/>
              <a:defRPr/>
            </a:pPr>
            <a:endParaRPr lang="tr-TR" dirty="0"/>
          </a:p>
          <a:p>
            <a:pPr algn="just">
              <a:buNone/>
              <a:defRPr/>
            </a:pPr>
            <a:r>
              <a:rPr lang="tr-TR" dirty="0"/>
              <a:t>	</a:t>
            </a:r>
            <a:r>
              <a:rPr lang="tr-TR" dirty="0">
                <a:solidFill>
                  <a:srgbClr val="00B050"/>
                </a:solidFill>
              </a:rPr>
              <a:t>İSTİSNA;</a:t>
            </a:r>
          </a:p>
          <a:p>
            <a:pPr algn="just">
              <a:buFont typeface="Wingdings" pitchFamily="2" charset="2"/>
              <a:buChar char="Ø"/>
              <a:defRPr/>
            </a:pPr>
            <a:r>
              <a:rPr lang="tr-TR" dirty="0">
                <a:solidFill>
                  <a:srgbClr val="FF0000"/>
                </a:solidFill>
              </a:rPr>
              <a:t>Birden fazla kurum veya kuruluş tarafından</a:t>
            </a:r>
            <a:r>
              <a:rPr lang="tr-TR" dirty="0"/>
              <a:t> iş deneyim belgesi düzenlenmesinin zorunlu olduğu </a:t>
            </a:r>
            <a:r>
              <a:rPr lang="tr-TR" dirty="0">
                <a:solidFill>
                  <a:srgbClr val="FF0000"/>
                </a:solidFill>
              </a:rPr>
              <a:t>tek sözleşme kapsamında yapılan işlere</a:t>
            </a:r>
            <a:r>
              <a:rPr lang="tr-TR" dirty="0"/>
              <a:t> ilişkin düzenlenen birden fazla iş deneyim belgesi toplanarak tek bir belge gibi değerlendirilir</a:t>
            </a:r>
            <a:r>
              <a:rPr lang="tr-TR" dirty="0" smtClean="0"/>
              <a:t>. (KİGT Md. 42.3)</a:t>
            </a:r>
            <a:endParaRPr lang="tr-TR" dirty="0">
              <a:solidFill>
                <a:srgbClr val="FF0000"/>
              </a:solidFill>
            </a:endParaRPr>
          </a:p>
          <a:p>
            <a:pPr marL="0" indent="0">
              <a:buNone/>
            </a:pPr>
            <a:endParaRPr lang="tr-TR" dirty="0"/>
          </a:p>
        </p:txBody>
      </p:sp>
      <p:sp>
        <p:nvSpPr>
          <p:cNvPr id="8" name="1 Başlık"/>
          <p:cNvSpPr txBox="1">
            <a:spLocks/>
          </p:cNvSpPr>
          <p:nvPr/>
        </p:nvSpPr>
        <p:spPr>
          <a:xfrm>
            <a:off x="539552" y="214290"/>
            <a:ext cx="8439654" cy="76643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700" dirty="0" smtClean="0">
                <a:solidFill>
                  <a:schemeClr val="bg1"/>
                </a:solidFill>
                <a:latin typeface="+mj-lt"/>
                <a:cs typeface="Times New Roman" pitchFamily="18" charset="0"/>
              </a:rPr>
              <a:t>İş Deneyimi</a:t>
            </a:r>
          </a:p>
        </p:txBody>
      </p:sp>
    </p:spTree>
    <p:extLst>
      <p:ext uri="{BB962C8B-B14F-4D97-AF65-F5344CB8AC3E}">
        <p14:creationId xmlns:p14="http://schemas.microsoft.com/office/powerpoint/2010/main" val="185348116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34</a:t>
            </a:fld>
            <a:endParaRPr lang="tr-TR"/>
          </a:p>
        </p:txBody>
      </p:sp>
      <p:sp>
        <p:nvSpPr>
          <p:cNvPr id="3" name="İçerik Yer Tutucusu 2"/>
          <p:cNvSpPr>
            <a:spLocks noGrp="1"/>
          </p:cNvSpPr>
          <p:nvPr>
            <p:ph idx="1"/>
          </p:nvPr>
        </p:nvSpPr>
        <p:spPr/>
        <p:txBody>
          <a:bodyPr>
            <a:normAutofit/>
          </a:bodyPr>
          <a:lstStyle/>
          <a:p>
            <a:pPr algn="just">
              <a:buFont typeface="Wingdings" pitchFamily="2" charset="2"/>
              <a:buChar char="Ø"/>
              <a:defRPr/>
            </a:pPr>
            <a:r>
              <a:rPr lang="tr-TR" dirty="0" smtClean="0"/>
              <a:t>Belge </a:t>
            </a:r>
            <a:r>
              <a:rPr lang="tr-TR" dirty="0"/>
              <a:t>düzenlemeye yetkili kurum ve kuruluşlarca düzenlenecek iş deneyim belgelerinde; </a:t>
            </a:r>
            <a:endParaRPr lang="tr-TR" dirty="0" smtClean="0"/>
          </a:p>
          <a:p>
            <a:pPr lvl="1" algn="just">
              <a:buFont typeface="Wingdings" pitchFamily="2" charset="2"/>
              <a:buChar char="Ø"/>
              <a:defRPr/>
            </a:pPr>
            <a:r>
              <a:rPr lang="tr-TR" dirty="0" smtClean="0"/>
              <a:t>belgeye </a:t>
            </a:r>
            <a:r>
              <a:rPr lang="tr-TR" dirty="0"/>
              <a:t>konu işin esaslı unsuru ile </a:t>
            </a:r>
            <a:endParaRPr lang="tr-TR" dirty="0" smtClean="0"/>
          </a:p>
          <a:p>
            <a:pPr lvl="1" algn="just">
              <a:buFont typeface="Wingdings" pitchFamily="2" charset="2"/>
              <a:buChar char="Ø"/>
              <a:defRPr/>
            </a:pPr>
            <a:r>
              <a:rPr lang="tr-TR" dirty="0" smtClean="0"/>
              <a:t>belge </a:t>
            </a:r>
            <a:r>
              <a:rPr lang="tr-TR" dirty="0"/>
              <a:t>tutarının iş grupları itibariyle </a:t>
            </a:r>
            <a:r>
              <a:rPr lang="tr-TR"/>
              <a:t>dağılımına </a:t>
            </a:r>
            <a:r>
              <a:rPr lang="tr-TR" smtClean="0"/>
              <a:t>da</a:t>
            </a:r>
            <a:endParaRPr lang="tr-TR" dirty="0" smtClean="0"/>
          </a:p>
          <a:p>
            <a:pPr algn="just">
              <a:buFont typeface="Wingdings" pitchFamily="2" charset="2"/>
              <a:buChar char="Ø"/>
              <a:defRPr/>
            </a:pPr>
            <a:r>
              <a:rPr lang="tr-TR" dirty="0" smtClean="0"/>
              <a:t>yer </a:t>
            </a:r>
            <a:r>
              <a:rPr lang="tr-TR" dirty="0"/>
              <a:t>verilir. </a:t>
            </a:r>
          </a:p>
        </p:txBody>
      </p:sp>
      <p:sp>
        <p:nvSpPr>
          <p:cNvPr id="8" name="1 Başlık"/>
          <p:cNvSpPr txBox="1">
            <a:spLocks/>
          </p:cNvSpPr>
          <p:nvPr/>
        </p:nvSpPr>
        <p:spPr>
          <a:xfrm>
            <a:off x="539552" y="214290"/>
            <a:ext cx="8439654" cy="76643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700" dirty="0" smtClean="0">
                <a:solidFill>
                  <a:schemeClr val="bg1"/>
                </a:solidFill>
                <a:latin typeface="+mj-lt"/>
                <a:cs typeface="Times New Roman" pitchFamily="18" charset="0"/>
              </a:rPr>
              <a:t>İş Deneyimi</a:t>
            </a:r>
          </a:p>
        </p:txBody>
      </p:sp>
    </p:spTree>
    <p:extLst>
      <p:ext uri="{BB962C8B-B14F-4D97-AF65-F5344CB8AC3E}">
        <p14:creationId xmlns:p14="http://schemas.microsoft.com/office/powerpoint/2010/main" val="334380250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35</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79301"/>
            <a:ext cx="8229600" cy="4525963"/>
          </a:xfrm>
        </p:spPr>
        <p:txBody>
          <a:bodyPr>
            <a:noAutofit/>
          </a:bodyPr>
          <a:lstStyle/>
          <a:p>
            <a:pPr algn="just">
              <a:defRPr/>
            </a:pPr>
            <a:r>
              <a:rPr lang="tr-TR" sz="2400" dirty="0" smtClean="0"/>
              <a:t>Kanun </a:t>
            </a:r>
            <a:r>
              <a:rPr lang="tr-TR" sz="2400" dirty="0"/>
              <a:t>kapsamındaki idareler ile Kanun kapsamı dışındaki diğer kamu kurum ve kuruluşları (Kamu kurumu niteliğindeki </a:t>
            </a:r>
            <a:r>
              <a:rPr lang="tr-TR" sz="2400" dirty="0">
                <a:solidFill>
                  <a:srgbClr val="FF0000"/>
                </a:solidFill>
              </a:rPr>
              <a:t>meslek kuruluşları</a:t>
            </a:r>
            <a:r>
              <a:rPr lang="tr-TR" sz="2400" dirty="0"/>
              <a:t> ve </a:t>
            </a:r>
            <a:r>
              <a:rPr lang="tr-TR" sz="2400" dirty="0">
                <a:solidFill>
                  <a:srgbClr val="FF0000"/>
                </a:solidFill>
              </a:rPr>
              <a:t>vakıf yükseköğretim kurumları </a:t>
            </a:r>
            <a:r>
              <a:rPr lang="tr-TR" sz="2400" dirty="0"/>
              <a:t>hariç</a:t>
            </a:r>
            <a:r>
              <a:rPr lang="tr-TR" sz="2400" dirty="0" smtClean="0"/>
              <a:t>)</a:t>
            </a:r>
          </a:p>
          <a:p>
            <a:pPr algn="just">
              <a:defRPr/>
            </a:pPr>
            <a:r>
              <a:rPr lang="tr-TR" sz="2400" dirty="0"/>
              <a:t>Gerçek kişilere veya yukarıda belirtilenler dışındaki tüzel kişilere gerçekleştirilen işler için, belediye sınırları veya mücavir alan içinde </a:t>
            </a:r>
            <a:r>
              <a:rPr lang="tr-TR" sz="2400" dirty="0">
                <a:solidFill>
                  <a:srgbClr val="FF0000"/>
                </a:solidFill>
              </a:rPr>
              <a:t>ilgili </a:t>
            </a:r>
            <a:r>
              <a:rPr lang="tr-TR" sz="2400" dirty="0" smtClean="0">
                <a:solidFill>
                  <a:srgbClr val="FF0000"/>
                </a:solidFill>
              </a:rPr>
              <a:t>belediye</a:t>
            </a:r>
            <a:r>
              <a:rPr lang="tr-TR" sz="2400" dirty="0" smtClean="0"/>
              <a:t>, dışında </a:t>
            </a:r>
            <a:r>
              <a:rPr lang="tr-TR" sz="2400" dirty="0"/>
              <a:t>ilgili </a:t>
            </a:r>
            <a:r>
              <a:rPr lang="tr-TR" sz="2400" dirty="0" smtClean="0">
                <a:solidFill>
                  <a:srgbClr val="FF0000"/>
                </a:solidFill>
              </a:rPr>
              <a:t>il özel idaresi</a:t>
            </a:r>
          </a:p>
          <a:p>
            <a:pPr algn="just">
              <a:defRPr/>
            </a:pPr>
            <a:r>
              <a:rPr lang="tr-TR" sz="2400" dirty="0" smtClean="0"/>
              <a:t>İlgili mevzuatı </a:t>
            </a:r>
            <a:r>
              <a:rPr lang="tr-TR" sz="2400" dirty="0"/>
              <a:t>uyarınca </a:t>
            </a:r>
            <a:r>
              <a:rPr lang="tr-TR" sz="2400" dirty="0">
                <a:solidFill>
                  <a:srgbClr val="FF0000"/>
                </a:solidFill>
              </a:rPr>
              <a:t>yapı denetimi veya kabulü</a:t>
            </a:r>
            <a:r>
              <a:rPr lang="tr-TR" sz="2400" dirty="0"/>
              <a:t> bunların dışındaki kuruluşlar tarafından yapılan işlerde ise bu mevzuat uyarınca </a:t>
            </a:r>
            <a:r>
              <a:rPr lang="tr-TR" sz="2400" dirty="0">
                <a:solidFill>
                  <a:srgbClr val="FF0000"/>
                </a:solidFill>
              </a:rPr>
              <a:t>yetkilendirilmiş kurumlar</a:t>
            </a:r>
            <a:r>
              <a:rPr lang="tr-TR" sz="2400" dirty="0"/>
              <a:t> </a:t>
            </a:r>
            <a:endParaRPr lang="tr-TR" sz="2400" dirty="0" smtClean="0"/>
          </a:p>
          <a:p>
            <a:pPr algn="just">
              <a:defRPr/>
            </a:pPr>
            <a:r>
              <a:rPr lang="tr-TR" sz="2400" dirty="0"/>
              <a:t>Yurt dışında yapım işi gerçekleştiren Türk gerçek ve tüzel kişilikler adına yabancı ülkedeki ilgili </a:t>
            </a:r>
            <a:r>
              <a:rPr lang="tr-TR" sz="2400" dirty="0">
                <a:solidFill>
                  <a:srgbClr val="FF0000"/>
                </a:solidFill>
              </a:rPr>
              <a:t>T.C. Ticaret Müşavirlikleri/</a:t>
            </a:r>
            <a:r>
              <a:rPr lang="tr-TR" sz="2400" dirty="0" err="1">
                <a:solidFill>
                  <a:srgbClr val="FF0000"/>
                </a:solidFill>
              </a:rPr>
              <a:t>Ateşelikleri</a:t>
            </a:r>
            <a:r>
              <a:rPr lang="tr-TR" sz="2400" dirty="0">
                <a:solidFill>
                  <a:srgbClr val="FF0000"/>
                </a:solidFill>
              </a:rPr>
              <a:t> </a:t>
            </a:r>
            <a:r>
              <a:rPr lang="tr-TR" sz="2400" dirty="0"/>
              <a:t>(</a:t>
            </a:r>
            <a:r>
              <a:rPr lang="tr-TR" sz="2400" dirty="0">
                <a:solidFill>
                  <a:srgbClr val="00B050"/>
                </a:solidFill>
              </a:rPr>
              <a:t>Zorunlu değil ihtiyari</a:t>
            </a:r>
            <a:r>
              <a:rPr lang="tr-TR" sz="2400" dirty="0"/>
              <a:t>)</a:t>
            </a:r>
          </a:p>
          <a:p>
            <a:pPr algn="just">
              <a:defRPr/>
            </a:pPr>
            <a:endParaRPr lang="tr-TR" sz="2400" dirty="0" smtClean="0"/>
          </a:p>
          <a:p>
            <a:pPr marL="0" indent="0">
              <a:buNone/>
            </a:pPr>
            <a:endParaRPr lang="tr-TR" sz="2400" dirty="0" smtClean="0"/>
          </a:p>
          <a:p>
            <a:pPr marL="0" indent="0">
              <a:buNone/>
            </a:pPr>
            <a:endParaRPr lang="tr-TR" sz="2400" dirty="0"/>
          </a:p>
        </p:txBody>
      </p:sp>
      <p:sp>
        <p:nvSpPr>
          <p:cNvPr id="10"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bg1"/>
                </a:solidFill>
                <a:latin typeface="+mj-lt"/>
                <a:cs typeface="Times New Roman" pitchFamily="18" charset="0"/>
              </a:rPr>
              <a:t>İş Deneyim Belgesi Düzenlemeye Yetkili Kurum ve Kuruluşlar</a:t>
            </a:r>
          </a:p>
        </p:txBody>
      </p:sp>
    </p:spTree>
    <p:extLst>
      <p:ext uri="{BB962C8B-B14F-4D97-AF65-F5344CB8AC3E}">
        <p14:creationId xmlns:p14="http://schemas.microsoft.com/office/powerpoint/2010/main" val="285363716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36</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196752"/>
            <a:ext cx="8229600" cy="4525963"/>
          </a:xfrm>
        </p:spPr>
        <p:txBody>
          <a:bodyPr>
            <a:noAutofit/>
          </a:bodyPr>
          <a:lstStyle/>
          <a:p>
            <a:pPr algn="just"/>
            <a:r>
              <a:rPr lang="tr-TR" sz="2200" dirty="0" smtClean="0">
                <a:solidFill>
                  <a:srgbClr val="FF0000"/>
                </a:solidFill>
              </a:rPr>
              <a:t>Teknoloji </a:t>
            </a:r>
            <a:r>
              <a:rPr lang="tr-TR" sz="2200" dirty="0">
                <a:solidFill>
                  <a:srgbClr val="FF0000"/>
                </a:solidFill>
              </a:rPr>
              <a:t>geliştirme bölgeleri</a:t>
            </a:r>
            <a:r>
              <a:rPr lang="tr-TR" sz="2200" dirty="0"/>
              <a:t>nin yetki alanındaki yerlerde gerçekleştirilen işlerde, TGB yönetici şirketi tarafından düzenlenir Bilim, </a:t>
            </a:r>
            <a:r>
              <a:rPr lang="tr-TR" sz="2200" dirty="0" smtClean="0"/>
              <a:t>San. </a:t>
            </a:r>
            <a:r>
              <a:rPr lang="tr-TR" sz="2200" dirty="0"/>
              <a:t>ve </a:t>
            </a:r>
            <a:r>
              <a:rPr lang="tr-TR" sz="2200" dirty="0" smtClean="0"/>
              <a:t>Tek. Bakanlığınca onaylanır.</a:t>
            </a:r>
            <a:endParaRPr lang="tr-TR" sz="2200" dirty="0"/>
          </a:p>
          <a:p>
            <a:pPr algn="just">
              <a:defRPr/>
            </a:pPr>
            <a:r>
              <a:rPr lang="tr-TR" sz="2200" dirty="0" smtClean="0">
                <a:solidFill>
                  <a:srgbClr val="FF0000"/>
                </a:solidFill>
              </a:rPr>
              <a:t>OSB yetki </a:t>
            </a:r>
            <a:r>
              <a:rPr lang="tr-TR" sz="2200" dirty="0">
                <a:solidFill>
                  <a:srgbClr val="FF0000"/>
                </a:solidFill>
              </a:rPr>
              <a:t>alanı</a:t>
            </a:r>
            <a:r>
              <a:rPr lang="tr-TR" sz="2200" dirty="0"/>
              <a:t> dahilindeki yerlerde </a:t>
            </a:r>
            <a:r>
              <a:rPr lang="tr-TR" sz="2200" dirty="0" smtClean="0">
                <a:solidFill>
                  <a:srgbClr val="FF0000"/>
                </a:solidFill>
              </a:rPr>
              <a:t>OSB müdürlüğü </a:t>
            </a:r>
            <a:r>
              <a:rPr lang="tr-TR" sz="2200" dirty="0"/>
              <a:t>tarafından </a:t>
            </a:r>
            <a:r>
              <a:rPr lang="tr-TR" sz="2200" dirty="0" smtClean="0"/>
              <a:t>düzenlenir; </a:t>
            </a:r>
          </a:p>
          <a:p>
            <a:pPr lvl="1" algn="just">
              <a:defRPr/>
            </a:pPr>
            <a:r>
              <a:rPr lang="tr-TR" sz="2200" dirty="0" smtClean="0"/>
              <a:t>YK kararı </a:t>
            </a:r>
            <a:r>
              <a:rPr lang="tr-TR" sz="2200" dirty="0"/>
              <a:t>üzerine </a:t>
            </a:r>
            <a:r>
              <a:rPr lang="tr-TR" sz="2200" dirty="0" smtClean="0"/>
              <a:t>YK başkanınca onaylanır</a:t>
            </a:r>
          </a:p>
          <a:p>
            <a:pPr lvl="1" algn="just">
              <a:defRPr/>
            </a:pPr>
            <a:r>
              <a:rPr lang="tr-TR" sz="2200" dirty="0" smtClean="0"/>
              <a:t>OSB’de </a:t>
            </a:r>
            <a:r>
              <a:rPr lang="tr-TR" sz="2200" dirty="0"/>
              <a:t>ilgili Bakanlık veya kamu </a:t>
            </a:r>
            <a:r>
              <a:rPr lang="tr-TR" sz="2200" dirty="0" smtClean="0"/>
              <a:t>kurumu </a:t>
            </a:r>
            <a:r>
              <a:rPr lang="tr-TR" sz="2200" dirty="0"/>
              <a:t>tarafından kredi kullandırılan </a:t>
            </a:r>
            <a:r>
              <a:rPr lang="tr-TR" sz="2200" dirty="0" smtClean="0"/>
              <a:t>işlerde bu Bakanlığın veya </a:t>
            </a:r>
            <a:r>
              <a:rPr lang="tr-TR" sz="2200" dirty="0"/>
              <a:t>kamu kurum ve kuruluşunun ilgili birimince </a:t>
            </a:r>
            <a:r>
              <a:rPr lang="tr-TR" sz="2200" dirty="0" smtClean="0"/>
              <a:t>onaylanır </a:t>
            </a:r>
          </a:p>
          <a:p>
            <a:pPr algn="just"/>
            <a:r>
              <a:rPr lang="tr-TR" sz="2200" dirty="0" smtClean="0"/>
              <a:t>OSB </a:t>
            </a:r>
            <a:r>
              <a:rPr lang="tr-TR" sz="2200" dirty="0"/>
              <a:t>yetki </a:t>
            </a:r>
            <a:r>
              <a:rPr lang="tr-TR" sz="2200" dirty="0" smtClean="0"/>
              <a:t>alanındaki TGB </a:t>
            </a:r>
            <a:r>
              <a:rPr lang="tr-TR" sz="2200" dirty="0"/>
              <a:t>alanlarında gerçekleştirilen </a:t>
            </a:r>
            <a:r>
              <a:rPr lang="tr-TR" sz="2200" dirty="0" smtClean="0"/>
              <a:t>işlerde, OSB </a:t>
            </a:r>
            <a:r>
              <a:rPr lang="tr-TR" sz="2200" dirty="0"/>
              <a:t>müdürlüğü tarafından düzenlenir ve </a:t>
            </a:r>
            <a:r>
              <a:rPr lang="tr-TR" sz="2200" dirty="0" smtClean="0"/>
              <a:t>YK kararı </a:t>
            </a:r>
            <a:r>
              <a:rPr lang="tr-TR" sz="2200" dirty="0"/>
              <a:t>üzerine </a:t>
            </a:r>
            <a:r>
              <a:rPr lang="tr-TR" sz="2200" dirty="0" smtClean="0"/>
              <a:t>YK </a:t>
            </a:r>
            <a:r>
              <a:rPr lang="tr-TR" sz="2200" dirty="0"/>
              <a:t>başkanınca </a:t>
            </a:r>
            <a:r>
              <a:rPr lang="tr-TR" sz="2200" dirty="0" smtClean="0"/>
              <a:t>onaylanır</a:t>
            </a:r>
          </a:p>
          <a:p>
            <a:pPr algn="just"/>
            <a:r>
              <a:rPr lang="tr-TR" sz="2200" dirty="0" smtClean="0">
                <a:solidFill>
                  <a:srgbClr val="FF0000"/>
                </a:solidFill>
              </a:rPr>
              <a:t>SB</a:t>
            </a:r>
            <a:r>
              <a:rPr lang="tr-TR" sz="2200" dirty="0" smtClean="0"/>
              <a:t> </a:t>
            </a:r>
            <a:r>
              <a:rPr lang="tr-TR" sz="2200" dirty="0"/>
              <a:t>yetki alanındaki yerlerde gerçekleştirilen işler için </a:t>
            </a:r>
            <a:r>
              <a:rPr lang="tr-TR" sz="2200" dirty="0">
                <a:solidFill>
                  <a:srgbClr val="FF0000"/>
                </a:solidFill>
              </a:rPr>
              <a:t>SB </a:t>
            </a:r>
            <a:r>
              <a:rPr lang="tr-TR" sz="2200" dirty="0" smtClean="0">
                <a:solidFill>
                  <a:srgbClr val="FF0000"/>
                </a:solidFill>
              </a:rPr>
              <a:t>müdürlükleri</a:t>
            </a:r>
            <a:endParaRPr lang="tr-TR" sz="2200" dirty="0" smtClean="0"/>
          </a:p>
          <a:p>
            <a:pPr marL="0" indent="0" algn="just">
              <a:buNone/>
            </a:pPr>
            <a:endParaRPr lang="tr-TR" sz="2200" dirty="0"/>
          </a:p>
        </p:txBody>
      </p:sp>
      <p:sp>
        <p:nvSpPr>
          <p:cNvPr id="11"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bg1"/>
                </a:solidFill>
                <a:latin typeface="+mj-lt"/>
                <a:cs typeface="Times New Roman" pitchFamily="18" charset="0"/>
              </a:rPr>
              <a:t>İş Deneyim Belgesi Düzenlemeye Yetkili Kurum ve Kuruluşlar</a:t>
            </a:r>
          </a:p>
        </p:txBody>
      </p:sp>
    </p:spTree>
    <p:extLst>
      <p:ext uri="{BB962C8B-B14F-4D97-AF65-F5344CB8AC3E}">
        <p14:creationId xmlns:p14="http://schemas.microsoft.com/office/powerpoint/2010/main" val="343642111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37</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p:txBody>
          <a:bodyPr>
            <a:normAutofit fontScale="85000" lnSpcReduction="10000"/>
          </a:bodyPr>
          <a:lstStyle/>
          <a:p>
            <a:pPr algn="just">
              <a:defRPr/>
            </a:pPr>
            <a:r>
              <a:rPr lang="tr-TR" dirty="0" smtClean="0"/>
              <a:t>İş </a:t>
            </a:r>
            <a:r>
              <a:rPr lang="tr-TR" dirty="0"/>
              <a:t>deneyim belgesi düzenlemeye yetkili kurum ve kuruluşların, </a:t>
            </a:r>
            <a:r>
              <a:rPr lang="tr-TR" dirty="0">
                <a:solidFill>
                  <a:srgbClr val="FF0000"/>
                </a:solidFill>
              </a:rPr>
              <a:t>bu niteliklerini kaybetmeleri </a:t>
            </a:r>
            <a:r>
              <a:rPr lang="tr-TR" dirty="0" smtClean="0">
                <a:solidFill>
                  <a:srgbClr val="FF0000"/>
                </a:solidFill>
              </a:rPr>
              <a:t>halinde</a:t>
            </a:r>
            <a:r>
              <a:rPr lang="tr-TR" dirty="0" smtClean="0"/>
              <a:t>;</a:t>
            </a:r>
          </a:p>
          <a:p>
            <a:pPr lvl="1" algn="just">
              <a:defRPr/>
            </a:pPr>
            <a:endParaRPr lang="tr-TR" dirty="0"/>
          </a:p>
          <a:p>
            <a:pPr lvl="1" algn="just">
              <a:buFont typeface="Wingdings" panose="05000000000000000000" pitchFamily="2" charset="2"/>
              <a:buChar char="Ø"/>
              <a:defRPr/>
            </a:pPr>
            <a:r>
              <a:rPr lang="tr-TR" dirty="0"/>
              <a:t>Daha önce düzenledikleri iş deneyim belgeleri bu yönetmelikte öngörülen diğer şartları sağlamaları halinde bu Yönetmelik kapsamında yapılan ihalelerde </a:t>
            </a:r>
            <a:r>
              <a:rPr lang="tr-TR" dirty="0" smtClean="0"/>
              <a:t>kullanılabilir.</a:t>
            </a:r>
            <a:endParaRPr lang="tr-TR" dirty="0"/>
          </a:p>
          <a:p>
            <a:pPr lvl="1" algn="just">
              <a:buFont typeface="Wingdings" panose="05000000000000000000" pitchFamily="2" charset="2"/>
              <a:buChar char="Ø"/>
              <a:defRPr/>
            </a:pPr>
            <a:endParaRPr lang="tr-TR" dirty="0"/>
          </a:p>
          <a:p>
            <a:pPr lvl="1" algn="just">
              <a:buFont typeface="Wingdings" panose="05000000000000000000" pitchFamily="2" charset="2"/>
              <a:buChar char="Ø"/>
              <a:defRPr/>
            </a:pPr>
            <a:r>
              <a:rPr lang="tr-TR" dirty="0" smtClean="0">
                <a:solidFill>
                  <a:srgbClr val="FF0000"/>
                </a:solidFill>
              </a:rPr>
              <a:t>İş deneyim </a:t>
            </a:r>
            <a:r>
              <a:rPr lang="tr-TR" dirty="0">
                <a:solidFill>
                  <a:srgbClr val="FF0000"/>
                </a:solidFill>
              </a:rPr>
              <a:t>belgesi alınmayan işlere </a:t>
            </a:r>
            <a:r>
              <a:rPr lang="tr-TR" dirty="0"/>
              <a:t>ilişkin olarak; </a:t>
            </a:r>
            <a:r>
              <a:rPr lang="tr-TR" dirty="0" smtClean="0"/>
              <a:t>kurum </a:t>
            </a:r>
            <a:r>
              <a:rPr lang="tr-TR" dirty="0"/>
              <a:t>ve </a:t>
            </a:r>
            <a:r>
              <a:rPr lang="tr-TR" dirty="0" smtClean="0"/>
              <a:t>kuruluşların </a:t>
            </a:r>
            <a:r>
              <a:rPr lang="tr-TR" dirty="0">
                <a:solidFill>
                  <a:srgbClr val="FF0000"/>
                </a:solidFill>
              </a:rPr>
              <a:t>bu niteliklerini kaybetmelerinden önce</a:t>
            </a:r>
            <a:r>
              <a:rPr lang="tr-TR" dirty="0"/>
              <a:t> </a:t>
            </a:r>
            <a:r>
              <a:rPr lang="tr-TR" dirty="0">
                <a:solidFill>
                  <a:srgbClr val="FF0000"/>
                </a:solidFill>
              </a:rPr>
              <a:t>bağlı, ilgili veya ilişkili bulundukları kurum ve </a:t>
            </a:r>
            <a:r>
              <a:rPr lang="tr-TR" dirty="0" smtClean="0">
                <a:solidFill>
                  <a:srgbClr val="FF0000"/>
                </a:solidFill>
              </a:rPr>
              <a:t>kuruluşlar</a:t>
            </a:r>
            <a:r>
              <a:rPr lang="tr-TR" dirty="0" smtClean="0"/>
              <a:t> tarafından belge düzenlenir.</a:t>
            </a:r>
            <a:endParaRPr lang="tr-TR" dirty="0"/>
          </a:p>
          <a:p>
            <a:pPr algn="just">
              <a:defRPr/>
            </a:pPr>
            <a:endParaRPr lang="tr-TR" dirty="0" smtClean="0"/>
          </a:p>
          <a:p>
            <a:pPr marL="0" indent="0">
              <a:buNone/>
            </a:pPr>
            <a:endParaRPr lang="tr-TR" dirty="0"/>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bg1"/>
                </a:solidFill>
                <a:latin typeface="+mj-lt"/>
                <a:cs typeface="Times New Roman" pitchFamily="18" charset="0"/>
              </a:rPr>
              <a:t>İş Deneyim Belgesi Düzenlemeye Yetkili Kurum ve Kuruluşlar</a:t>
            </a:r>
          </a:p>
        </p:txBody>
      </p:sp>
    </p:spTree>
    <p:extLst>
      <p:ext uri="{BB962C8B-B14F-4D97-AF65-F5344CB8AC3E}">
        <p14:creationId xmlns:p14="http://schemas.microsoft.com/office/powerpoint/2010/main" val="256296520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38</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p:txBody>
          <a:bodyPr>
            <a:normAutofit fontScale="85000" lnSpcReduction="20000"/>
          </a:bodyPr>
          <a:lstStyle/>
          <a:p>
            <a:pPr algn="just"/>
            <a:r>
              <a:rPr lang="tr-TR" dirty="0" smtClean="0"/>
              <a:t>İş </a:t>
            </a:r>
            <a:r>
              <a:rPr lang="tr-TR" dirty="0"/>
              <a:t>deneyim belgesi düzenlemeye yetkili kurum veya </a:t>
            </a:r>
            <a:r>
              <a:rPr lang="tr-TR" dirty="0">
                <a:solidFill>
                  <a:srgbClr val="FF0000"/>
                </a:solidFill>
              </a:rPr>
              <a:t>kuruluşun hukuki varlığının sona ermesi </a:t>
            </a:r>
            <a:r>
              <a:rPr lang="tr-TR" dirty="0" smtClean="0"/>
              <a:t>durumunda, daha önce </a:t>
            </a:r>
            <a:r>
              <a:rPr lang="tr-TR" dirty="0" smtClean="0">
                <a:solidFill>
                  <a:srgbClr val="FF0000"/>
                </a:solidFill>
              </a:rPr>
              <a:t>iş </a:t>
            </a:r>
            <a:r>
              <a:rPr lang="tr-TR" dirty="0">
                <a:solidFill>
                  <a:srgbClr val="FF0000"/>
                </a:solidFill>
              </a:rPr>
              <a:t>deneyim belgesi alınmayan </a:t>
            </a:r>
            <a:r>
              <a:rPr lang="tr-TR" dirty="0"/>
              <a:t>işlere ilişkin olarak; </a:t>
            </a:r>
            <a:endParaRPr lang="tr-TR" dirty="0" smtClean="0"/>
          </a:p>
          <a:p>
            <a:pPr algn="just"/>
            <a:endParaRPr lang="tr-TR" dirty="0"/>
          </a:p>
          <a:p>
            <a:pPr lvl="1" algn="just">
              <a:buFont typeface="Wingdings" panose="05000000000000000000" pitchFamily="2" charset="2"/>
              <a:buChar char="Ø"/>
            </a:pPr>
            <a:r>
              <a:rPr lang="tr-TR" dirty="0" smtClean="0"/>
              <a:t>Bu </a:t>
            </a:r>
            <a:r>
              <a:rPr lang="tr-TR" dirty="0"/>
              <a:t>kurum veya kuruluşların yürüttüğü </a:t>
            </a:r>
            <a:r>
              <a:rPr lang="tr-TR" dirty="0">
                <a:solidFill>
                  <a:srgbClr val="FF0000"/>
                </a:solidFill>
              </a:rPr>
              <a:t>hizmetlerin devredildiği kamu kurum </a:t>
            </a:r>
            <a:r>
              <a:rPr lang="tr-TR" dirty="0" smtClean="0">
                <a:solidFill>
                  <a:srgbClr val="FF0000"/>
                </a:solidFill>
              </a:rPr>
              <a:t>veya kuruluşu</a:t>
            </a:r>
            <a:r>
              <a:rPr lang="tr-TR" dirty="0" smtClean="0"/>
              <a:t>, </a:t>
            </a:r>
            <a:endParaRPr lang="tr-TR" dirty="0"/>
          </a:p>
          <a:p>
            <a:pPr lvl="1" algn="just">
              <a:buFont typeface="Wingdings" panose="05000000000000000000" pitchFamily="2" charset="2"/>
              <a:buChar char="Ø"/>
            </a:pPr>
            <a:r>
              <a:rPr lang="tr-TR" dirty="0" smtClean="0"/>
              <a:t>Yürütülen hizmetin </a:t>
            </a:r>
            <a:r>
              <a:rPr lang="tr-TR" dirty="0">
                <a:solidFill>
                  <a:srgbClr val="FF0000"/>
                </a:solidFill>
              </a:rPr>
              <a:t>devredilmemesi durumunda</a:t>
            </a:r>
            <a:r>
              <a:rPr lang="tr-TR" dirty="0"/>
              <a:t> söz konusu kurum veya kuruluşun </a:t>
            </a:r>
            <a:r>
              <a:rPr lang="tr-TR" dirty="0">
                <a:solidFill>
                  <a:srgbClr val="FF0000"/>
                </a:solidFill>
              </a:rPr>
              <a:t>hukuki varlığı sona ermeden önce bağlı, ilgili veya ilişkili bulunduğu kamu kurum veya </a:t>
            </a:r>
            <a:r>
              <a:rPr lang="tr-TR" dirty="0" smtClean="0">
                <a:solidFill>
                  <a:srgbClr val="FF0000"/>
                </a:solidFill>
              </a:rPr>
              <a:t>kuruluşu</a:t>
            </a:r>
            <a:r>
              <a:rPr lang="tr-TR" dirty="0" smtClean="0"/>
              <a:t> </a:t>
            </a:r>
          </a:p>
          <a:p>
            <a:pPr lvl="1" algn="just">
              <a:buFont typeface="Wingdings" panose="05000000000000000000" pitchFamily="2" charset="2"/>
              <a:buChar char="Ø"/>
            </a:pPr>
            <a:endParaRPr lang="tr-TR" dirty="0" smtClean="0"/>
          </a:p>
          <a:p>
            <a:pPr marL="0" indent="0" algn="just">
              <a:buNone/>
            </a:pPr>
            <a:r>
              <a:rPr lang="tr-TR" dirty="0" smtClean="0"/>
              <a:t>tarafından belge düzenlenir.</a:t>
            </a:r>
            <a:endParaRPr lang="tr-TR" dirty="0"/>
          </a:p>
          <a:p>
            <a:pPr algn="just">
              <a:defRPr/>
            </a:pPr>
            <a:endParaRPr lang="tr-TR" dirty="0" smtClean="0"/>
          </a:p>
          <a:p>
            <a:pPr marL="0" indent="0" algn="just">
              <a:buNone/>
            </a:pPr>
            <a:endParaRPr lang="tr-TR" dirty="0"/>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bg1"/>
                </a:solidFill>
                <a:latin typeface="+mj-lt"/>
                <a:cs typeface="Times New Roman" pitchFamily="18" charset="0"/>
              </a:rPr>
              <a:t>İş Deneyim Belgesi Düzenlemeye Yetkili Kurum ve Kuruluşlar</a:t>
            </a:r>
          </a:p>
        </p:txBody>
      </p:sp>
    </p:spTree>
    <p:extLst>
      <p:ext uri="{BB962C8B-B14F-4D97-AF65-F5344CB8AC3E}">
        <p14:creationId xmlns:p14="http://schemas.microsoft.com/office/powerpoint/2010/main" val="77938941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39</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p:txBody>
          <a:bodyPr>
            <a:normAutofit fontScale="92500"/>
          </a:bodyPr>
          <a:lstStyle/>
          <a:p>
            <a:pPr algn="just">
              <a:buNone/>
              <a:defRPr/>
            </a:pPr>
            <a:r>
              <a:rPr lang="tr-TR" dirty="0" smtClean="0">
                <a:solidFill>
                  <a:schemeClr val="accent1"/>
                </a:solidFill>
              </a:rPr>
              <a:t>1- </a:t>
            </a:r>
            <a:r>
              <a:rPr lang="tr-TR" b="1" dirty="0">
                <a:solidFill>
                  <a:schemeClr val="accent1"/>
                </a:solidFill>
              </a:rPr>
              <a:t>İş bitirme belgesi:</a:t>
            </a:r>
            <a:r>
              <a:rPr lang="tr-TR" b="1" dirty="0">
                <a:solidFill>
                  <a:srgbClr val="FF0000"/>
                </a:solidFill>
              </a:rPr>
              <a:t> </a:t>
            </a:r>
            <a:r>
              <a:rPr lang="tr-TR" dirty="0"/>
              <a:t>Geçici kabulü yapılan </a:t>
            </a:r>
            <a:r>
              <a:rPr lang="tr-TR" dirty="0" smtClean="0"/>
              <a:t>işlerde</a:t>
            </a:r>
            <a:endParaRPr lang="tr-TR" dirty="0"/>
          </a:p>
          <a:p>
            <a:pPr algn="just">
              <a:buNone/>
              <a:defRPr/>
            </a:pPr>
            <a:r>
              <a:rPr lang="tr-TR" dirty="0">
                <a:solidFill>
                  <a:schemeClr val="accent1"/>
                </a:solidFill>
              </a:rPr>
              <a:t>2- </a:t>
            </a:r>
            <a:r>
              <a:rPr lang="tr-TR" b="1" dirty="0">
                <a:solidFill>
                  <a:schemeClr val="accent1"/>
                </a:solidFill>
              </a:rPr>
              <a:t>İş durum belgesi*</a:t>
            </a:r>
            <a:r>
              <a:rPr lang="tr-TR" dirty="0">
                <a:solidFill>
                  <a:schemeClr val="accent1"/>
                </a:solidFill>
              </a:rPr>
              <a:t>: </a:t>
            </a:r>
            <a:r>
              <a:rPr lang="tr-TR" dirty="0"/>
              <a:t>Devam eden </a:t>
            </a:r>
            <a:r>
              <a:rPr lang="tr-TR" dirty="0" smtClean="0"/>
              <a:t>işlerde </a:t>
            </a:r>
            <a:endParaRPr lang="tr-TR" dirty="0"/>
          </a:p>
          <a:p>
            <a:pPr algn="just">
              <a:buNone/>
              <a:defRPr/>
            </a:pPr>
            <a:endParaRPr lang="tr-TR" dirty="0"/>
          </a:p>
          <a:p>
            <a:pPr algn="just">
              <a:buNone/>
              <a:defRPr/>
            </a:pPr>
            <a:r>
              <a:rPr lang="tr-TR" dirty="0"/>
              <a:t>    (</a:t>
            </a:r>
            <a:r>
              <a:rPr lang="tr-TR" dirty="0">
                <a:solidFill>
                  <a:srgbClr val="FF0000"/>
                </a:solidFill>
              </a:rPr>
              <a:t>*</a:t>
            </a:r>
            <a:r>
              <a:rPr lang="tr-TR" dirty="0"/>
              <a:t>) işin ilk sözleşme bedelinin tamamlanması ve gerçekleşme oranının toplam sözleşme bedelinin en az % 80’ine ulaşarak kusursuz olarak gerçekleştirilmesi halinde düzenlenebilir.</a:t>
            </a:r>
          </a:p>
          <a:p>
            <a:pPr algn="just">
              <a:buNone/>
              <a:defRPr/>
            </a:pPr>
            <a:r>
              <a:rPr lang="tr-TR" i="1" dirty="0" smtClean="0">
                <a:solidFill>
                  <a:srgbClr val="00B050"/>
                </a:solidFill>
              </a:rPr>
              <a:t>	</a:t>
            </a:r>
            <a:r>
              <a:rPr lang="tr-TR" i="1" dirty="0" smtClean="0">
                <a:solidFill>
                  <a:srgbClr val="FF0000"/>
                </a:solidFill>
              </a:rPr>
              <a:t>(</a:t>
            </a:r>
            <a:r>
              <a:rPr lang="tr-TR" sz="2800" i="1" dirty="0">
                <a:solidFill>
                  <a:srgbClr val="FF0000"/>
                </a:solidFill>
              </a:rPr>
              <a:t>İş artışı olmadan iş durum belgesi düzenlenmesi </a:t>
            </a:r>
            <a:r>
              <a:rPr lang="tr-TR" sz="2800" i="1" dirty="0" smtClean="0">
                <a:solidFill>
                  <a:srgbClr val="FF0000"/>
                </a:solidFill>
              </a:rPr>
              <a:t>mümkün değildir</a:t>
            </a:r>
            <a:r>
              <a:rPr lang="tr-TR" sz="2800" i="1" dirty="0">
                <a:solidFill>
                  <a:srgbClr val="FF0000"/>
                </a:solidFill>
              </a:rPr>
              <a:t>.) </a:t>
            </a:r>
            <a:endParaRPr lang="tr-TR" dirty="0" smtClean="0">
              <a:solidFill>
                <a:srgbClr val="FF0000"/>
              </a:solidFill>
            </a:endParaRPr>
          </a:p>
          <a:p>
            <a:pPr marL="0" indent="0">
              <a:buNone/>
            </a:pPr>
            <a:endParaRPr lang="tr-TR" dirty="0"/>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Belge Düzenleme Koşulları</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151141803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179512" y="2636912"/>
            <a:ext cx="2844980" cy="3128288"/>
            <a:chOff x="142844" y="2317016"/>
            <a:chExt cx="4071966" cy="3128288"/>
          </a:xfrm>
          <a:solidFill>
            <a:schemeClr val="bg2">
              <a:lumMod val="90000"/>
            </a:schemeClr>
          </a:solidFill>
        </p:grpSpPr>
        <p:sp>
          <p:nvSpPr>
            <p:cNvPr id="6" name="Serbest Form 5"/>
            <p:cNvSpPr/>
            <p:nvPr/>
          </p:nvSpPr>
          <p:spPr>
            <a:xfrm>
              <a:off x="142844" y="2317016"/>
              <a:ext cx="4071966" cy="943991"/>
            </a:xfrm>
            <a:custGeom>
              <a:avLst/>
              <a:gdLst>
                <a:gd name="connsiteX0" fmla="*/ 0 w 4071966"/>
                <a:gd name="connsiteY0" fmla="*/ 157335 h 943991"/>
                <a:gd name="connsiteX1" fmla="*/ 157335 w 4071966"/>
                <a:gd name="connsiteY1" fmla="*/ 0 h 943991"/>
                <a:gd name="connsiteX2" fmla="*/ 3914631 w 4071966"/>
                <a:gd name="connsiteY2" fmla="*/ 0 h 943991"/>
                <a:gd name="connsiteX3" fmla="*/ 4071966 w 4071966"/>
                <a:gd name="connsiteY3" fmla="*/ 157335 h 943991"/>
                <a:gd name="connsiteX4" fmla="*/ 4071966 w 4071966"/>
                <a:gd name="connsiteY4" fmla="*/ 786656 h 943991"/>
                <a:gd name="connsiteX5" fmla="*/ 3914631 w 4071966"/>
                <a:gd name="connsiteY5" fmla="*/ 943991 h 943991"/>
                <a:gd name="connsiteX6" fmla="*/ 157335 w 4071966"/>
                <a:gd name="connsiteY6" fmla="*/ 943991 h 943991"/>
                <a:gd name="connsiteX7" fmla="*/ 0 w 4071966"/>
                <a:gd name="connsiteY7" fmla="*/ 786656 h 943991"/>
                <a:gd name="connsiteX8" fmla="*/ 0 w 4071966"/>
                <a:gd name="connsiteY8" fmla="*/ 157335 h 94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1966" h="943991">
                  <a:moveTo>
                    <a:pt x="0" y="157335"/>
                  </a:moveTo>
                  <a:cubicBezTo>
                    <a:pt x="0" y="70441"/>
                    <a:pt x="70441" y="0"/>
                    <a:pt x="157335" y="0"/>
                  </a:cubicBezTo>
                  <a:lnTo>
                    <a:pt x="3914631" y="0"/>
                  </a:lnTo>
                  <a:cubicBezTo>
                    <a:pt x="4001525" y="0"/>
                    <a:pt x="4071966" y="70441"/>
                    <a:pt x="4071966" y="157335"/>
                  </a:cubicBezTo>
                  <a:lnTo>
                    <a:pt x="4071966" y="786656"/>
                  </a:lnTo>
                  <a:cubicBezTo>
                    <a:pt x="4071966" y="873550"/>
                    <a:pt x="4001525" y="943991"/>
                    <a:pt x="3914631" y="943991"/>
                  </a:cubicBezTo>
                  <a:lnTo>
                    <a:pt x="157335" y="943991"/>
                  </a:lnTo>
                  <a:cubicBezTo>
                    <a:pt x="70441" y="943991"/>
                    <a:pt x="0" y="873550"/>
                    <a:pt x="0" y="786656"/>
                  </a:cubicBezTo>
                  <a:lnTo>
                    <a:pt x="0" y="157335"/>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662" tIns="114662" rIns="114662" bIns="114662" numCol="1" spcCol="1270" anchor="ctr" anchorCtr="0">
              <a:noAutofit/>
            </a:bodyPr>
            <a:lstStyle/>
            <a:p>
              <a:pPr lvl="0" algn="ctr" defTabSz="800100">
                <a:lnSpc>
                  <a:spcPct val="90000"/>
                </a:lnSpc>
                <a:spcBef>
                  <a:spcPct val="0"/>
                </a:spcBef>
                <a:spcAft>
                  <a:spcPct val="35000"/>
                </a:spcAft>
              </a:pPr>
              <a:r>
                <a:rPr lang="tr-TR" sz="1800" b="0" kern="1200" dirty="0" smtClean="0">
                  <a:solidFill>
                    <a:schemeClr val="tx1"/>
                  </a:solidFill>
                  <a:latin typeface="Arial" pitchFamily="34" charset="0"/>
                  <a:cs typeface="Arial" pitchFamily="34" charset="0"/>
                </a:rPr>
                <a:t>Yaklaşık maliyetin hesaplanması</a:t>
              </a:r>
              <a:endParaRPr lang="tr-TR" sz="1800" b="0" kern="1200" dirty="0">
                <a:solidFill>
                  <a:schemeClr val="tx1"/>
                </a:solidFill>
                <a:latin typeface="Arial" pitchFamily="34" charset="0"/>
                <a:cs typeface="Arial" pitchFamily="34" charset="0"/>
              </a:endParaRPr>
            </a:p>
          </p:txBody>
        </p:sp>
        <p:sp>
          <p:nvSpPr>
            <p:cNvPr id="7" name="Serbest Form 6"/>
            <p:cNvSpPr/>
            <p:nvPr/>
          </p:nvSpPr>
          <p:spPr>
            <a:xfrm>
              <a:off x="142844" y="3415751"/>
              <a:ext cx="4071966" cy="922134"/>
            </a:xfrm>
            <a:custGeom>
              <a:avLst/>
              <a:gdLst>
                <a:gd name="connsiteX0" fmla="*/ 0 w 4071966"/>
                <a:gd name="connsiteY0" fmla="*/ 153692 h 922134"/>
                <a:gd name="connsiteX1" fmla="*/ 153692 w 4071966"/>
                <a:gd name="connsiteY1" fmla="*/ 0 h 922134"/>
                <a:gd name="connsiteX2" fmla="*/ 3918274 w 4071966"/>
                <a:gd name="connsiteY2" fmla="*/ 0 h 922134"/>
                <a:gd name="connsiteX3" fmla="*/ 4071966 w 4071966"/>
                <a:gd name="connsiteY3" fmla="*/ 153692 h 922134"/>
                <a:gd name="connsiteX4" fmla="*/ 4071966 w 4071966"/>
                <a:gd name="connsiteY4" fmla="*/ 768442 h 922134"/>
                <a:gd name="connsiteX5" fmla="*/ 3918274 w 4071966"/>
                <a:gd name="connsiteY5" fmla="*/ 922134 h 922134"/>
                <a:gd name="connsiteX6" fmla="*/ 153692 w 4071966"/>
                <a:gd name="connsiteY6" fmla="*/ 922134 h 922134"/>
                <a:gd name="connsiteX7" fmla="*/ 0 w 4071966"/>
                <a:gd name="connsiteY7" fmla="*/ 768442 h 922134"/>
                <a:gd name="connsiteX8" fmla="*/ 0 w 4071966"/>
                <a:gd name="connsiteY8" fmla="*/ 153692 h 92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1966" h="922134">
                  <a:moveTo>
                    <a:pt x="0" y="153692"/>
                  </a:moveTo>
                  <a:cubicBezTo>
                    <a:pt x="0" y="68810"/>
                    <a:pt x="68810" y="0"/>
                    <a:pt x="153692" y="0"/>
                  </a:cubicBezTo>
                  <a:lnTo>
                    <a:pt x="3918274" y="0"/>
                  </a:lnTo>
                  <a:cubicBezTo>
                    <a:pt x="4003156" y="0"/>
                    <a:pt x="4071966" y="68810"/>
                    <a:pt x="4071966" y="153692"/>
                  </a:cubicBezTo>
                  <a:lnTo>
                    <a:pt x="4071966" y="768442"/>
                  </a:lnTo>
                  <a:cubicBezTo>
                    <a:pt x="4071966" y="853324"/>
                    <a:pt x="4003156" y="922134"/>
                    <a:pt x="3918274" y="922134"/>
                  </a:cubicBezTo>
                  <a:lnTo>
                    <a:pt x="153692" y="922134"/>
                  </a:lnTo>
                  <a:cubicBezTo>
                    <a:pt x="68810" y="922134"/>
                    <a:pt x="0" y="853324"/>
                    <a:pt x="0" y="768442"/>
                  </a:cubicBezTo>
                  <a:lnTo>
                    <a:pt x="0" y="15369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595" tIns="113595" rIns="113595" bIns="113595" numCol="1" spcCol="1270" anchor="ctr" anchorCtr="0">
              <a:noAutofit/>
            </a:bodyPr>
            <a:lstStyle/>
            <a:p>
              <a:pPr lvl="0" algn="ctr" defTabSz="800100">
                <a:lnSpc>
                  <a:spcPct val="90000"/>
                </a:lnSpc>
                <a:spcBef>
                  <a:spcPct val="0"/>
                </a:spcBef>
                <a:spcAft>
                  <a:spcPct val="35000"/>
                </a:spcAft>
              </a:pPr>
              <a:r>
                <a:rPr lang="tr-TR" sz="1800" b="0" kern="1200" dirty="0" smtClean="0">
                  <a:solidFill>
                    <a:schemeClr val="tx1"/>
                  </a:solidFill>
                  <a:latin typeface="Arial" pitchFamily="34" charset="0"/>
                  <a:cs typeface="Arial" pitchFamily="34" charset="0"/>
                </a:rPr>
                <a:t>İhale usulünün tespiti  ve ihale onayının alınması </a:t>
              </a:r>
            </a:p>
          </p:txBody>
        </p:sp>
        <p:sp>
          <p:nvSpPr>
            <p:cNvPr id="9" name="Serbest Form 8"/>
            <p:cNvSpPr/>
            <p:nvPr/>
          </p:nvSpPr>
          <p:spPr>
            <a:xfrm>
              <a:off x="142844" y="4513566"/>
              <a:ext cx="4071966" cy="931738"/>
            </a:xfrm>
            <a:custGeom>
              <a:avLst/>
              <a:gdLst>
                <a:gd name="connsiteX0" fmla="*/ 0 w 4071966"/>
                <a:gd name="connsiteY0" fmla="*/ 155293 h 931738"/>
                <a:gd name="connsiteX1" fmla="*/ 155293 w 4071966"/>
                <a:gd name="connsiteY1" fmla="*/ 0 h 931738"/>
                <a:gd name="connsiteX2" fmla="*/ 3916673 w 4071966"/>
                <a:gd name="connsiteY2" fmla="*/ 0 h 931738"/>
                <a:gd name="connsiteX3" fmla="*/ 4071966 w 4071966"/>
                <a:gd name="connsiteY3" fmla="*/ 155293 h 931738"/>
                <a:gd name="connsiteX4" fmla="*/ 4071966 w 4071966"/>
                <a:gd name="connsiteY4" fmla="*/ 776445 h 931738"/>
                <a:gd name="connsiteX5" fmla="*/ 3916673 w 4071966"/>
                <a:gd name="connsiteY5" fmla="*/ 931738 h 931738"/>
                <a:gd name="connsiteX6" fmla="*/ 155293 w 4071966"/>
                <a:gd name="connsiteY6" fmla="*/ 931738 h 931738"/>
                <a:gd name="connsiteX7" fmla="*/ 0 w 4071966"/>
                <a:gd name="connsiteY7" fmla="*/ 776445 h 931738"/>
                <a:gd name="connsiteX8" fmla="*/ 0 w 4071966"/>
                <a:gd name="connsiteY8" fmla="*/ 155293 h 9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1966" h="931738">
                  <a:moveTo>
                    <a:pt x="0" y="155293"/>
                  </a:moveTo>
                  <a:cubicBezTo>
                    <a:pt x="0" y="69527"/>
                    <a:pt x="69527" y="0"/>
                    <a:pt x="155293" y="0"/>
                  </a:cubicBezTo>
                  <a:lnTo>
                    <a:pt x="3916673" y="0"/>
                  </a:lnTo>
                  <a:cubicBezTo>
                    <a:pt x="4002439" y="0"/>
                    <a:pt x="4071966" y="69527"/>
                    <a:pt x="4071966" y="155293"/>
                  </a:cubicBezTo>
                  <a:lnTo>
                    <a:pt x="4071966" y="776445"/>
                  </a:lnTo>
                  <a:cubicBezTo>
                    <a:pt x="4071966" y="862211"/>
                    <a:pt x="4002439" y="931738"/>
                    <a:pt x="3916673" y="931738"/>
                  </a:cubicBezTo>
                  <a:lnTo>
                    <a:pt x="155293" y="931738"/>
                  </a:lnTo>
                  <a:cubicBezTo>
                    <a:pt x="69527" y="931738"/>
                    <a:pt x="0" y="862211"/>
                    <a:pt x="0" y="776445"/>
                  </a:cubicBezTo>
                  <a:lnTo>
                    <a:pt x="0" y="15529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064" tIns="114064" rIns="114064" bIns="114064" numCol="1" spcCol="1270" anchor="ctr" anchorCtr="0">
              <a:noAutofit/>
            </a:bodyPr>
            <a:lstStyle/>
            <a:p>
              <a:pPr lvl="0" algn="ctr" defTabSz="800100">
                <a:lnSpc>
                  <a:spcPct val="90000"/>
                </a:lnSpc>
                <a:spcBef>
                  <a:spcPct val="0"/>
                </a:spcBef>
                <a:spcAft>
                  <a:spcPct val="35000"/>
                </a:spcAft>
              </a:pPr>
              <a:r>
                <a:rPr lang="tr-TR" sz="1800" b="0" kern="1200" dirty="0" smtClean="0">
                  <a:solidFill>
                    <a:schemeClr val="tx1"/>
                  </a:solidFill>
                  <a:latin typeface="Arial" pitchFamily="34" charset="0"/>
                  <a:cs typeface="Arial" pitchFamily="34" charset="0"/>
                </a:rPr>
                <a:t>İhale dokümanının hazırlanması</a:t>
              </a:r>
            </a:p>
          </p:txBody>
        </p:sp>
      </p:grpSp>
      <p:sp>
        <p:nvSpPr>
          <p:cNvPr id="4" name="3 Slayt Numarası Yer Tutucusu"/>
          <p:cNvSpPr>
            <a:spLocks noGrp="1"/>
          </p:cNvSpPr>
          <p:nvPr>
            <p:ph type="sldNum" sz="quarter" idx="12"/>
          </p:nvPr>
        </p:nvSpPr>
        <p:spPr/>
        <p:txBody>
          <a:bodyPr/>
          <a:lstStyle/>
          <a:p>
            <a:pPr>
              <a:defRPr/>
            </a:pPr>
            <a:fld id="{4075EAC3-9EEC-4A20-9AF0-4D4C63D2EF2A}" type="slidenum">
              <a:rPr lang="tr-TR" smtClean="0"/>
              <a:pPr>
                <a:defRPr/>
              </a:pPr>
              <a:t>4</a:t>
            </a:fld>
            <a:endParaRPr lang="tr-TR"/>
          </a:p>
        </p:txBody>
      </p:sp>
      <p:graphicFrame>
        <p:nvGraphicFramePr>
          <p:cNvPr id="8" name="4 İçerik Yer Tutucusu"/>
          <p:cNvGraphicFramePr>
            <a:graphicFrameLocks/>
          </p:cNvGraphicFramePr>
          <p:nvPr>
            <p:extLst>
              <p:ext uri="{D42A27DB-BD31-4B8C-83A1-F6EECF244321}">
                <p14:modId xmlns:p14="http://schemas.microsoft.com/office/powerpoint/2010/main" val="3732374725"/>
              </p:ext>
            </p:extLst>
          </p:nvPr>
        </p:nvGraphicFramePr>
        <p:xfrm>
          <a:off x="5796136" y="2564904"/>
          <a:ext cx="2917558"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11 Grup"/>
          <p:cNvGrpSpPr/>
          <p:nvPr/>
        </p:nvGrpSpPr>
        <p:grpSpPr>
          <a:xfrm>
            <a:off x="571473" y="1214422"/>
            <a:ext cx="1984303" cy="740731"/>
            <a:chOff x="0" y="3519345"/>
            <a:chExt cx="4071966" cy="740731"/>
          </a:xfrm>
          <a:solidFill>
            <a:srgbClr val="C00000">
              <a:alpha val="24000"/>
            </a:srgbClr>
          </a:solidFill>
        </p:grpSpPr>
        <p:sp>
          <p:nvSpPr>
            <p:cNvPr id="13" name="12 Yuvarlatılmış Dikdörtgen"/>
            <p:cNvSpPr/>
            <p:nvPr/>
          </p:nvSpPr>
          <p:spPr>
            <a:xfrm>
              <a:off x="0" y="3519345"/>
              <a:ext cx="4071966" cy="74073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36161" y="3555505"/>
              <a:ext cx="4035804" cy="668411"/>
            </a:xfrm>
            <a:prstGeom prst="rect">
              <a:avLst/>
            </a:prstGeom>
            <a:solidFill>
              <a:schemeClr val="accent3">
                <a:lumMod val="60000"/>
                <a:lumOff val="40000"/>
                <a:alpha val="73000"/>
              </a:schemeClr>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rPr>
                <a:t>İhale ilanı öncesi</a:t>
              </a:r>
            </a:p>
          </p:txBody>
        </p:sp>
      </p:grpSp>
      <p:grpSp>
        <p:nvGrpSpPr>
          <p:cNvPr id="16" name="15 Grup"/>
          <p:cNvGrpSpPr/>
          <p:nvPr/>
        </p:nvGrpSpPr>
        <p:grpSpPr>
          <a:xfrm>
            <a:off x="6156176" y="1196752"/>
            <a:ext cx="2160240" cy="686963"/>
            <a:chOff x="0" y="3519345"/>
            <a:chExt cx="4071966" cy="740731"/>
          </a:xfrm>
          <a:solidFill>
            <a:srgbClr val="C00000">
              <a:alpha val="25000"/>
            </a:srgbClr>
          </a:solidFill>
        </p:grpSpPr>
        <p:sp>
          <p:nvSpPr>
            <p:cNvPr id="17" name="16 Yuvarlatılmış Dikdörtgen"/>
            <p:cNvSpPr/>
            <p:nvPr/>
          </p:nvSpPr>
          <p:spPr>
            <a:xfrm>
              <a:off x="0" y="3519345"/>
              <a:ext cx="4071966" cy="74073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Yuvarlatılmış Dikdörtgen 4"/>
            <p:cNvSpPr/>
            <p:nvPr/>
          </p:nvSpPr>
          <p:spPr>
            <a:xfrm>
              <a:off x="36160" y="3555505"/>
              <a:ext cx="3999646" cy="668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rPr>
                <a:t>İhale ilanı sonrası </a:t>
              </a:r>
            </a:p>
          </p:txBody>
        </p:sp>
      </p:grpSp>
      <p:sp>
        <p:nvSpPr>
          <p:cNvPr id="19" name="Rectangle 9"/>
          <p:cNvSpPr>
            <a:spLocks noChangeArrowheads="1"/>
          </p:cNvSpPr>
          <p:nvPr/>
        </p:nvSpPr>
        <p:spPr bwMode="auto">
          <a:xfrm>
            <a:off x="0" y="285728"/>
            <a:ext cx="9144000" cy="714380"/>
          </a:xfrm>
          <a:prstGeom prst="rect">
            <a:avLst/>
          </a:prstGeom>
          <a:solidFill>
            <a:srgbClr val="00B0F0">
              <a:alpha val="93000"/>
            </a:srgbClr>
          </a:solidFill>
          <a:ln>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lnSpc>
                <a:spcPct val="90000"/>
              </a:lnSpc>
              <a:spcBef>
                <a:spcPts val="0"/>
              </a:spcBef>
              <a:buClr>
                <a:srgbClr val="660000"/>
              </a:buClr>
              <a:buSzPct val="70000"/>
              <a:defRPr/>
            </a:pPr>
            <a:r>
              <a:rPr lang="tr-TR" sz="4000" dirty="0" smtClean="0">
                <a:solidFill>
                  <a:srgbClr val="FFFFFF"/>
                </a:solidFill>
                <a:cs typeface="Arial" charset="0"/>
              </a:rPr>
              <a:t>Yapım İşleri  </a:t>
            </a:r>
            <a:r>
              <a:rPr lang="tr-TR" sz="4000" dirty="0">
                <a:solidFill>
                  <a:srgbClr val="FFFFFF"/>
                </a:solidFill>
                <a:cs typeface="Arial" charset="0"/>
              </a:rPr>
              <a:t>İ</a:t>
            </a:r>
            <a:r>
              <a:rPr lang="tr-TR" sz="4000" dirty="0" smtClean="0">
                <a:solidFill>
                  <a:srgbClr val="FFFFFF"/>
                </a:solidFill>
                <a:cs typeface="Arial" charset="0"/>
              </a:rPr>
              <a:t>hale </a:t>
            </a:r>
            <a:r>
              <a:rPr lang="tr-TR" sz="4000" dirty="0">
                <a:solidFill>
                  <a:srgbClr val="FFFFFF"/>
                </a:solidFill>
                <a:cs typeface="Arial" charset="0"/>
              </a:rPr>
              <a:t>S</a:t>
            </a:r>
            <a:r>
              <a:rPr lang="tr-TR" sz="4000" dirty="0" smtClean="0">
                <a:solidFill>
                  <a:srgbClr val="FFFFFF"/>
                </a:solidFill>
                <a:cs typeface="Arial" charset="0"/>
              </a:rPr>
              <a:t>üreci</a:t>
            </a:r>
            <a:endParaRPr lang="tr-TR" sz="4000" dirty="0">
              <a:solidFill>
                <a:schemeClr val="bg1"/>
              </a:solidFill>
            </a:endParaRPr>
          </a:p>
        </p:txBody>
      </p:sp>
      <p:sp>
        <p:nvSpPr>
          <p:cNvPr id="21" name="20 Aşağı Ok"/>
          <p:cNvSpPr/>
          <p:nvPr/>
        </p:nvSpPr>
        <p:spPr>
          <a:xfrm>
            <a:off x="899592" y="2060848"/>
            <a:ext cx="1285884" cy="471712"/>
          </a:xfrm>
          <a:prstGeom prst="downArrow">
            <a:avLst/>
          </a:prstGeom>
          <a:solidFill>
            <a:schemeClr val="accent3">
              <a:lumMod val="60000"/>
              <a:lumOff val="4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21 Aşağı Ok"/>
          <p:cNvSpPr/>
          <p:nvPr/>
        </p:nvSpPr>
        <p:spPr>
          <a:xfrm>
            <a:off x="6588224" y="1988840"/>
            <a:ext cx="1214446" cy="543151"/>
          </a:xfrm>
          <a:prstGeom prst="downArrow">
            <a:avLst>
              <a:gd name="adj1" fmla="val 50000"/>
              <a:gd name="adj2" fmla="val 56609"/>
            </a:avLst>
          </a:prstGeom>
          <a:solidFill>
            <a:srgbClr val="C0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38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3612" y="285728"/>
            <a:ext cx="1700388" cy="8572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Serbest Form 9"/>
          <p:cNvSpPr/>
          <p:nvPr/>
        </p:nvSpPr>
        <p:spPr>
          <a:xfrm>
            <a:off x="3131840" y="1268760"/>
            <a:ext cx="2592288" cy="576064"/>
          </a:xfrm>
          <a:custGeom>
            <a:avLst/>
            <a:gdLst>
              <a:gd name="connsiteX0" fmla="*/ 0 w 4071966"/>
              <a:gd name="connsiteY0" fmla="*/ 153692 h 922134"/>
              <a:gd name="connsiteX1" fmla="*/ 153692 w 4071966"/>
              <a:gd name="connsiteY1" fmla="*/ 0 h 922134"/>
              <a:gd name="connsiteX2" fmla="*/ 3918274 w 4071966"/>
              <a:gd name="connsiteY2" fmla="*/ 0 h 922134"/>
              <a:gd name="connsiteX3" fmla="*/ 4071966 w 4071966"/>
              <a:gd name="connsiteY3" fmla="*/ 153692 h 922134"/>
              <a:gd name="connsiteX4" fmla="*/ 4071966 w 4071966"/>
              <a:gd name="connsiteY4" fmla="*/ 768442 h 922134"/>
              <a:gd name="connsiteX5" fmla="*/ 3918274 w 4071966"/>
              <a:gd name="connsiteY5" fmla="*/ 922134 h 922134"/>
              <a:gd name="connsiteX6" fmla="*/ 153692 w 4071966"/>
              <a:gd name="connsiteY6" fmla="*/ 922134 h 922134"/>
              <a:gd name="connsiteX7" fmla="*/ 0 w 4071966"/>
              <a:gd name="connsiteY7" fmla="*/ 768442 h 922134"/>
              <a:gd name="connsiteX8" fmla="*/ 0 w 4071966"/>
              <a:gd name="connsiteY8" fmla="*/ 153692 h 92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1966" h="922134">
                <a:moveTo>
                  <a:pt x="0" y="153692"/>
                </a:moveTo>
                <a:cubicBezTo>
                  <a:pt x="0" y="68810"/>
                  <a:pt x="68810" y="0"/>
                  <a:pt x="153692" y="0"/>
                </a:cubicBezTo>
                <a:lnTo>
                  <a:pt x="3918274" y="0"/>
                </a:lnTo>
                <a:cubicBezTo>
                  <a:pt x="4003156" y="0"/>
                  <a:pt x="4071966" y="68810"/>
                  <a:pt x="4071966" y="153692"/>
                </a:cubicBezTo>
                <a:lnTo>
                  <a:pt x="4071966" y="768442"/>
                </a:lnTo>
                <a:cubicBezTo>
                  <a:pt x="4071966" y="853324"/>
                  <a:pt x="4003156" y="922134"/>
                  <a:pt x="3918274" y="922134"/>
                </a:cubicBezTo>
                <a:lnTo>
                  <a:pt x="153692" y="922134"/>
                </a:lnTo>
                <a:cubicBezTo>
                  <a:pt x="68810" y="922134"/>
                  <a:pt x="0" y="853324"/>
                  <a:pt x="0" y="768442"/>
                </a:cubicBezTo>
                <a:lnTo>
                  <a:pt x="0" y="153692"/>
                </a:lnTo>
                <a:close/>
              </a:path>
            </a:pathLst>
          </a:cu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595" tIns="113595" rIns="113595" bIns="113595" numCol="1" spcCol="1270" anchor="ctr" anchorCtr="0">
            <a:noAutofit/>
          </a:bodyPr>
          <a:lstStyle/>
          <a:p>
            <a:pPr lvl="0" algn="ctr" defTabSz="800100">
              <a:lnSpc>
                <a:spcPct val="90000"/>
              </a:lnSpc>
              <a:spcBef>
                <a:spcPct val="0"/>
              </a:spcBef>
              <a:spcAft>
                <a:spcPct val="35000"/>
              </a:spcAft>
            </a:pPr>
            <a:r>
              <a:rPr lang="tr-TR" sz="1800" dirty="0" smtClean="0">
                <a:solidFill>
                  <a:schemeClr val="tx1"/>
                </a:solidFill>
                <a:latin typeface="Arial" pitchFamily="34" charset="0"/>
                <a:cs typeface="Arial" pitchFamily="34" charset="0"/>
              </a:rPr>
              <a:t>İHALE İLANI</a:t>
            </a:r>
            <a:endParaRPr lang="tr-TR" sz="1800" b="0" kern="1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88453485"/>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40</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p:txBody>
          <a:bodyPr>
            <a:normAutofit fontScale="92500" lnSpcReduction="20000"/>
          </a:bodyPr>
          <a:lstStyle/>
          <a:p>
            <a:pPr lvl="1">
              <a:buFont typeface="Calibri" pitchFamily="34" charset="0"/>
              <a:buChar char="•"/>
              <a:defRPr/>
            </a:pPr>
            <a:r>
              <a:rPr lang="tr-TR" b="1" dirty="0" smtClean="0">
                <a:solidFill>
                  <a:srgbClr val="00B050"/>
                </a:solidFill>
              </a:rPr>
              <a:t>İş </a:t>
            </a:r>
            <a:r>
              <a:rPr lang="tr-TR" b="1" dirty="0">
                <a:solidFill>
                  <a:srgbClr val="00B050"/>
                </a:solidFill>
              </a:rPr>
              <a:t>durum belgesi senaryo 1: </a:t>
            </a:r>
          </a:p>
          <a:p>
            <a:pPr lvl="0" algn="just">
              <a:buNone/>
              <a:defRPr/>
            </a:pPr>
            <a:r>
              <a:rPr lang="tr-TR" sz="2800" dirty="0"/>
              <a:t> 		İlk sözleşme bedeli </a:t>
            </a:r>
            <a:r>
              <a:rPr lang="tr-TR" sz="2800" dirty="0" smtClean="0"/>
              <a:t>: </a:t>
            </a:r>
            <a:r>
              <a:rPr lang="tr-TR" sz="2800" b="1" dirty="0" smtClean="0">
                <a:solidFill>
                  <a:srgbClr val="FF0000"/>
                </a:solidFill>
              </a:rPr>
              <a:t>100 </a:t>
            </a:r>
            <a:r>
              <a:rPr lang="tr-TR" sz="2800" b="1" dirty="0">
                <a:solidFill>
                  <a:srgbClr val="FF0000"/>
                </a:solidFill>
              </a:rPr>
              <a:t>TL </a:t>
            </a:r>
            <a:r>
              <a:rPr lang="tr-TR" sz="2800" dirty="0"/>
              <a:t> </a:t>
            </a:r>
          </a:p>
          <a:p>
            <a:pPr algn="just">
              <a:buFont typeface="Wingdings 2" pitchFamily="18" charset="2"/>
              <a:buNone/>
              <a:defRPr/>
            </a:pPr>
            <a:r>
              <a:rPr lang="tr-TR" sz="2800" dirty="0"/>
              <a:t>		İş artışı: </a:t>
            </a:r>
            <a:r>
              <a:rPr lang="tr-TR" sz="2800" b="1" dirty="0">
                <a:solidFill>
                  <a:srgbClr val="FF0000"/>
                </a:solidFill>
              </a:rPr>
              <a:t>%20 </a:t>
            </a:r>
            <a:r>
              <a:rPr lang="tr-TR" sz="2800" dirty="0"/>
              <a:t> </a:t>
            </a:r>
          </a:p>
          <a:p>
            <a:pPr algn="just">
              <a:buFont typeface="Wingdings 2" pitchFamily="18" charset="2"/>
              <a:buNone/>
              <a:defRPr/>
            </a:pPr>
            <a:r>
              <a:rPr lang="tr-TR" sz="2800" dirty="0"/>
              <a:t>		Toplam sözleşme bedeli :</a:t>
            </a:r>
            <a:r>
              <a:rPr lang="tr-TR" sz="2800" b="1" dirty="0">
                <a:solidFill>
                  <a:srgbClr val="FF0000"/>
                </a:solidFill>
              </a:rPr>
              <a:t>120 TL. </a:t>
            </a:r>
          </a:p>
          <a:p>
            <a:pPr algn="just">
              <a:buFont typeface="Wingdings 2" pitchFamily="18" charset="2"/>
              <a:buNone/>
              <a:defRPr/>
            </a:pPr>
            <a:r>
              <a:rPr lang="tr-TR" sz="2800" b="1" dirty="0">
                <a:solidFill>
                  <a:srgbClr val="FF0000"/>
                </a:solidFill>
              </a:rPr>
              <a:t>		</a:t>
            </a:r>
            <a:r>
              <a:rPr lang="tr-TR" sz="2800" b="1" dirty="0"/>
              <a:t>Toplam sözleşme bedelinin </a:t>
            </a:r>
            <a:r>
              <a:rPr lang="tr-TR" sz="2800" dirty="0"/>
              <a:t>%80’i: </a:t>
            </a:r>
            <a:r>
              <a:rPr lang="tr-TR" sz="2800" b="1" dirty="0">
                <a:solidFill>
                  <a:srgbClr val="FF0000"/>
                </a:solidFill>
              </a:rPr>
              <a:t>96 TL’lik kısım 	tamamlandığında; </a:t>
            </a:r>
          </a:p>
          <a:p>
            <a:pPr algn="just">
              <a:buFont typeface="Wingdings 2" pitchFamily="18" charset="2"/>
              <a:buNone/>
              <a:defRPr/>
            </a:pPr>
            <a:r>
              <a:rPr lang="tr-TR" sz="2800" dirty="0"/>
              <a:t>   		İlk sözleşme bedeli olan </a:t>
            </a:r>
            <a:r>
              <a:rPr lang="tr-TR" sz="2800" b="1" dirty="0">
                <a:solidFill>
                  <a:srgbClr val="FF0000"/>
                </a:solidFill>
              </a:rPr>
              <a:t>100 TL </a:t>
            </a:r>
            <a:r>
              <a:rPr lang="tr-TR" sz="2800" dirty="0"/>
              <a:t>henüz 	tamamlanmadığı </a:t>
            </a:r>
            <a:r>
              <a:rPr lang="tr-TR" sz="2800" dirty="0" smtClean="0"/>
              <a:t>için, </a:t>
            </a:r>
          </a:p>
          <a:p>
            <a:pPr algn="just">
              <a:buFont typeface="Wingdings 2" pitchFamily="18" charset="2"/>
              <a:buNone/>
              <a:defRPr/>
            </a:pPr>
            <a:endParaRPr lang="tr-TR" sz="2800" dirty="0" smtClean="0"/>
          </a:p>
          <a:p>
            <a:pPr indent="11113" algn="just">
              <a:buFont typeface="Wingdings 2" pitchFamily="18" charset="2"/>
              <a:buNone/>
              <a:defRPr/>
            </a:pPr>
            <a:r>
              <a:rPr lang="tr-TR" sz="2800" dirty="0" smtClean="0"/>
              <a:t>İlk sözleşme bedeli </a:t>
            </a:r>
            <a:r>
              <a:rPr lang="tr-TR" sz="2800" b="1" dirty="0" smtClean="0"/>
              <a:t>100 TL tamamlandığında </a:t>
            </a:r>
            <a:r>
              <a:rPr lang="tr-TR" sz="2800" b="1" dirty="0">
                <a:solidFill>
                  <a:srgbClr val="FF0000"/>
                </a:solidFill>
              </a:rPr>
              <a:t>iş durum </a:t>
            </a:r>
            <a:r>
              <a:rPr lang="tr-TR" sz="2800" b="1" dirty="0" smtClean="0">
                <a:solidFill>
                  <a:srgbClr val="FF0000"/>
                </a:solidFill>
              </a:rPr>
              <a:t>belgesi </a:t>
            </a:r>
            <a:r>
              <a:rPr lang="tr-TR" sz="2800" b="1" dirty="0" smtClean="0"/>
              <a:t>düzenlenir.</a:t>
            </a:r>
            <a:endParaRPr lang="tr-TR" sz="2800" b="1" dirty="0"/>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Belge Düzenleme Koşulları</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1263624557"/>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41</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p:txBody>
          <a:bodyPr>
            <a:normAutofit/>
          </a:bodyPr>
          <a:lstStyle/>
          <a:p>
            <a:pPr lvl="0">
              <a:defRPr/>
            </a:pPr>
            <a:r>
              <a:rPr lang="tr-TR" sz="2600" b="1" dirty="0" smtClean="0">
                <a:solidFill>
                  <a:srgbClr val="00B050"/>
                </a:solidFill>
                <a:cs typeface="Arial" charset="0"/>
              </a:rPr>
              <a:t>İş </a:t>
            </a:r>
            <a:r>
              <a:rPr lang="tr-TR" sz="2600" b="1" dirty="0">
                <a:solidFill>
                  <a:srgbClr val="00B050"/>
                </a:solidFill>
                <a:cs typeface="Arial" charset="0"/>
              </a:rPr>
              <a:t>durum belgesi senaryo 2: </a:t>
            </a:r>
          </a:p>
          <a:p>
            <a:pPr lvl="0" algn="just">
              <a:buNone/>
              <a:defRPr/>
            </a:pPr>
            <a:r>
              <a:rPr lang="tr-TR" sz="2600" dirty="0">
                <a:solidFill>
                  <a:prstClr val="black"/>
                </a:solidFill>
                <a:cs typeface="Arial" charset="0"/>
              </a:rPr>
              <a:t> 	İlk sözleşme bedeli :</a:t>
            </a:r>
            <a:r>
              <a:rPr lang="tr-TR" sz="2600" b="1" dirty="0">
                <a:solidFill>
                  <a:srgbClr val="FF0000"/>
                </a:solidFill>
                <a:cs typeface="Arial" charset="0"/>
              </a:rPr>
              <a:t>100 TL </a:t>
            </a:r>
            <a:r>
              <a:rPr lang="tr-TR" sz="2600" dirty="0">
                <a:solidFill>
                  <a:prstClr val="black"/>
                </a:solidFill>
                <a:cs typeface="Arial" charset="0"/>
              </a:rPr>
              <a:t> </a:t>
            </a:r>
          </a:p>
          <a:p>
            <a:pPr lvl="0" algn="just">
              <a:buNone/>
              <a:defRPr/>
            </a:pPr>
            <a:r>
              <a:rPr lang="tr-TR" sz="2600" dirty="0">
                <a:solidFill>
                  <a:prstClr val="black"/>
                </a:solidFill>
                <a:cs typeface="Arial" charset="0"/>
              </a:rPr>
              <a:t>	İş artışı: </a:t>
            </a:r>
            <a:r>
              <a:rPr lang="tr-TR" sz="2600" b="1" dirty="0">
                <a:solidFill>
                  <a:srgbClr val="FF0000"/>
                </a:solidFill>
                <a:cs typeface="Arial" charset="0"/>
              </a:rPr>
              <a:t>%30 </a:t>
            </a:r>
            <a:r>
              <a:rPr lang="tr-TR" sz="2600" dirty="0">
                <a:solidFill>
                  <a:prstClr val="black"/>
                </a:solidFill>
                <a:cs typeface="Arial" charset="0"/>
              </a:rPr>
              <a:t> </a:t>
            </a:r>
          </a:p>
          <a:p>
            <a:pPr lvl="0" algn="just">
              <a:buNone/>
              <a:defRPr/>
            </a:pPr>
            <a:r>
              <a:rPr lang="tr-TR" sz="2600" dirty="0">
                <a:solidFill>
                  <a:prstClr val="black"/>
                </a:solidFill>
                <a:cs typeface="Arial" charset="0"/>
              </a:rPr>
              <a:t>	Toplam sözleşme bedeli :</a:t>
            </a:r>
            <a:r>
              <a:rPr lang="tr-TR" sz="2600" b="1" dirty="0">
                <a:solidFill>
                  <a:srgbClr val="FF0000"/>
                </a:solidFill>
                <a:cs typeface="Arial" charset="0"/>
              </a:rPr>
              <a:t>130 TL. </a:t>
            </a:r>
          </a:p>
          <a:p>
            <a:pPr lvl="0" algn="just">
              <a:buNone/>
              <a:defRPr/>
            </a:pPr>
            <a:r>
              <a:rPr lang="tr-TR" sz="2600" b="1" dirty="0">
                <a:solidFill>
                  <a:srgbClr val="FF0000"/>
                </a:solidFill>
                <a:cs typeface="Arial" charset="0"/>
              </a:rPr>
              <a:t>	</a:t>
            </a:r>
            <a:r>
              <a:rPr lang="tr-TR" sz="2600" b="1" dirty="0">
                <a:solidFill>
                  <a:prstClr val="black"/>
                </a:solidFill>
                <a:cs typeface="Arial" charset="0"/>
              </a:rPr>
              <a:t>Toplam sözleşme bedelinin </a:t>
            </a:r>
            <a:r>
              <a:rPr lang="tr-TR" sz="2600" dirty="0">
                <a:solidFill>
                  <a:prstClr val="black"/>
                </a:solidFill>
                <a:cs typeface="Arial" charset="0"/>
              </a:rPr>
              <a:t>%80’i: </a:t>
            </a:r>
            <a:r>
              <a:rPr lang="tr-TR" sz="2600" b="1" dirty="0">
                <a:solidFill>
                  <a:srgbClr val="FF0000"/>
                </a:solidFill>
                <a:cs typeface="Arial" charset="0"/>
              </a:rPr>
              <a:t>104 TL’lik kısım tamamlandığında;</a:t>
            </a:r>
          </a:p>
          <a:p>
            <a:pPr lvl="0" algn="just">
              <a:buNone/>
              <a:defRPr/>
            </a:pPr>
            <a:r>
              <a:rPr lang="tr-TR" sz="2600" b="1" dirty="0">
                <a:solidFill>
                  <a:srgbClr val="FF0000"/>
                </a:solidFill>
                <a:cs typeface="Arial" charset="0"/>
              </a:rPr>
              <a:t>	</a:t>
            </a:r>
            <a:r>
              <a:rPr lang="tr-TR" sz="2600" dirty="0">
                <a:solidFill>
                  <a:srgbClr val="FF0000"/>
                </a:solidFill>
                <a:latin typeface="Tahoma" pitchFamily="34" charset="0"/>
                <a:cs typeface="Arial" charset="0"/>
              </a:rPr>
              <a:t>İş durum belgesi </a:t>
            </a:r>
            <a:r>
              <a:rPr lang="tr-TR" sz="2600" b="1" dirty="0">
                <a:solidFill>
                  <a:prstClr val="black"/>
                </a:solidFill>
                <a:latin typeface="Tahoma" pitchFamily="34" charset="0"/>
                <a:cs typeface="Arial" charset="0"/>
              </a:rPr>
              <a:t>düzenlenebilecektir. </a:t>
            </a:r>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Belge Düzenleme Koşulları</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322591105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42</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p:txBody>
          <a:bodyPr>
            <a:normAutofit/>
          </a:bodyPr>
          <a:lstStyle/>
          <a:p>
            <a:pPr marL="457200" lvl="1" indent="0">
              <a:buNone/>
              <a:defRPr/>
            </a:pPr>
            <a:endParaRPr lang="tr-TR" sz="2600" b="1" dirty="0">
              <a:solidFill>
                <a:srgbClr val="00B050"/>
              </a:solidFill>
            </a:endParaRPr>
          </a:p>
          <a:p>
            <a:pPr marL="0" indent="0">
              <a:buNone/>
              <a:defRPr/>
            </a:pPr>
            <a:r>
              <a:rPr lang="tr-TR" sz="2600" b="1" dirty="0">
                <a:solidFill>
                  <a:schemeClr val="accent1"/>
                </a:solidFill>
              </a:rPr>
              <a:t>İş durum belgeleri;</a:t>
            </a:r>
          </a:p>
          <a:p>
            <a:pPr lvl="4">
              <a:defRPr/>
            </a:pPr>
            <a:endParaRPr lang="tr-TR" sz="2600" dirty="0" smtClean="0"/>
          </a:p>
          <a:p>
            <a:pPr algn="just">
              <a:lnSpc>
                <a:spcPct val="80000"/>
              </a:lnSpc>
              <a:buFont typeface="Wingdings" pitchFamily="2" charset="2"/>
              <a:buChar char="Ø"/>
              <a:defRPr/>
            </a:pPr>
            <a:r>
              <a:rPr lang="tr-TR" sz="2600" dirty="0" smtClean="0"/>
              <a:t>Düzenlendiği tarihten itibaren </a:t>
            </a:r>
            <a:r>
              <a:rPr lang="tr-TR" sz="2600" u="sng" dirty="0" smtClean="0">
                <a:solidFill>
                  <a:srgbClr val="FF0000"/>
                </a:solidFill>
              </a:rPr>
              <a:t>bir yıl süreyle</a:t>
            </a:r>
            <a:r>
              <a:rPr lang="tr-TR" sz="2600" dirty="0" smtClean="0">
                <a:solidFill>
                  <a:srgbClr val="FF0000"/>
                </a:solidFill>
              </a:rPr>
              <a:t> </a:t>
            </a:r>
            <a:r>
              <a:rPr lang="tr-TR" sz="2600" dirty="0" smtClean="0"/>
              <a:t>kullanılabilir.</a:t>
            </a:r>
          </a:p>
          <a:p>
            <a:pPr algn="just">
              <a:lnSpc>
                <a:spcPct val="80000"/>
              </a:lnSpc>
              <a:defRPr/>
            </a:pPr>
            <a:endParaRPr lang="tr-TR" sz="2600" dirty="0"/>
          </a:p>
          <a:p>
            <a:pPr algn="just">
              <a:lnSpc>
                <a:spcPct val="80000"/>
              </a:lnSpc>
              <a:buFont typeface="Wingdings" pitchFamily="2" charset="2"/>
              <a:buChar char="Ø"/>
              <a:defRPr/>
            </a:pPr>
            <a:r>
              <a:rPr lang="tr-TR" sz="2600" dirty="0" smtClean="0"/>
              <a:t>Tekrar </a:t>
            </a:r>
            <a:r>
              <a:rPr lang="tr-TR" sz="2600" dirty="0" smtClean="0">
                <a:solidFill>
                  <a:srgbClr val="FF0000"/>
                </a:solidFill>
              </a:rPr>
              <a:t>iş </a:t>
            </a:r>
            <a:r>
              <a:rPr lang="tr-TR" sz="2600" dirty="0">
                <a:solidFill>
                  <a:srgbClr val="FF0000"/>
                </a:solidFill>
              </a:rPr>
              <a:t>durum belgesi </a:t>
            </a:r>
            <a:r>
              <a:rPr lang="tr-TR" sz="2600" dirty="0"/>
              <a:t>veya </a:t>
            </a:r>
            <a:r>
              <a:rPr lang="tr-TR" sz="2600" dirty="0">
                <a:solidFill>
                  <a:srgbClr val="FF0000"/>
                </a:solidFill>
              </a:rPr>
              <a:t>işin geçici kabulünün yapılması üzerine iş bitirme belgesi </a:t>
            </a:r>
            <a:r>
              <a:rPr lang="tr-TR" sz="2600" dirty="0"/>
              <a:t>düzenlenebilmesi için iş durum belgesinin </a:t>
            </a:r>
            <a:r>
              <a:rPr lang="tr-TR" sz="2600" dirty="0">
                <a:solidFill>
                  <a:srgbClr val="FF0000"/>
                </a:solidFill>
              </a:rPr>
              <a:t>aslının</a:t>
            </a:r>
            <a:r>
              <a:rPr lang="tr-TR" sz="2600" dirty="0"/>
              <a:t> idareye iadesi zorunludur.</a:t>
            </a:r>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Belge Düzenleme Koşulları</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3998502618"/>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43</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p:txBody>
          <a:bodyPr>
            <a:normAutofit/>
          </a:bodyPr>
          <a:lstStyle/>
          <a:p>
            <a:pPr marL="365760" indent="-283464" algn="just">
              <a:buNone/>
              <a:defRPr/>
            </a:pPr>
            <a:r>
              <a:rPr lang="tr-TR" sz="2400" dirty="0" smtClean="0">
                <a:solidFill>
                  <a:schemeClr val="accent1"/>
                </a:solidFill>
              </a:rPr>
              <a:t>3- </a:t>
            </a:r>
            <a:r>
              <a:rPr lang="tr-TR" sz="2400" b="1" dirty="0">
                <a:solidFill>
                  <a:schemeClr val="accent1"/>
                </a:solidFill>
              </a:rPr>
              <a:t>İş denetleme ve iş yönetme belgesi:</a:t>
            </a:r>
          </a:p>
          <a:p>
            <a:pPr marL="365760" indent="-283464" algn="just">
              <a:buNone/>
              <a:defRPr/>
            </a:pPr>
            <a:r>
              <a:rPr lang="tr-TR" sz="2400" dirty="0">
                <a:solidFill>
                  <a:srgbClr val="FF0000"/>
                </a:solidFill>
              </a:rPr>
              <a:t>a) Geçici kabulü yapılmış işlerde; </a:t>
            </a:r>
          </a:p>
          <a:p>
            <a:pPr marL="365760" indent="-283464" algn="just">
              <a:buNone/>
              <a:defRPr/>
            </a:pPr>
            <a:r>
              <a:rPr lang="tr-TR" sz="2400" dirty="0" smtClean="0">
                <a:solidFill>
                  <a:srgbClr val="FF0000"/>
                </a:solidFill>
              </a:rPr>
              <a:t>b) Devam </a:t>
            </a:r>
            <a:r>
              <a:rPr lang="tr-TR" sz="2400" dirty="0">
                <a:solidFill>
                  <a:srgbClr val="FF0000"/>
                </a:solidFill>
              </a:rPr>
              <a:t>eden işlerde; </a:t>
            </a:r>
            <a:endParaRPr lang="tr-TR" sz="2400" dirty="0" smtClean="0">
              <a:solidFill>
                <a:srgbClr val="FF0000"/>
              </a:solidFill>
            </a:endParaRPr>
          </a:p>
          <a:p>
            <a:pPr marL="1053846" lvl="1" indent="-571500" algn="just">
              <a:buFont typeface="+mj-lt"/>
              <a:buAutoNum type="romanLcPeriod"/>
              <a:defRPr/>
            </a:pPr>
            <a:r>
              <a:rPr lang="tr-TR" sz="2400" dirty="0" smtClean="0"/>
              <a:t>işin </a:t>
            </a:r>
            <a:r>
              <a:rPr lang="tr-TR" sz="2400" dirty="0"/>
              <a:t>ilk sözleşme bedelinin tamamlanması ve </a:t>
            </a:r>
            <a:r>
              <a:rPr lang="tr-TR" sz="2400" dirty="0" smtClean="0"/>
              <a:t>	</a:t>
            </a:r>
          </a:p>
          <a:p>
            <a:pPr marL="1053846" lvl="1" indent="-571500" algn="just">
              <a:buFont typeface="+mj-lt"/>
              <a:buAutoNum type="romanLcPeriod"/>
              <a:defRPr/>
            </a:pPr>
            <a:r>
              <a:rPr lang="tr-TR" sz="2400" dirty="0" smtClean="0"/>
              <a:t>gerçekleşme </a:t>
            </a:r>
            <a:r>
              <a:rPr lang="tr-TR" sz="2400" dirty="0"/>
              <a:t>oranının toplam sözleşme bedelinin en az % 80’ine ulaşarak kusursuz olarak gerçekleştirilmesi halinde, </a:t>
            </a:r>
            <a:endParaRPr lang="tr-TR" sz="2400" dirty="0" smtClean="0"/>
          </a:p>
          <a:p>
            <a:pPr marL="1053846" lvl="1" indent="-571500" algn="just">
              <a:buFont typeface="+mj-lt"/>
              <a:buAutoNum type="romanLcPeriod"/>
              <a:defRPr/>
            </a:pPr>
            <a:r>
              <a:rPr lang="tr-TR" sz="2400" dirty="0" smtClean="0">
                <a:solidFill>
                  <a:srgbClr val="FF0000"/>
                </a:solidFill>
              </a:rPr>
              <a:t>İlk </a:t>
            </a:r>
            <a:r>
              <a:rPr lang="tr-TR" sz="2400" dirty="0">
                <a:solidFill>
                  <a:srgbClr val="FF0000"/>
                </a:solidFill>
              </a:rPr>
              <a:t>sözleşme bedelinin en az % 80’i </a:t>
            </a:r>
            <a:r>
              <a:rPr lang="tr-TR" sz="2400" dirty="0"/>
              <a:t>oranında denetleme ve yönetme görevinde bulunan </a:t>
            </a:r>
            <a:r>
              <a:rPr lang="tr-TR" sz="2400" dirty="0">
                <a:solidFill>
                  <a:srgbClr val="00B050"/>
                </a:solidFill>
              </a:rPr>
              <a:t>mimar veya mühendislere</a:t>
            </a:r>
            <a:r>
              <a:rPr lang="tr-TR" sz="2400" dirty="0"/>
              <a:t> </a:t>
            </a:r>
            <a:r>
              <a:rPr lang="tr-TR" sz="2400" dirty="0" smtClean="0"/>
              <a:t>düzenlenebilir.</a:t>
            </a:r>
            <a:endParaRPr lang="tr-TR" sz="2400" dirty="0"/>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Belge Düzenleme Koşulları</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41866954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44</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p:txBody>
          <a:bodyPr>
            <a:normAutofit/>
          </a:bodyPr>
          <a:lstStyle/>
          <a:p>
            <a:pPr marL="365125" lvl="1" indent="-282575" algn="just">
              <a:spcBef>
                <a:spcPts val="600"/>
              </a:spcBef>
              <a:buSzPct val="80000"/>
              <a:buNone/>
              <a:defRPr/>
            </a:pPr>
            <a:r>
              <a:rPr lang="tr-TR" sz="2400" b="1" dirty="0">
                <a:solidFill>
                  <a:srgbClr val="FF0000"/>
                </a:solidFill>
              </a:rPr>
              <a:t>Devredilen İşler</a:t>
            </a:r>
          </a:p>
          <a:p>
            <a:pPr marL="365125" lvl="1" indent="-282575" algn="just">
              <a:spcBef>
                <a:spcPts val="600"/>
              </a:spcBef>
              <a:buSzPct val="80000"/>
              <a:buFont typeface="Wingdings" pitchFamily="2" charset="2"/>
              <a:buChar char="ü"/>
              <a:defRPr/>
            </a:pPr>
            <a:r>
              <a:rPr lang="tr-TR" sz="2400" dirty="0" smtClean="0">
                <a:solidFill>
                  <a:srgbClr val="FF0000"/>
                </a:solidFill>
              </a:rPr>
              <a:t>Geçici </a:t>
            </a:r>
            <a:r>
              <a:rPr lang="tr-TR" sz="2400" dirty="0">
                <a:solidFill>
                  <a:srgbClr val="FF0000"/>
                </a:solidFill>
              </a:rPr>
              <a:t>kabulünün </a:t>
            </a:r>
            <a:r>
              <a:rPr lang="tr-TR" sz="2400" dirty="0"/>
              <a:t>yapılmış olması şarttır.  </a:t>
            </a:r>
          </a:p>
          <a:p>
            <a:pPr marL="365125" lvl="1" indent="-282575" algn="just">
              <a:spcBef>
                <a:spcPts val="600"/>
              </a:spcBef>
              <a:buSzPct val="80000"/>
              <a:buFont typeface="Wingdings" pitchFamily="2" charset="2"/>
              <a:buChar char="ü"/>
              <a:defRPr/>
            </a:pPr>
            <a:r>
              <a:rPr lang="tr-TR" sz="2400" dirty="0" smtClean="0"/>
              <a:t>Devredilen </a:t>
            </a:r>
            <a:r>
              <a:rPr lang="tr-TR" sz="2400" dirty="0"/>
              <a:t>işlerde </a:t>
            </a:r>
            <a:r>
              <a:rPr lang="tr-TR" sz="2400" dirty="0">
                <a:solidFill>
                  <a:srgbClr val="FF0000"/>
                </a:solidFill>
              </a:rPr>
              <a:t>iş durum belgesi </a:t>
            </a:r>
            <a:r>
              <a:rPr lang="tr-TR" sz="2400" dirty="0"/>
              <a:t>düzenlenemez.	</a:t>
            </a:r>
          </a:p>
          <a:p>
            <a:pPr marL="365125" lvl="1" indent="-282575" algn="just">
              <a:spcBef>
                <a:spcPts val="600"/>
              </a:spcBef>
              <a:buSzPct val="80000"/>
              <a:buNone/>
              <a:defRPr/>
            </a:pPr>
            <a:r>
              <a:rPr lang="tr-TR" sz="2400" dirty="0">
                <a:solidFill>
                  <a:srgbClr val="FF0000"/>
                </a:solidFill>
              </a:rPr>
              <a:t>a) </a:t>
            </a:r>
            <a:r>
              <a:rPr lang="tr-TR" sz="2400" dirty="0">
                <a:solidFill>
                  <a:srgbClr val="00B050"/>
                </a:solidFill>
              </a:rPr>
              <a:t>Devirden önceki veya sonraki dönemde </a:t>
            </a:r>
            <a:r>
              <a:rPr lang="tr-TR" sz="2400" u="sng" dirty="0">
                <a:solidFill>
                  <a:srgbClr val="FF0000"/>
                </a:solidFill>
              </a:rPr>
              <a:t>ilk sözleşme bedelinin</a:t>
            </a:r>
            <a:r>
              <a:rPr lang="tr-TR" sz="2400" dirty="0">
                <a:solidFill>
                  <a:srgbClr val="FF0000"/>
                </a:solidFill>
              </a:rPr>
              <a:t> </a:t>
            </a:r>
            <a:r>
              <a:rPr lang="tr-TR" sz="2400" dirty="0"/>
              <a:t>en az % 80’ inin tamamlanması</a:t>
            </a:r>
            <a:endParaRPr lang="tr-TR" sz="2400" dirty="0">
              <a:solidFill>
                <a:srgbClr val="FF0000"/>
              </a:solidFill>
            </a:endParaRPr>
          </a:p>
          <a:p>
            <a:pPr marL="365125" lvl="1" indent="-282575" algn="just">
              <a:spcBef>
                <a:spcPts val="600"/>
              </a:spcBef>
              <a:buSzPct val="80000"/>
              <a:buNone/>
              <a:defRPr/>
            </a:pPr>
            <a:r>
              <a:rPr lang="tr-TR" sz="2400" dirty="0">
                <a:solidFill>
                  <a:srgbClr val="FF0000"/>
                </a:solidFill>
              </a:rPr>
              <a:t>b) </a:t>
            </a:r>
            <a:r>
              <a:rPr lang="tr-TR" sz="2400" dirty="0">
                <a:solidFill>
                  <a:srgbClr val="00B050"/>
                </a:solidFill>
              </a:rPr>
              <a:t>İş denetleme/yönetme  belgesi</a:t>
            </a:r>
            <a:r>
              <a:rPr lang="tr-TR" sz="2400" dirty="0"/>
              <a:t> </a:t>
            </a:r>
            <a:r>
              <a:rPr lang="tr-TR" sz="2400" dirty="0">
                <a:sym typeface="Wingdings" panose="05000000000000000000" pitchFamily="2" charset="2"/>
              </a:rPr>
              <a:t></a:t>
            </a:r>
            <a:r>
              <a:rPr lang="tr-TR" sz="2400" dirty="0"/>
              <a:t> </a:t>
            </a:r>
            <a:r>
              <a:rPr lang="tr-TR" sz="2400" u="sng" dirty="0">
                <a:solidFill>
                  <a:srgbClr val="FF0000"/>
                </a:solidFill>
              </a:rPr>
              <a:t>ilk sözleşme bedelinin </a:t>
            </a:r>
            <a:r>
              <a:rPr lang="tr-TR" sz="2400" dirty="0"/>
              <a:t>en az % 80’i oranında denetleme ve yönetme görevinde bulunulması </a:t>
            </a:r>
          </a:p>
          <a:p>
            <a:pPr marL="365125" lvl="1" indent="-282575" algn="just">
              <a:spcBef>
                <a:spcPts val="600"/>
              </a:spcBef>
              <a:buSzPct val="80000"/>
              <a:buNone/>
              <a:defRPr/>
            </a:pPr>
            <a:r>
              <a:rPr lang="tr-TR" sz="2400" dirty="0">
                <a:solidFill>
                  <a:srgbClr val="FF0000"/>
                </a:solidFill>
              </a:rPr>
              <a:t>c) </a:t>
            </a:r>
            <a:r>
              <a:rPr lang="tr-TR" sz="2400" dirty="0">
                <a:solidFill>
                  <a:srgbClr val="00B050"/>
                </a:solidFill>
              </a:rPr>
              <a:t>İş ortaklığında</a:t>
            </a:r>
            <a:r>
              <a:rPr lang="tr-TR" sz="2400" dirty="0">
                <a:solidFill>
                  <a:srgbClr val="FF0000"/>
                </a:solidFill>
              </a:rPr>
              <a:t>, </a:t>
            </a:r>
            <a:r>
              <a:rPr lang="tr-TR" sz="2400" u="sng" dirty="0">
                <a:solidFill>
                  <a:srgbClr val="FF0000"/>
                </a:solidFill>
              </a:rPr>
              <a:t>ilk sözleşme bedelinin</a:t>
            </a:r>
            <a:r>
              <a:rPr lang="tr-TR" sz="2400" dirty="0"/>
              <a:t> en az % 80’ inde bulunan ortaklara geçici kabul sonrası iş deneyim belgesi düzenlenir.</a:t>
            </a:r>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Belge Düzenleme Koşulları</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3568035514"/>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45</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algn="just">
              <a:buFont typeface="Wingdings" pitchFamily="2" charset="2"/>
              <a:buChar char="v"/>
              <a:defRPr/>
            </a:pPr>
            <a:r>
              <a:rPr lang="tr-TR" sz="2400" u="sng" dirty="0" smtClean="0">
                <a:solidFill>
                  <a:srgbClr val="FF0000"/>
                </a:solidFill>
              </a:rPr>
              <a:t>Alt </a:t>
            </a:r>
            <a:r>
              <a:rPr lang="tr-TR" sz="2400" u="sng" dirty="0">
                <a:solidFill>
                  <a:srgbClr val="FF0000"/>
                </a:solidFill>
              </a:rPr>
              <a:t>yüklenicilere belge düzenlenmesi</a:t>
            </a:r>
            <a:r>
              <a:rPr lang="tr-TR" sz="2400" u="sng" dirty="0" smtClean="0">
                <a:solidFill>
                  <a:srgbClr val="FF0000"/>
                </a:solidFill>
              </a:rPr>
              <a:t>;</a:t>
            </a:r>
            <a:endParaRPr lang="tr-TR" sz="2400" dirty="0"/>
          </a:p>
          <a:p>
            <a:pPr algn="just">
              <a:buFont typeface="Wingdings" pitchFamily="2" charset="2"/>
              <a:buChar char="ü"/>
              <a:defRPr/>
            </a:pPr>
            <a:r>
              <a:rPr lang="tr-TR" sz="2400" dirty="0"/>
              <a:t>Yükleniciye karşı bedel içeren bir sözleşme ile taahhüt edilen iş bölümünün tamamen bitirilmesi ve </a:t>
            </a:r>
            <a:endParaRPr lang="tr-TR" sz="2400" dirty="0" smtClean="0"/>
          </a:p>
          <a:p>
            <a:pPr algn="just">
              <a:buFont typeface="Wingdings" pitchFamily="2" charset="2"/>
              <a:buChar char="ü"/>
              <a:defRPr/>
            </a:pPr>
            <a:r>
              <a:rPr lang="tr-TR" sz="2400" dirty="0" smtClean="0"/>
              <a:t>Söz </a:t>
            </a:r>
            <a:r>
              <a:rPr lang="tr-TR" sz="2400" dirty="0"/>
              <a:t>konusu iş kısmının idare tarafından </a:t>
            </a:r>
            <a:r>
              <a:rPr lang="tr-TR" sz="2400" dirty="0" smtClean="0">
                <a:solidFill>
                  <a:srgbClr val="FF0000"/>
                </a:solidFill>
              </a:rPr>
              <a:t>kısmi </a:t>
            </a:r>
            <a:r>
              <a:rPr lang="tr-TR" sz="2400" dirty="0">
                <a:solidFill>
                  <a:srgbClr val="FF0000"/>
                </a:solidFill>
              </a:rPr>
              <a:t>kabulünün yapılması </a:t>
            </a:r>
            <a:r>
              <a:rPr lang="tr-TR" sz="2400" dirty="0"/>
              <a:t>veya </a:t>
            </a:r>
            <a:r>
              <a:rPr lang="tr-TR" sz="2400" dirty="0">
                <a:solidFill>
                  <a:srgbClr val="FF0000"/>
                </a:solidFill>
              </a:rPr>
              <a:t>asıl </a:t>
            </a:r>
            <a:r>
              <a:rPr lang="tr-TR" sz="2400" dirty="0" smtClean="0">
                <a:solidFill>
                  <a:srgbClr val="FF0000"/>
                </a:solidFill>
              </a:rPr>
              <a:t>işin </a:t>
            </a:r>
            <a:r>
              <a:rPr lang="tr-TR" sz="2400" dirty="0">
                <a:solidFill>
                  <a:srgbClr val="FF0000"/>
                </a:solidFill>
              </a:rPr>
              <a:t>geçici kabulünün yapılması </a:t>
            </a:r>
            <a:r>
              <a:rPr lang="tr-TR" sz="2400" dirty="0" smtClean="0"/>
              <a:t>halinde</a:t>
            </a:r>
            <a:endParaRPr lang="tr-TR" sz="2400" dirty="0"/>
          </a:p>
          <a:p>
            <a:pPr algn="just">
              <a:buFont typeface="Wingdings" pitchFamily="2" charset="2"/>
              <a:buChar char="ü"/>
              <a:defRPr/>
            </a:pPr>
            <a:endParaRPr lang="tr-TR" sz="2400" dirty="0"/>
          </a:p>
          <a:p>
            <a:pPr algn="just">
              <a:buFont typeface="Wingdings" pitchFamily="2" charset="2"/>
              <a:buChar char="ü"/>
              <a:defRPr/>
            </a:pPr>
            <a:r>
              <a:rPr lang="tr-TR" sz="2400" dirty="0"/>
              <a:t>Yüklenici ile alt yüklenici arasında yapılan sözleşmelerde, </a:t>
            </a:r>
            <a:r>
              <a:rPr lang="tr-TR" sz="2400" dirty="0">
                <a:solidFill>
                  <a:srgbClr val="FF0000"/>
                </a:solidFill>
              </a:rPr>
              <a:t>nevi itibariyle </a:t>
            </a:r>
            <a:r>
              <a:rPr lang="tr-TR" sz="2400" dirty="0"/>
              <a:t>verilen </a:t>
            </a:r>
            <a:r>
              <a:rPr lang="tr-TR" sz="2400" dirty="0">
                <a:solidFill>
                  <a:srgbClr val="FF0000"/>
                </a:solidFill>
              </a:rPr>
              <a:t>bir işin baştan sona yapılmasının</a:t>
            </a:r>
            <a:r>
              <a:rPr lang="tr-TR" sz="2400" dirty="0"/>
              <a:t> öngörülmesi şartı aranır. </a:t>
            </a:r>
          </a:p>
          <a:p>
            <a:pPr algn="just">
              <a:buFont typeface="Wingdings" pitchFamily="2" charset="2"/>
              <a:buChar char="ü"/>
              <a:defRPr/>
            </a:pPr>
            <a:endParaRPr lang="tr-TR" sz="2400" dirty="0"/>
          </a:p>
          <a:p>
            <a:pPr algn="just">
              <a:buFont typeface="Wingdings" pitchFamily="2" charset="2"/>
              <a:buChar char="ü"/>
              <a:defRPr/>
            </a:pPr>
            <a:r>
              <a:rPr lang="tr-TR" sz="2400" dirty="0">
                <a:solidFill>
                  <a:srgbClr val="FF0000"/>
                </a:solidFill>
              </a:rPr>
              <a:t>Birden fazla alt yüklenici olması durumunda, </a:t>
            </a:r>
            <a:r>
              <a:rPr lang="tr-TR" sz="2400" dirty="0"/>
              <a:t>alt yüklenicilere verilecek iş deneyim belgelerinin tutarlarının toplamı, </a:t>
            </a:r>
            <a:r>
              <a:rPr lang="tr-TR" sz="2400" dirty="0">
                <a:solidFill>
                  <a:srgbClr val="FF0000"/>
                </a:solidFill>
              </a:rPr>
              <a:t>toplam sözleşme bedelini aşamaz</a:t>
            </a:r>
            <a:r>
              <a:rPr lang="tr-TR" sz="2400" dirty="0" smtClean="0">
                <a:solidFill>
                  <a:srgbClr val="FF0000"/>
                </a:solidFill>
              </a:rPr>
              <a:t>.</a:t>
            </a:r>
            <a:endParaRPr lang="tr-TR" sz="2400" dirty="0">
              <a:solidFill>
                <a:srgbClr val="FF0000"/>
              </a:solidFill>
            </a:endParaRPr>
          </a:p>
          <a:p>
            <a:pPr marL="365125" lvl="1" indent="-282575" algn="just">
              <a:spcBef>
                <a:spcPts val="600"/>
              </a:spcBef>
              <a:buSzPct val="80000"/>
              <a:buFont typeface="Courier New" pitchFamily="49" charset="0"/>
              <a:buChar char="o"/>
              <a:defRPr/>
            </a:pPr>
            <a:endParaRPr lang="tr-TR" sz="2400" dirty="0"/>
          </a:p>
          <a:p>
            <a:pPr marL="0" indent="0">
              <a:buNone/>
              <a:defRPr/>
            </a:pPr>
            <a:endParaRPr lang="tr-TR" sz="2400" dirty="0"/>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Belge Düzenleme Koşulları</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2336350413"/>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46</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algn="just">
              <a:lnSpc>
                <a:spcPct val="80000"/>
              </a:lnSpc>
              <a:defRPr/>
            </a:pPr>
            <a:r>
              <a:rPr lang="tr-TR" sz="2400" dirty="0" smtClean="0"/>
              <a:t>İş </a:t>
            </a:r>
            <a:r>
              <a:rPr lang="tr-TR" sz="2400" dirty="0"/>
              <a:t>deneyim belgeleri, talep tarihinden itibaren </a:t>
            </a:r>
            <a:r>
              <a:rPr lang="tr-TR" sz="2400" u="sng" dirty="0">
                <a:solidFill>
                  <a:srgbClr val="FF0000"/>
                </a:solidFill>
              </a:rPr>
              <a:t>30 gün içinde </a:t>
            </a:r>
            <a:r>
              <a:rPr lang="tr-TR" sz="2400" dirty="0"/>
              <a:t>düzenlenir ve verilir</a:t>
            </a:r>
            <a:r>
              <a:rPr lang="tr-TR" sz="2400" dirty="0" smtClean="0"/>
              <a:t>.</a:t>
            </a:r>
          </a:p>
          <a:p>
            <a:pPr algn="just">
              <a:lnSpc>
                <a:spcPct val="80000"/>
              </a:lnSpc>
              <a:defRPr/>
            </a:pPr>
            <a:endParaRPr lang="tr-TR" sz="2400" dirty="0"/>
          </a:p>
          <a:p>
            <a:pPr algn="just"/>
            <a:r>
              <a:rPr lang="tr-TR" sz="2400" dirty="0"/>
              <a:t>Ortak girişimler için; </a:t>
            </a:r>
          </a:p>
          <a:p>
            <a:pPr lvl="1" algn="just">
              <a:buFont typeface="Wingdings" panose="05000000000000000000" pitchFamily="2" charset="2"/>
              <a:buChar char="Ø"/>
            </a:pPr>
            <a:r>
              <a:rPr lang="tr-TR" sz="2400" dirty="0" smtClean="0">
                <a:solidFill>
                  <a:srgbClr val="FF0000"/>
                </a:solidFill>
              </a:rPr>
              <a:t>İş </a:t>
            </a:r>
            <a:r>
              <a:rPr lang="tr-TR" sz="2400" dirty="0">
                <a:solidFill>
                  <a:srgbClr val="FF0000"/>
                </a:solidFill>
              </a:rPr>
              <a:t>ortaklığı </a:t>
            </a:r>
            <a:r>
              <a:rPr lang="tr-TR" sz="2400" dirty="0"/>
              <a:t>tarafından gerçekleştirilen işlerde, </a:t>
            </a:r>
            <a:r>
              <a:rPr lang="tr-TR" sz="2400" dirty="0">
                <a:solidFill>
                  <a:srgbClr val="FF0000"/>
                </a:solidFill>
              </a:rPr>
              <a:t>ortakların her birinin hissesini ayrı ayrı gösteren</a:t>
            </a:r>
            <a:r>
              <a:rPr lang="tr-TR" sz="2400" dirty="0"/>
              <a:t> </a:t>
            </a:r>
            <a:r>
              <a:rPr lang="tr-TR" sz="2400" dirty="0">
                <a:solidFill>
                  <a:srgbClr val="FF0000"/>
                </a:solidFill>
              </a:rPr>
              <a:t>ortak sayısı kadar</a:t>
            </a:r>
            <a:r>
              <a:rPr lang="tr-TR" sz="2400" dirty="0"/>
              <a:t> iş bitirme belgesi düzenlenir,</a:t>
            </a:r>
          </a:p>
          <a:p>
            <a:pPr lvl="1" algn="just">
              <a:buFont typeface="Wingdings" panose="05000000000000000000" pitchFamily="2" charset="2"/>
              <a:buChar char="Ø"/>
            </a:pPr>
            <a:r>
              <a:rPr lang="tr-TR" sz="2400" dirty="0" smtClean="0">
                <a:solidFill>
                  <a:srgbClr val="FF0000"/>
                </a:solidFill>
              </a:rPr>
              <a:t>Konsorsiyumlarda </a:t>
            </a:r>
            <a:r>
              <a:rPr lang="tr-TR" sz="2400" dirty="0">
                <a:solidFill>
                  <a:srgbClr val="FF0000"/>
                </a:solidFill>
              </a:rPr>
              <a:t>her bir ortağa</a:t>
            </a:r>
            <a:r>
              <a:rPr lang="tr-TR" sz="2400" dirty="0"/>
              <a:t>, ortaklar tarafından gerçekleştirilen iş kısımlarını ve tutarlarını gösteren iş bitirme belgesi düzenlenir.</a:t>
            </a:r>
          </a:p>
          <a:p>
            <a:pPr algn="just">
              <a:lnSpc>
                <a:spcPct val="80000"/>
              </a:lnSpc>
              <a:defRPr/>
            </a:pPr>
            <a:endParaRPr lang="tr-TR" sz="2400" dirty="0"/>
          </a:p>
          <a:p>
            <a:pPr marL="0" indent="0" algn="just">
              <a:lnSpc>
                <a:spcPct val="80000"/>
              </a:lnSpc>
              <a:buNone/>
              <a:defRPr/>
            </a:pPr>
            <a:endParaRPr lang="tr-TR" sz="2400" dirty="0"/>
          </a:p>
          <a:p>
            <a:pPr marL="82550" lvl="1" indent="0" algn="just">
              <a:spcBef>
                <a:spcPts val="600"/>
              </a:spcBef>
              <a:buSzPct val="80000"/>
              <a:buNone/>
              <a:defRPr/>
            </a:pPr>
            <a:endParaRPr lang="tr-TR" sz="2400" dirty="0"/>
          </a:p>
          <a:p>
            <a:pPr marL="0" indent="0" algn="just">
              <a:buNone/>
              <a:defRPr/>
            </a:pPr>
            <a:endParaRPr lang="tr-TR" sz="2400" dirty="0"/>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İş deneyim belgelerinin verilmesi</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3029550290"/>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47</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p:txBody>
          <a:bodyPr>
            <a:normAutofit/>
          </a:bodyPr>
          <a:lstStyle/>
          <a:p>
            <a:pPr marL="0" indent="0" algn="just">
              <a:buNone/>
            </a:pPr>
            <a:r>
              <a:rPr lang="tr-TR" sz="2800" b="1" dirty="0" smtClean="0"/>
              <a:t>a) İş </a:t>
            </a:r>
            <a:r>
              <a:rPr lang="tr-TR" sz="2800" b="1" dirty="0"/>
              <a:t>Denetleme </a:t>
            </a:r>
            <a:r>
              <a:rPr lang="tr-TR" sz="2800" b="1" dirty="0" smtClean="0"/>
              <a:t>Belgesi;</a:t>
            </a:r>
          </a:p>
          <a:p>
            <a:pPr marL="0" indent="0" algn="just">
              <a:buNone/>
            </a:pPr>
            <a:endParaRPr lang="tr-TR" sz="2800" dirty="0" smtClean="0"/>
          </a:p>
          <a:p>
            <a:pPr marL="0" indent="0" algn="just">
              <a:buNone/>
            </a:pPr>
            <a:r>
              <a:rPr lang="tr-TR" sz="2800" dirty="0" smtClean="0"/>
              <a:t>1</a:t>
            </a:r>
            <a:r>
              <a:rPr lang="tr-TR" sz="2800" dirty="0"/>
              <a:t>) </a:t>
            </a:r>
            <a:r>
              <a:rPr lang="tr-TR" sz="2800" dirty="0" smtClean="0">
                <a:solidFill>
                  <a:srgbClr val="FF0000"/>
                </a:solidFill>
              </a:rPr>
              <a:t>Kontrol </a:t>
            </a:r>
            <a:r>
              <a:rPr lang="tr-TR" sz="2800" dirty="0">
                <a:solidFill>
                  <a:srgbClr val="FF0000"/>
                </a:solidFill>
              </a:rPr>
              <a:t>mühendisi, </a:t>
            </a:r>
            <a:r>
              <a:rPr lang="tr-TR" sz="2800" dirty="0"/>
              <a:t>şantiye mühendisi ve </a:t>
            </a:r>
            <a:r>
              <a:rPr lang="tr-TR" sz="2800" dirty="0">
                <a:solidFill>
                  <a:srgbClr val="FF0000"/>
                </a:solidFill>
              </a:rPr>
              <a:t>kontrol şefine, </a:t>
            </a:r>
            <a:endParaRPr lang="tr-TR" sz="2800" dirty="0" smtClean="0">
              <a:solidFill>
                <a:srgbClr val="FF0000"/>
              </a:solidFill>
            </a:endParaRPr>
          </a:p>
          <a:p>
            <a:pPr marL="0" indent="0" algn="just">
              <a:buNone/>
            </a:pPr>
            <a:r>
              <a:rPr lang="tr-TR" sz="2800" dirty="0" smtClean="0"/>
              <a:t>2) Yüklenici </a:t>
            </a:r>
            <a:r>
              <a:rPr lang="tr-TR" sz="2800" dirty="0"/>
              <a:t>bünyesinde, </a:t>
            </a:r>
            <a:r>
              <a:rPr lang="tr-TR" sz="2800" dirty="0" smtClean="0">
                <a:solidFill>
                  <a:srgbClr val="FF0000"/>
                </a:solidFill>
              </a:rPr>
              <a:t>şantiye </a:t>
            </a:r>
            <a:r>
              <a:rPr lang="tr-TR" sz="2800" dirty="0">
                <a:solidFill>
                  <a:srgbClr val="FF0000"/>
                </a:solidFill>
              </a:rPr>
              <a:t>mühendisi ve şantiye şefine, </a:t>
            </a:r>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İş deneyim belgelerinin verilmesi</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1078352106"/>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48</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525963"/>
          </a:xfrm>
        </p:spPr>
        <p:txBody>
          <a:bodyPr>
            <a:noAutofit/>
          </a:bodyPr>
          <a:lstStyle/>
          <a:p>
            <a:pPr marL="0" indent="0" algn="just">
              <a:buNone/>
            </a:pPr>
            <a:r>
              <a:rPr lang="tr-TR" sz="2400" b="1" dirty="0" smtClean="0"/>
              <a:t>b) İş </a:t>
            </a:r>
            <a:r>
              <a:rPr lang="tr-TR" sz="2400" b="1" dirty="0"/>
              <a:t>Yönetme </a:t>
            </a:r>
            <a:r>
              <a:rPr lang="tr-TR" sz="2400" b="1" dirty="0" smtClean="0"/>
              <a:t>Belgesi;</a:t>
            </a:r>
          </a:p>
          <a:p>
            <a:pPr marL="0" indent="0" algn="just">
              <a:buNone/>
            </a:pPr>
            <a:endParaRPr lang="tr-TR" sz="2400" dirty="0" smtClean="0">
              <a:solidFill>
                <a:srgbClr val="FF0000"/>
              </a:solidFill>
            </a:endParaRPr>
          </a:p>
          <a:p>
            <a:pPr marL="0" indent="0" algn="just">
              <a:buAutoNum type="arabicParenR"/>
            </a:pPr>
            <a:r>
              <a:rPr lang="tr-TR" sz="2400" dirty="0" smtClean="0">
                <a:solidFill>
                  <a:srgbClr val="FF0000"/>
                </a:solidFill>
              </a:rPr>
              <a:t> Şube </a:t>
            </a:r>
            <a:r>
              <a:rPr lang="tr-TR" sz="2400" dirty="0">
                <a:solidFill>
                  <a:srgbClr val="FF0000"/>
                </a:solidFill>
              </a:rPr>
              <a:t>müdürü, </a:t>
            </a:r>
            <a:r>
              <a:rPr lang="tr-TR" sz="2400" dirty="0"/>
              <a:t>proje müdürü, </a:t>
            </a:r>
            <a:r>
              <a:rPr lang="tr-TR" sz="2400" dirty="0">
                <a:solidFill>
                  <a:srgbClr val="FF0000"/>
                </a:solidFill>
              </a:rPr>
              <a:t>kontrol amiri, </a:t>
            </a:r>
            <a:r>
              <a:rPr lang="tr-TR" sz="2400" dirty="0"/>
              <a:t>inşaat ve tesisat müdürü ve yardımcıları</a:t>
            </a:r>
            <a:r>
              <a:rPr lang="tr-TR" sz="2400" dirty="0">
                <a:solidFill>
                  <a:srgbClr val="FF0000"/>
                </a:solidFill>
              </a:rPr>
              <a:t> ve bunlarla aynı teknik seviyede görev yapanlar, </a:t>
            </a:r>
            <a:r>
              <a:rPr lang="tr-TR" sz="2400" dirty="0"/>
              <a:t>il müdürü ve yardımcıları, </a:t>
            </a:r>
            <a:r>
              <a:rPr lang="tr-TR" sz="2400" dirty="0">
                <a:solidFill>
                  <a:srgbClr val="FF0000"/>
                </a:solidFill>
              </a:rPr>
              <a:t>bölge müdürü ve yardımcıları ile </a:t>
            </a:r>
            <a:r>
              <a:rPr lang="tr-TR" sz="2400" dirty="0"/>
              <a:t>yapım ve/veya teknik işler daire başkanı ve yardımcıları,</a:t>
            </a:r>
            <a:r>
              <a:rPr lang="tr-TR" sz="2400" dirty="0">
                <a:solidFill>
                  <a:srgbClr val="FF0000"/>
                </a:solidFill>
              </a:rPr>
              <a:t> yapım ve/veya teknik işlerden sorumlu genel müdür yardımcıları </a:t>
            </a:r>
            <a:r>
              <a:rPr lang="tr-TR" sz="2400" dirty="0"/>
              <a:t>ve </a:t>
            </a:r>
            <a:r>
              <a:rPr lang="tr-TR" sz="2400" dirty="0">
                <a:solidFill>
                  <a:srgbClr val="FF0000"/>
                </a:solidFill>
              </a:rPr>
              <a:t>genel müdür </a:t>
            </a:r>
            <a:r>
              <a:rPr lang="tr-TR" sz="2400" dirty="0"/>
              <a:t>olarak görev yapanlara, </a:t>
            </a:r>
            <a:endParaRPr lang="tr-TR" sz="2400" dirty="0" smtClean="0"/>
          </a:p>
          <a:p>
            <a:pPr marL="457200" indent="-457200" algn="just">
              <a:buAutoNum type="arabicParenR"/>
            </a:pPr>
            <a:endParaRPr lang="tr-TR" sz="2400" dirty="0"/>
          </a:p>
          <a:p>
            <a:pPr marL="0" indent="0" algn="just">
              <a:buNone/>
            </a:pPr>
            <a:r>
              <a:rPr lang="tr-TR" sz="2400" dirty="0"/>
              <a:t>2) </a:t>
            </a:r>
            <a:r>
              <a:rPr lang="tr-TR" sz="2400" dirty="0" smtClean="0"/>
              <a:t>Yüklenici bünyesinde; </a:t>
            </a:r>
            <a:r>
              <a:rPr lang="tr-TR" sz="2400" dirty="0" smtClean="0">
                <a:solidFill>
                  <a:srgbClr val="FF0000"/>
                </a:solidFill>
              </a:rPr>
              <a:t>AŞ’lerde genel </a:t>
            </a:r>
            <a:r>
              <a:rPr lang="tr-TR" sz="2400" dirty="0">
                <a:solidFill>
                  <a:srgbClr val="FF0000"/>
                </a:solidFill>
              </a:rPr>
              <a:t>müdür, </a:t>
            </a:r>
            <a:r>
              <a:rPr lang="tr-TR" sz="2400" dirty="0"/>
              <a:t>murahhas müdür,</a:t>
            </a:r>
            <a:r>
              <a:rPr lang="tr-TR" sz="2400" dirty="0">
                <a:solidFill>
                  <a:srgbClr val="FF0000"/>
                </a:solidFill>
              </a:rPr>
              <a:t> yönetim kurulu </a:t>
            </a:r>
            <a:r>
              <a:rPr lang="tr-TR" sz="2400" dirty="0" smtClean="0">
                <a:solidFill>
                  <a:srgbClr val="FF0000"/>
                </a:solidFill>
              </a:rPr>
              <a:t>üyesi, </a:t>
            </a:r>
            <a:r>
              <a:rPr lang="tr-TR" sz="2400" dirty="0" err="1">
                <a:solidFill>
                  <a:srgbClr val="FF0000"/>
                </a:solidFill>
              </a:rPr>
              <a:t>limited</a:t>
            </a:r>
            <a:r>
              <a:rPr lang="tr-TR" sz="2400" dirty="0">
                <a:solidFill>
                  <a:srgbClr val="FF0000"/>
                </a:solidFill>
              </a:rPr>
              <a:t> şirketlerde şirket müdürü görevlerini aralıksız </a:t>
            </a:r>
            <a:r>
              <a:rPr lang="tr-TR" sz="2400" u="sng" dirty="0">
                <a:solidFill>
                  <a:srgbClr val="FF0000"/>
                </a:solidFill>
              </a:rPr>
              <a:t>en az beş yıldır sürdüren</a:t>
            </a:r>
            <a:r>
              <a:rPr lang="tr-TR" sz="2400" dirty="0">
                <a:solidFill>
                  <a:srgbClr val="FF0000"/>
                </a:solidFill>
              </a:rPr>
              <a:t> </a:t>
            </a:r>
            <a:r>
              <a:rPr lang="tr-TR" sz="2400" u="sng" dirty="0" smtClean="0">
                <a:solidFill>
                  <a:srgbClr val="00B050"/>
                </a:solidFill>
              </a:rPr>
              <a:t>en </a:t>
            </a:r>
            <a:r>
              <a:rPr lang="tr-TR" sz="2400" u="sng" dirty="0">
                <a:solidFill>
                  <a:srgbClr val="00B050"/>
                </a:solidFill>
              </a:rPr>
              <a:t>az beş yıllık </a:t>
            </a:r>
            <a:r>
              <a:rPr lang="tr-TR" sz="2400" dirty="0"/>
              <a:t>mühendis veya </a:t>
            </a:r>
            <a:r>
              <a:rPr lang="tr-TR" sz="2400" dirty="0" smtClean="0"/>
              <a:t>mimarlara</a:t>
            </a:r>
            <a:r>
              <a:rPr lang="tr-TR" sz="2400" dirty="0"/>
              <a:t> </a:t>
            </a:r>
            <a:r>
              <a:rPr lang="tr-TR" sz="2400" dirty="0" smtClean="0"/>
              <a:t>ve </a:t>
            </a:r>
            <a:r>
              <a:rPr lang="tr-TR" sz="2400" dirty="0" smtClean="0">
                <a:solidFill>
                  <a:srgbClr val="FF0000"/>
                </a:solidFill>
              </a:rPr>
              <a:t>proje </a:t>
            </a:r>
            <a:r>
              <a:rPr lang="tr-TR" sz="2400" dirty="0">
                <a:solidFill>
                  <a:srgbClr val="FF0000"/>
                </a:solidFill>
              </a:rPr>
              <a:t>müdürü</a:t>
            </a:r>
            <a:r>
              <a:rPr lang="tr-TR" sz="2400" dirty="0"/>
              <a:t> olarak görev yapan </a:t>
            </a:r>
            <a:r>
              <a:rPr lang="tr-TR" sz="2400" dirty="0">
                <a:solidFill>
                  <a:srgbClr val="FF0000"/>
                </a:solidFill>
              </a:rPr>
              <a:t>en az beş yıllık </a:t>
            </a:r>
            <a:r>
              <a:rPr lang="tr-TR" sz="2400" dirty="0"/>
              <a:t>mühendis veya </a:t>
            </a:r>
            <a:r>
              <a:rPr lang="tr-TR" sz="2400" dirty="0" smtClean="0"/>
              <a:t>mimarlara</a:t>
            </a:r>
            <a:r>
              <a:rPr lang="tr-TR" sz="2400" dirty="0"/>
              <a:t>,</a:t>
            </a:r>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İş deneyim belgelerinin verilmesi</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3628237644"/>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49</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algn="just">
              <a:buFont typeface="Wingdings 2" pitchFamily="18" charset="2"/>
              <a:buNone/>
              <a:defRPr/>
            </a:pPr>
            <a:r>
              <a:rPr lang="tr-TR" sz="2400" dirty="0" smtClean="0"/>
              <a:t>1- </a:t>
            </a:r>
            <a:r>
              <a:rPr lang="tr-TR" sz="2400" b="1" dirty="0"/>
              <a:t>İş </a:t>
            </a:r>
            <a:r>
              <a:rPr lang="tr-TR" sz="2400" b="1" dirty="0" smtClean="0"/>
              <a:t>bitirme/denetleme/yönetme </a:t>
            </a:r>
            <a:r>
              <a:rPr lang="tr-TR" sz="2400" b="1" dirty="0"/>
              <a:t>belgesi; </a:t>
            </a:r>
          </a:p>
          <a:p>
            <a:pPr marL="0" indent="0" algn="just">
              <a:buFont typeface="Wingdings 2" pitchFamily="18" charset="2"/>
              <a:buNone/>
              <a:defRPr/>
            </a:pPr>
            <a:r>
              <a:rPr lang="tr-TR" sz="2400" dirty="0" smtClean="0"/>
              <a:t>Belgeye </a:t>
            </a:r>
            <a:r>
              <a:rPr lang="tr-TR" sz="2400" dirty="0"/>
              <a:t>konu işin </a:t>
            </a:r>
            <a:r>
              <a:rPr lang="tr-TR" sz="2400" dirty="0">
                <a:solidFill>
                  <a:srgbClr val="FF0000"/>
                </a:solidFill>
              </a:rPr>
              <a:t>geçici kabul tarihinin </a:t>
            </a:r>
            <a:r>
              <a:rPr lang="tr-TR" sz="2400" u="sng" dirty="0"/>
              <a:t>ilk ilan veya davet tarihinden</a:t>
            </a:r>
            <a:r>
              <a:rPr lang="tr-TR" sz="2400" dirty="0"/>
              <a:t> geriye doğru son </a:t>
            </a:r>
            <a:r>
              <a:rPr lang="tr-TR" sz="2400" dirty="0" err="1">
                <a:solidFill>
                  <a:srgbClr val="FF0000"/>
                </a:solidFill>
              </a:rPr>
              <a:t>onbeş</a:t>
            </a:r>
            <a:r>
              <a:rPr lang="tr-TR" sz="2400" dirty="0">
                <a:solidFill>
                  <a:srgbClr val="FF0000"/>
                </a:solidFill>
              </a:rPr>
              <a:t> yıl </a:t>
            </a:r>
            <a:r>
              <a:rPr lang="tr-TR" sz="2400" dirty="0"/>
              <a:t>içinde olması gerekir</a:t>
            </a:r>
            <a:r>
              <a:rPr lang="tr-TR" sz="2400" dirty="0" smtClean="0"/>
              <a:t>.</a:t>
            </a:r>
          </a:p>
          <a:p>
            <a:pPr algn="just">
              <a:buFont typeface="Wingdings 2" pitchFamily="18" charset="2"/>
              <a:buNone/>
              <a:defRPr/>
            </a:pPr>
            <a:endParaRPr lang="tr-TR" sz="2400" dirty="0"/>
          </a:p>
          <a:p>
            <a:pPr algn="just">
              <a:buFont typeface="Wingdings 2" pitchFamily="18" charset="2"/>
              <a:buNone/>
              <a:defRPr/>
            </a:pPr>
            <a:r>
              <a:rPr lang="tr-TR" sz="2400" dirty="0" smtClean="0"/>
              <a:t>2-  </a:t>
            </a:r>
            <a:r>
              <a:rPr lang="tr-TR" sz="2400" b="1" dirty="0"/>
              <a:t>İş durum belgesi;</a:t>
            </a:r>
          </a:p>
          <a:p>
            <a:pPr marL="0" indent="0" algn="just">
              <a:buFont typeface="Wingdings 2" pitchFamily="18" charset="2"/>
              <a:buNone/>
              <a:defRPr/>
            </a:pPr>
            <a:r>
              <a:rPr lang="tr-TR" sz="2400" dirty="0" smtClean="0"/>
              <a:t>Belgeye </a:t>
            </a:r>
            <a:r>
              <a:rPr lang="tr-TR" sz="2400" dirty="0"/>
              <a:t>konu işin </a:t>
            </a:r>
            <a:r>
              <a:rPr lang="tr-TR" sz="2400" dirty="0">
                <a:solidFill>
                  <a:srgbClr val="FF0000"/>
                </a:solidFill>
              </a:rPr>
              <a:t>gerçekleşme oranının toplam sözleşme bedelinin en az % 80’ine ulaştığı tarihin,</a:t>
            </a:r>
            <a:r>
              <a:rPr lang="tr-TR" sz="2400" dirty="0"/>
              <a:t> ihalenin ilk ilan veya davet tarihinden geriye doğru son </a:t>
            </a:r>
            <a:r>
              <a:rPr lang="tr-TR" sz="2400" dirty="0" err="1">
                <a:solidFill>
                  <a:srgbClr val="FF0000"/>
                </a:solidFill>
              </a:rPr>
              <a:t>onbeş</a:t>
            </a:r>
            <a:r>
              <a:rPr lang="tr-TR" sz="2400" dirty="0">
                <a:solidFill>
                  <a:srgbClr val="FF0000"/>
                </a:solidFill>
              </a:rPr>
              <a:t> yıl </a:t>
            </a:r>
            <a:r>
              <a:rPr lang="tr-TR" sz="2400" dirty="0"/>
              <a:t>içinde olması ve ilk sözleşme bedelinin tamamlanması şarttır.</a:t>
            </a:r>
          </a:p>
          <a:p>
            <a:pPr marL="0" indent="0" algn="just">
              <a:lnSpc>
                <a:spcPct val="80000"/>
              </a:lnSpc>
              <a:buNone/>
              <a:defRPr/>
            </a:pPr>
            <a:endParaRPr lang="tr-TR" sz="2400" dirty="0"/>
          </a:p>
          <a:p>
            <a:pPr marL="82550" lvl="1" indent="0" algn="just">
              <a:spcBef>
                <a:spcPts val="600"/>
              </a:spcBef>
              <a:buSzPct val="80000"/>
              <a:buNone/>
              <a:defRPr/>
            </a:pPr>
            <a:endParaRPr lang="tr-TR" sz="2400" dirty="0"/>
          </a:p>
          <a:p>
            <a:pPr marL="0" indent="0">
              <a:buNone/>
              <a:defRPr/>
            </a:pPr>
            <a:endParaRPr lang="tr-TR" sz="2400" dirty="0"/>
          </a:p>
        </p:txBody>
      </p:sp>
      <p:sp>
        <p:nvSpPr>
          <p:cNvPr id="8" name="5 Sol Sağ Ok"/>
          <p:cNvSpPr/>
          <p:nvPr/>
        </p:nvSpPr>
        <p:spPr>
          <a:xfrm>
            <a:off x="500034" y="5214950"/>
            <a:ext cx="8229626" cy="892975"/>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0"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İş Deneyim Belgelerinin </a:t>
            </a:r>
            <a:r>
              <a:rPr lang="tr-TR" sz="3600" dirty="0" smtClean="0"/>
              <a:t>Değerlendirilmesi</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212859006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706090"/>
          </a:xfrm>
          <a:solidFill>
            <a:srgbClr val="00B0F0"/>
          </a:solidFill>
        </p:spPr>
        <p:style>
          <a:lnRef idx="0">
            <a:schemeClr val="accent4"/>
          </a:lnRef>
          <a:fillRef idx="3">
            <a:schemeClr val="accent4"/>
          </a:fillRef>
          <a:effectRef idx="3">
            <a:schemeClr val="accent4"/>
          </a:effectRef>
          <a:fontRef idx="minor">
            <a:schemeClr val="lt1"/>
          </a:fontRef>
        </p:style>
        <p:txBody>
          <a:bodyPr>
            <a:normAutofit fontScale="90000"/>
          </a:bodyPr>
          <a:lstStyle/>
          <a:p>
            <a:r>
              <a:rPr lang="tr-TR" dirty="0" smtClean="0"/>
              <a:t> Teklif Türleri</a:t>
            </a: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683587191"/>
              </p:ext>
            </p:extLst>
          </p:nvPr>
        </p:nvGraphicFramePr>
        <p:xfrm>
          <a:off x="251520" y="1052736"/>
          <a:ext cx="8501122"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947826">
            <a:off x="139155" y="96788"/>
            <a:ext cx="1588876" cy="9913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079458"/>
      </p:ext>
    </p:extLst>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val="79545053"/>
              </p:ext>
            </p:extLst>
          </p:nvPr>
        </p:nvGraphicFramePr>
        <p:xfrm>
          <a:off x="398242" y="1700808"/>
          <a:ext cx="8229600" cy="85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Slayt Numarası Yer Tutucusu"/>
          <p:cNvSpPr>
            <a:spLocks noGrp="1"/>
          </p:cNvSpPr>
          <p:nvPr>
            <p:ph type="sldNum" sz="quarter" idx="12"/>
          </p:nvPr>
        </p:nvSpPr>
        <p:spPr/>
        <p:txBody>
          <a:bodyPr/>
          <a:lstStyle/>
          <a:p>
            <a:pPr>
              <a:defRPr/>
            </a:pPr>
            <a:fld id="{4075EAC3-9EEC-4A20-9AF0-4D4C63D2EF2A}" type="slidenum">
              <a:rPr lang="tr-TR" smtClean="0"/>
              <a:pPr>
                <a:defRPr/>
              </a:pPr>
              <a:t>50</a:t>
            </a:fld>
            <a:endParaRPr lang="tr-TR"/>
          </a:p>
        </p:txBody>
      </p:sp>
      <p:graphicFrame>
        <p:nvGraphicFramePr>
          <p:cNvPr id="8" name="4 İçerik Yer Tutucusu"/>
          <p:cNvGraphicFramePr>
            <a:graphicFrameLocks/>
          </p:cNvGraphicFramePr>
          <p:nvPr>
            <p:extLst>
              <p:ext uri="{D42A27DB-BD31-4B8C-83A1-F6EECF244321}">
                <p14:modId xmlns:p14="http://schemas.microsoft.com/office/powerpoint/2010/main" val="82275068"/>
              </p:ext>
            </p:extLst>
          </p:nvPr>
        </p:nvGraphicFramePr>
        <p:xfrm>
          <a:off x="323528" y="3573016"/>
          <a:ext cx="8229600" cy="1152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4 İçerik Yer Tutucusu"/>
          <p:cNvGraphicFramePr>
            <a:graphicFrameLocks/>
          </p:cNvGraphicFramePr>
          <p:nvPr>
            <p:extLst>
              <p:ext uri="{D42A27DB-BD31-4B8C-83A1-F6EECF244321}">
                <p14:modId xmlns:p14="http://schemas.microsoft.com/office/powerpoint/2010/main" val="2760026384"/>
              </p:ext>
            </p:extLst>
          </p:nvPr>
        </p:nvGraphicFramePr>
        <p:xfrm>
          <a:off x="539552" y="5373216"/>
          <a:ext cx="8229600" cy="10801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İş Deneyim Belgelerinin </a:t>
            </a:r>
            <a:r>
              <a:rPr lang="tr-TR" sz="3600" dirty="0" smtClean="0"/>
              <a:t>Değerlendirilmesi</a:t>
            </a:r>
            <a:endParaRPr lang="tr-TR" sz="3600" dirty="0">
              <a:solidFill>
                <a:schemeClr val="bg1"/>
              </a:solidFill>
              <a:latin typeface="+mj-lt"/>
              <a:cs typeface="Times New Roman" pitchFamily="18" charset="0"/>
            </a:endParaRPr>
          </a:p>
        </p:txBody>
      </p:sp>
      <p:sp>
        <p:nvSpPr>
          <p:cNvPr id="6" name="Metin kutusu 5"/>
          <p:cNvSpPr txBox="1"/>
          <p:nvPr/>
        </p:nvSpPr>
        <p:spPr>
          <a:xfrm>
            <a:off x="1403648" y="2996952"/>
            <a:ext cx="6048672" cy="523220"/>
          </a:xfrm>
          <a:prstGeom prst="rect">
            <a:avLst/>
          </a:prstGeom>
          <a:solidFill>
            <a:srgbClr val="CCCC00"/>
          </a:solidFill>
        </p:spPr>
        <p:txBody>
          <a:bodyPr wrap="square" rtlCol="0">
            <a:spAutoFit/>
          </a:bodyPr>
          <a:lstStyle/>
          <a:p>
            <a:pPr algn="ctr"/>
            <a:r>
              <a:rPr lang="tr-TR" sz="2800" dirty="0" smtClean="0">
                <a:latin typeface="+mj-lt"/>
              </a:rPr>
              <a:t>Devam Eden </a:t>
            </a:r>
            <a:r>
              <a:rPr lang="tr-TR" sz="2800" dirty="0">
                <a:latin typeface="+mj-lt"/>
                <a:cs typeface="+mn-cs"/>
              </a:rPr>
              <a:t>İşlerde</a:t>
            </a:r>
          </a:p>
        </p:txBody>
      </p:sp>
      <p:sp>
        <p:nvSpPr>
          <p:cNvPr id="15" name="Metin kutusu 14"/>
          <p:cNvSpPr txBox="1"/>
          <p:nvPr/>
        </p:nvSpPr>
        <p:spPr>
          <a:xfrm>
            <a:off x="1556048" y="1196752"/>
            <a:ext cx="6048672" cy="523220"/>
          </a:xfrm>
          <a:prstGeom prst="rect">
            <a:avLst/>
          </a:prstGeom>
          <a:solidFill>
            <a:srgbClr val="CCCC00"/>
          </a:solidFill>
        </p:spPr>
        <p:txBody>
          <a:bodyPr wrap="square" rtlCol="0">
            <a:spAutoFit/>
          </a:bodyPr>
          <a:lstStyle/>
          <a:p>
            <a:pPr algn="ctr"/>
            <a:r>
              <a:rPr lang="tr-TR" sz="2800" dirty="0" smtClean="0">
                <a:latin typeface="+mj-lt"/>
              </a:rPr>
              <a:t>Tamamlanmış </a:t>
            </a:r>
            <a:r>
              <a:rPr lang="tr-TR" sz="2800" dirty="0" smtClean="0">
                <a:latin typeface="+mj-lt"/>
                <a:cs typeface="+mn-cs"/>
              </a:rPr>
              <a:t>İşlerde</a:t>
            </a:r>
            <a:endParaRPr lang="tr-TR" sz="2800" dirty="0">
              <a:latin typeface="+mj-lt"/>
              <a:cs typeface="+mn-cs"/>
            </a:endParaRPr>
          </a:p>
        </p:txBody>
      </p:sp>
    </p:spTree>
    <p:extLst>
      <p:ext uri="{BB962C8B-B14F-4D97-AF65-F5344CB8AC3E}">
        <p14:creationId xmlns:p14="http://schemas.microsoft.com/office/powerpoint/2010/main" val="1383935984"/>
      </p:ext>
    </p:extLst>
  </p:cSld>
  <p:clrMapOvr>
    <a:masterClrMapping/>
  </p:clrMapOvr>
  <p:transition>
    <p:split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51</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algn="just">
              <a:buFont typeface="Wingdings 2" pitchFamily="18" charset="2"/>
              <a:buNone/>
              <a:defRPr/>
            </a:pPr>
            <a:r>
              <a:rPr lang="tr-TR" sz="2400" dirty="0" smtClean="0"/>
              <a:t>3- </a:t>
            </a:r>
            <a:r>
              <a:rPr lang="tr-TR" sz="2400" b="1" dirty="0"/>
              <a:t>İş denetleme ve iş yönetme </a:t>
            </a:r>
            <a:r>
              <a:rPr lang="tr-TR" sz="2400" b="1" dirty="0" smtClean="0"/>
              <a:t>belgeleri</a:t>
            </a:r>
            <a:endParaRPr lang="tr-TR" sz="2400" b="1" dirty="0"/>
          </a:p>
          <a:p>
            <a:pPr algn="just">
              <a:buFont typeface="Wingdings 2" pitchFamily="18" charset="2"/>
              <a:buNone/>
              <a:defRPr/>
            </a:pPr>
            <a:r>
              <a:rPr lang="tr-TR" sz="2400" dirty="0" smtClean="0">
                <a:solidFill>
                  <a:srgbClr val="FF0000"/>
                </a:solidFill>
              </a:rPr>
              <a:t>a)  Biten </a:t>
            </a:r>
            <a:r>
              <a:rPr lang="tr-TR" sz="2400" dirty="0">
                <a:solidFill>
                  <a:srgbClr val="FF0000"/>
                </a:solidFill>
              </a:rPr>
              <a:t>işlerde; </a:t>
            </a:r>
            <a:r>
              <a:rPr lang="tr-TR" sz="2400" dirty="0"/>
              <a:t>Belgeye konu işin geçici kabul tarihinin ilk ilan veya davet tarihinden geriye doğru </a:t>
            </a:r>
            <a:r>
              <a:rPr lang="tr-TR" sz="2400" dirty="0">
                <a:solidFill>
                  <a:srgbClr val="FF0000"/>
                </a:solidFill>
              </a:rPr>
              <a:t>son on beş yıl </a:t>
            </a:r>
            <a:r>
              <a:rPr lang="tr-TR" sz="2400" dirty="0"/>
              <a:t>içinde olması kaydıyla, </a:t>
            </a:r>
            <a:r>
              <a:rPr lang="tr-TR" sz="2400" u="sng" dirty="0" smtClean="0">
                <a:solidFill>
                  <a:srgbClr val="FF0000"/>
                </a:solidFill>
              </a:rPr>
              <a:t>ilk </a:t>
            </a:r>
            <a:r>
              <a:rPr lang="tr-TR" sz="2400" u="sng" dirty="0">
                <a:solidFill>
                  <a:srgbClr val="FF0000"/>
                </a:solidFill>
              </a:rPr>
              <a:t>sözleşme bedelinin </a:t>
            </a:r>
            <a:r>
              <a:rPr lang="tr-TR" sz="2400" dirty="0"/>
              <a:t>en az % 80’i oranında fiilen </a:t>
            </a:r>
            <a:r>
              <a:rPr lang="tr-TR" sz="2400" dirty="0">
                <a:solidFill>
                  <a:srgbClr val="FF0000"/>
                </a:solidFill>
              </a:rPr>
              <a:t>denetleme veya yönetme </a:t>
            </a:r>
            <a:r>
              <a:rPr lang="tr-TR" sz="2400" dirty="0"/>
              <a:t>faaliyetinde bulunulmuş olması,</a:t>
            </a:r>
          </a:p>
          <a:p>
            <a:pPr algn="just">
              <a:buFont typeface="Wingdings 2" pitchFamily="18" charset="2"/>
              <a:buNone/>
              <a:defRPr/>
            </a:pPr>
            <a:r>
              <a:rPr lang="tr-TR" sz="2400" dirty="0">
                <a:solidFill>
                  <a:srgbClr val="FF0000"/>
                </a:solidFill>
              </a:rPr>
              <a:t>b) Devam eden işlerde;</a:t>
            </a:r>
          </a:p>
          <a:p>
            <a:pPr marL="265113" indent="-265113" algn="just">
              <a:buFont typeface="Wingdings 2" pitchFamily="18" charset="2"/>
              <a:buNone/>
              <a:defRPr/>
            </a:pPr>
            <a:r>
              <a:rPr lang="tr-TR" sz="2400" dirty="0">
                <a:solidFill>
                  <a:srgbClr val="FF0000"/>
                </a:solidFill>
              </a:rPr>
              <a:t>    </a:t>
            </a:r>
            <a:r>
              <a:rPr lang="tr-TR" sz="2400" dirty="0"/>
              <a:t>Gerçekleşme oranının </a:t>
            </a:r>
            <a:r>
              <a:rPr lang="tr-TR" sz="2400" u="sng" dirty="0">
                <a:solidFill>
                  <a:srgbClr val="FF0000"/>
                </a:solidFill>
              </a:rPr>
              <a:t>toplam sözleşme bedelinin </a:t>
            </a:r>
            <a:r>
              <a:rPr lang="tr-TR" sz="2400" dirty="0"/>
              <a:t>en az % 80'ine ulaştığı tarihin, ihalenin ilk ilan veya davet tarihinden geriye doğru </a:t>
            </a:r>
            <a:r>
              <a:rPr lang="tr-TR" sz="2400" dirty="0">
                <a:solidFill>
                  <a:srgbClr val="FF0000"/>
                </a:solidFill>
              </a:rPr>
              <a:t>son </a:t>
            </a:r>
            <a:r>
              <a:rPr lang="tr-TR" sz="2400" dirty="0" err="1">
                <a:solidFill>
                  <a:srgbClr val="FF0000"/>
                </a:solidFill>
              </a:rPr>
              <a:t>onbeş</a:t>
            </a:r>
            <a:r>
              <a:rPr lang="tr-TR" sz="2400" dirty="0">
                <a:solidFill>
                  <a:srgbClr val="FF0000"/>
                </a:solidFill>
              </a:rPr>
              <a:t> yıl</a:t>
            </a:r>
            <a:r>
              <a:rPr lang="tr-TR" sz="2400" dirty="0"/>
              <a:t> içinde olduğu ve </a:t>
            </a:r>
            <a:r>
              <a:rPr lang="tr-TR" sz="2400" dirty="0">
                <a:solidFill>
                  <a:srgbClr val="FF0000"/>
                </a:solidFill>
              </a:rPr>
              <a:t>ilk sözleşme bedelinin </a:t>
            </a:r>
            <a:r>
              <a:rPr lang="tr-TR" sz="2400" dirty="0"/>
              <a:t>tamamlandığı işlerde; </a:t>
            </a:r>
            <a:r>
              <a:rPr lang="tr-TR" sz="2400" dirty="0">
                <a:solidFill>
                  <a:srgbClr val="FF0000"/>
                </a:solidFill>
              </a:rPr>
              <a:t>ilk sözleşme bedelinin</a:t>
            </a:r>
            <a:r>
              <a:rPr lang="tr-TR" sz="2400" dirty="0"/>
              <a:t> en az % 80’i oranında fiilen </a:t>
            </a:r>
            <a:r>
              <a:rPr lang="tr-TR" sz="2400" dirty="0">
                <a:solidFill>
                  <a:srgbClr val="FF0000"/>
                </a:solidFill>
              </a:rPr>
              <a:t>denetleme veya yönetme</a:t>
            </a:r>
            <a:r>
              <a:rPr lang="tr-TR" sz="2400" dirty="0"/>
              <a:t> faaliyetinde bulunulmuş olması,</a:t>
            </a:r>
          </a:p>
          <a:p>
            <a:pPr marL="0" indent="0" algn="just">
              <a:lnSpc>
                <a:spcPct val="80000"/>
              </a:lnSpc>
              <a:buNone/>
              <a:defRPr/>
            </a:pPr>
            <a:endParaRPr lang="tr-TR" sz="2400" dirty="0"/>
          </a:p>
          <a:p>
            <a:pPr marL="82550" lvl="1" indent="0" algn="just">
              <a:spcBef>
                <a:spcPts val="600"/>
              </a:spcBef>
              <a:buSzPct val="80000"/>
              <a:buNone/>
              <a:defRPr/>
            </a:pPr>
            <a:endParaRPr lang="tr-TR" sz="2400" dirty="0"/>
          </a:p>
          <a:p>
            <a:pPr marL="0" indent="0">
              <a:buNone/>
              <a:defRPr/>
            </a:pPr>
            <a:r>
              <a:rPr lang="tr-TR" sz="2400" dirty="0" smtClean="0"/>
              <a:t>3</a:t>
            </a:r>
            <a:endParaRPr lang="tr-TR" sz="2400" dirty="0"/>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İş Deneyim Belgelerinin </a:t>
            </a:r>
            <a:r>
              <a:rPr lang="tr-TR" sz="3600" dirty="0" smtClean="0"/>
              <a:t>Değerlendirilmesi</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2507197136"/>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52</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algn="ctr">
              <a:lnSpc>
                <a:spcPct val="80000"/>
              </a:lnSpc>
              <a:buNone/>
              <a:defRPr/>
            </a:pPr>
            <a:r>
              <a:rPr lang="tr-TR" sz="2400" u="sng" dirty="0" smtClean="0"/>
              <a:t>Değerlendirme Oranları</a:t>
            </a:r>
          </a:p>
          <a:p>
            <a:pPr algn="ctr">
              <a:lnSpc>
                <a:spcPct val="80000"/>
              </a:lnSpc>
              <a:buNone/>
              <a:defRPr/>
            </a:pPr>
            <a:endParaRPr lang="tr-TR" sz="2400" u="sng" dirty="0">
              <a:solidFill>
                <a:srgbClr val="FF0000"/>
              </a:solidFill>
            </a:endParaRPr>
          </a:p>
          <a:p>
            <a:pPr algn="just">
              <a:spcAft>
                <a:spcPts val="600"/>
              </a:spcAft>
              <a:buNone/>
              <a:defRPr/>
            </a:pPr>
            <a:r>
              <a:rPr lang="tr-TR" sz="2400" dirty="0">
                <a:solidFill>
                  <a:srgbClr val="FF0000"/>
                </a:solidFill>
              </a:rPr>
              <a:t>a) </a:t>
            </a:r>
            <a:r>
              <a:rPr lang="tr-TR" sz="2400" u="sng" dirty="0">
                <a:solidFill>
                  <a:srgbClr val="FF0000"/>
                </a:solidFill>
              </a:rPr>
              <a:t>İş bitirme </a:t>
            </a:r>
            <a:r>
              <a:rPr lang="tr-TR" sz="2400" dirty="0">
                <a:solidFill>
                  <a:srgbClr val="FF0000"/>
                </a:solidFill>
              </a:rPr>
              <a:t>ve </a:t>
            </a:r>
            <a:r>
              <a:rPr lang="tr-TR" sz="2400" u="sng" dirty="0">
                <a:solidFill>
                  <a:srgbClr val="FF0000"/>
                </a:solidFill>
              </a:rPr>
              <a:t>iş durum </a:t>
            </a:r>
            <a:r>
              <a:rPr lang="tr-TR" sz="2400" dirty="0"/>
              <a:t>belgelerindeki belge  tutarları </a:t>
            </a:r>
            <a:r>
              <a:rPr lang="tr-TR" sz="2400" u="sng" dirty="0">
                <a:solidFill>
                  <a:srgbClr val="FF0000"/>
                </a:solidFill>
              </a:rPr>
              <a:t>tam</a:t>
            </a:r>
            <a:r>
              <a:rPr lang="tr-TR" sz="2400" u="sng" dirty="0">
                <a:solidFill>
                  <a:schemeClr val="accent3">
                    <a:lumMod val="75000"/>
                  </a:schemeClr>
                </a:solidFill>
              </a:rPr>
              <a:t> </a:t>
            </a:r>
            <a:r>
              <a:rPr lang="tr-TR" sz="2400" dirty="0"/>
              <a:t>olarak,</a:t>
            </a:r>
          </a:p>
          <a:p>
            <a:pPr algn="just">
              <a:spcAft>
                <a:spcPts val="600"/>
              </a:spcAft>
              <a:buNone/>
              <a:defRPr/>
            </a:pPr>
            <a:r>
              <a:rPr lang="tr-TR" sz="2400" dirty="0">
                <a:solidFill>
                  <a:srgbClr val="FF0000"/>
                </a:solidFill>
              </a:rPr>
              <a:t>b) </a:t>
            </a:r>
            <a:r>
              <a:rPr lang="tr-TR" sz="2400" u="sng" dirty="0">
                <a:solidFill>
                  <a:srgbClr val="FF0000"/>
                </a:solidFill>
              </a:rPr>
              <a:t>İş </a:t>
            </a:r>
            <a:r>
              <a:rPr lang="tr-TR" sz="2400" u="sng" dirty="0" smtClean="0">
                <a:solidFill>
                  <a:srgbClr val="FF0000"/>
                </a:solidFill>
              </a:rPr>
              <a:t>denetleme ve iş </a:t>
            </a:r>
            <a:r>
              <a:rPr lang="tr-TR" sz="2400" u="sng" dirty="0">
                <a:solidFill>
                  <a:srgbClr val="FF0000"/>
                </a:solidFill>
              </a:rPr>
              <a:t>yönetme</a:t>
            </a:r>
            <a:r>
              <a:rPr lang="tr-TR" sz="2400" u="sng" dirty="0" smtClean="0">
                <a:solidFill>
                  <a:srgbClr val="FF0000"/>
                </a:solidFill>
              </a:rPr>
              <a:t> </a:t>
            </a:r>
            <a:r>
              <a:rPr lang="tr-TR" sz="2400" dirty="0"/>
              <a:t>belgesi </a:t>
            </a:r>
            <a:r>
              <a:rPr lang="tr-TR" sz="2400" dirty="0" smtClean="0"/>
              <a:t>tutarları </a:t>
            </a:r>
            <a:r>
              <a:rPr lang="tr-TR" sz="2400" u="sng" dirty="0" smtClean="0">
                <a:solidFill>
                  <a:srgbClr val="FF0000"/>
                </a:solidFill>
              </a:rPr>
              <a:t>1/5 </a:t>
            </a:r>
            <a:r>
              <a:rPr lang="tr-TR" sz="2400" dirty="0"/>
              <a:t>oranında, </a:t>
            </a:r>
            <a:endParaRPr lang="tr-TR" sz="2400" dirty="0" smtClean="0"/>
          </a:p>
          <a:p>
            <a:pPr algn="just">
              <a:spcAft>
                <a:spcPts val="600"/>
              </a:spcAft>
              <a:buNone/>
              <a:defRPr/>
            </a:pPr>
            <a:endParaRPr lang="tr-TR" sz="2400" dirty="0"/>
          </a:p>
          <a:p>
            <a:pPr algn="just">
              <a:spcAft>
                <a:spcPts val="600"/>
              </a:spcAft>
              <a:buNone/>
              <a:defRPr/>
            </a:pPr>
            <a:r>
              <a:rPr lang="tr-TR" sz="2400" dirty="0" smtClean="0"/>
              <a:t>değerlendirilir.</a:t>
            </a:r>
          </a:p>
          <a:p>
            <a:pPr algn="just">
              <a:spcAft>
                <a:spcPts val="600"/>
              </a:spcAft>
              <a:defRPr/>
            </a:pPr>
            <a:r>
              <a:rPr lang="tr-TR" sz="2400" dirty="0"/>
              <a:t>İhale konusu iş veya benzer iş kapsamında bulunmayan işlerin tutarları iş deneyiminde </a:t>
            </a:r>
            <a:r>
              <a:rPr lang="tr-TR" sz="2400" dirty="0">
                <a:solidFill>
                  <a:srgbClr val="FF0000"/>
                </a:solidFill>
              </a:rPr>
              <a:t>değerlendirmeye alınmaz. </a:t>
            </a:r>
            <a:r>
              <a:rPr lang="tr-TR" sz="2400" dirty="0"/>
              <a:t>Ancak, iş deneyim belgesine konu işin </a:t>
            </a:r>
            <a:r>
              <a:rPr lang="tr-TR" sz="2400" dirty="0">
                <a:solidFill>
                  <a:srgbClr val="FF0000"/>
                </a:solidFill>
              </a:rPr>
              <a:t>esaslı unsurunun </a:t>
            </a:r>
            <a:r>
              <a:rPr lang="tr-TR" sz="2400" dirty="0"/>
              <a:t>ihale konusu iş veya benzer işe uygun olması halinde iş deneyim belgesi tutarının tamamı </a:t>
            </a:r>
            <a:r>
              <a:rPr lang="tr-TR" sz="2400" dirty="0" smtClean="0"/>
              <a:t>değerlendirilir.</a:t>
            </a:r>
            <a:endParaRPr lang="tr-TR" sz="2400" dirty="0"/>
          </a:p>
          <a:p>
            <a:pPr marL="0" indent="0" algn="just">
              <a:lnSpc>
                <a:spcPct val="80000"/>
              </a:lnSpc>
              <a:buNone/>
              <a:defRPr/>
            </a:pPr>
            <a:endParaRPr lang="tr-TR" sz="2400" dirty="0"/>
          </a:p>
          <a:p>
            <a:pPr marL="82550" lvl="1" indent="0" algn="just">
              <a:spcBef>
                <a:spcPts val="600"/>
              </a:spcBef>
              <a:buSzPct val="80000"/>
              <a:buNone/>
              <a:defRPr/>
            </a:pPr>
            <a:endParaRPr lang="tr-TR" sz="2400" dirty="0"/>
          </a:p>
          <a:p>
            <a:pPr marL="0" indent="0">
              <a:buNone/>
              <a:defRPr/>
            </a:pPr>
            <a:endParaRPr lang="tr-TR" sz="2400" dirty="0"/>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İş Deneyim Belgelerinin </a:t>
            </a:r>
            <a:r>
              <a:rPr lang="tr-TR" sz="3600" dirty="0" smtClean="0"/>
              <a:t>Değerlendirilmesi</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3105103672"/>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53</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algn="just">
              <a:spcAft>
                <a:spcPts val="600"/>
              </a:spcAft>
              <a:buFont typeface="Wingdings" pitchFamily="2" charset="2"/>
              <a:buChar char="Ø"/>
              <a:defRPr/>
            </a:pPr>
            <a:r>
              <a:rPr lang="tr-TR" sz="2000" dirty="0" smtClean="0">
                <a:solidFill>
                  <a:srgbClr val="FF0000"/>
                </a:solidFill>
              </a:rPr>
              <a:t>İş </a:t>
            </a:r>
            <a:r>
              <a:rPr lang="tr-TR" sz="2000" dirty="0">
                <a:solidFill>
                  <a:srgbClr val="FF0000"/>
                </a:solidFill>
              </a:rPr>
              <a:t>deneyim belgeleri </a:t>
            </a:r>
            <a:r>
              <a:rPr lang="tr-TR" sz="2000" dirty="0" smtClean="0"/>
              <a:t>belge </a:t>
            </a:r>
            <a:r>
              <a:rPr lang="tr-TR" sz="2000" dirty="0"/>
              <a:t>sahibi </a:t>
            </a:r>
            <a:r>
              <a:rPr lang="tr-TR" sz="2000" dirty="0" smtClean="0"/>
              <a:t>dışındaki </a:t>
            </a:r>
            <a:r>
              <a:rPr lang="tr-TR" sz="2000" dirty="0"/>
              <a:t>aday ve istekli tarafından </a:t>
            </a:r>
            <a:r>
              <a:rPr lang="tr-TR" sz="2000" dirty="0">
                <a:solidFill>
                  <a:srgbClr val="FF0000"/>
                </a:solidFill>
              </a:rPr>
              <a:t>kullanılamaz, devredilemez, kiraya verilemez ve satılamaz. </a:t>
            </a:r>
          </a:p>
          <a:p>
            <a:pPr algn="just">
              <a:spcAft>
                <a:spcPts val="600"/>
              </a:spcAft>
              <a:buFont typeface="Wingdings" pitchFamily="2" charset="2"/>
              <a:buChar char="Ø"/>
              <a:defRPr/>
            </a:pPr>
            <a:r>
              <a:rPr lang="tr-TR" sz="2000" dirty="0"/>
              <a:t>Ancak tüzel kişiler tarafından başkasına ait iş deneyim belgelerinin kullanılması mümkündür.</a:t>
            </a:r>
          </a:p>
          <a:p>
            <a:pPr algn="just">
              <a:buFont typeface="Wingdings" pitchFamily="2" charset="2"/>
              <a:buChar char="ü"/>
              <a:defRPr/>
            </a:pPr>
            <a:r>
              <a:rPr lang="tr-TR" sz="2000" dirty="0" smtClean="0"/>
              <a:t>Belgesi </a:t>
            </a:r>
            <a:r>
              <a:rPr lang="tr-TR" sz="2000" dirty="0"/>
              <a:t>kullanılan kişinin </a:t>
            </a:r>
            <a:r>
              <a:rPr lang="tr-TR" sz="2000" b="1" u="sng" dirty="0">
                <a:solidFill>
                  <a:srgbClr val="FF0000"/>
                </a:solidFill>
              </a:rPr>
              <a:t>en az bir yıldır</a:t>
            </a:r>
            <a:r>
              <a:rPr lang="tr-TR" sz="2000" dirty="0">
                <a:solidFill>
                  <a:srgbClr val="FF0000"/>
                </a:solidFill>
              </a:rPr>
              <a:t> </a:t>
            </a:r>
            <a:r>
              <a:rPr lang="tr-TR" sz="2000" dirty="0"/>
              <a:t>tüzel kişiliğin </a:t>
            </a:r>
            <a:r>
              <a:rPr lang="tr-TR" sz="2000" b="1" u="sng" dirty="0">
                <a:solidFill>
                  <a:srgbClr val="FF0000"/>
                </a:solidFill>
              </a:rPr>
              <a:t>yarısından fazla </a:t>
            </a:r>
            <a:r>
              <a:rPr lang="tr-TR" sz="2000" dirty="0"/>
              <a:t>hissesine sahip ortağı olması şarttır.</a:t>
            </a:r>
            <a:r>
              <a:rPr lang="tr-TR" sz="2000" dirty="0">
                <a:solidFill>
                  <a:srgbClr val="FF0000"/>
                </a:solidFill>
              </a:rPr>
              <a:t> </a:t>
            </a:r>
            <a:r>
              <a:rPr lang="tr-TR" sz="2000" b="1" u="sng" dirty="0" smtClean="0">
                <a:solidFill>
                  <a:srgbClr val="FF0000"/>
                </a:solidFill>
              </a:rPr>
              <a:t>Ortaklık </a:t>
            </a:r>
            <a:r>
              <a:rPr lang="tr-TR" sz="2000" b="1" u="sng" dirty="0">
                <a:solidFill>
                  <a:srgbClr val="FF0000"/>
                </a:solidFill>
              </a:rPr>
              <a:t>durum </a:t>
            </a:r>
            <a:r>
              <a:rPr lang="tr-TR" sz="2000" b="1" u="sng" dirty="0" smtClean="0">
                <a:solidFill>
                  <a:srgbClr val="FF0000"/>
                </a:solidFill>
              </a:rPr>
              <a:t>belgesi </a:t>
            </a:r>
            <a:r>
              <a:rPr lang="tr-TR" sz="2000" b="1" i="1" u="sng" dirty="0" smtClean="0"/>
              <a:t>(</a:t>
            </a:r>
            <a:r>
              <a:rPr lang="tr-TR" sz="2000" b="1" i="1" u="sng" dirty="0"/>
              <a:t>Standart Form-KİK031.1/Y</a:t>
            </a:r>
            <a:r>
              <a:rPr lang="tr-TR" sz="2000" b="1" i="1" u="sng" dirty="0" smtClean="0"/>
              <a:t>)</a:t>
            </a:r>
            <a:endParaRPr lang="tr-TR" sz="2000" dirty="0">
              <a:latin typeface="Arial" charset="0"/>
            </a:endParaRPr>
          </a:p>
          <a:p>
            <a:pPr algn="just">
              <a:buFont typeface="Wingdings" pitchFamily="2" charset="2"/>
              <a:buChar char="ü"/>
              <a:defRPr/>
            </a:pPr>
            <a:r>
              <a:rPr lang="tr-TR" sz="2000" dirty="0" smtClean="0">
                <a:solidFill>
                  <a:srgbClr val="FF0000"/>
                </a:solidFill>
              </a:rPr>
              <a:t>Teminat </a:t>
            </a:r>
            <a:r>
              <a:rPr lang="tr-TR" sz="2000" dirty="0">
                <a:solidFill>
                  <a:srgbClr val="FF0000"/>
                </a:solidFill>
              </a:rPr>
              <a:t>süresince </a:t>
            </a:r>
            <a:r>
              <a:rPr lang="tr-TR" sz="2000" b="1" i="1" dirty="0"/>
              <a:t>(kesin kabule kadar) </a:t>
            </a:r>
            <a:r>
              <a:rPr lang="tr-TR" sz="2000" dirty="0"/>
              <a:t>ortaklık oranının muhafaza edilmesi zorunludur.</a:t>
            </a:r>
          </a:p>
          <a:p>
            <a:pPr marL="82550" lvl="1" indent="0" algn="just">
              <a:spcBef>
                <a:spcPts val="600"/>
              </a:spcBef>
              <a:buSzPct val="80000"/>
              <a:buNone/>
              <a:defRPr/>
            </a:pPr>
            <a:endParaRPr lang="tr-TR" sz="2000" dirty="0"/>
          </a:p>
          <a:p>
            <a:pPr marL="0" indent="0">
              <a:buNone/>
              <a:defRPr/>
            </a:pPr>
            <a:endParaRPr lang="tr-TR" sz="2000" dirty="0"/>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nb-NO" sz="3600" dirty="0"/>
              <a:t>Başkasına ait iş deneyim belgesinin kullanılması</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2448295405"/>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54</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algn="just">
              <a:buFont typeface="Wingdings" pitchFamily="2" charset="2"/>
              <a:buChar char="Ø"/>
              <a:defRPr/>
            </a:pPr>
            <a:r>
              <a:rPr lang="tr-TR" sz="2300" dirty="0" smtClean="0">
                <a:latin typeface="+mj-lt"/>
              </a:rPr>
              <a:t>Mezuniyet belgesi;</a:t>
            </a:r>
            <a:endParaRPr lang="tr-TR" sz="2300" dirty="0">
              <a:latin typeface="+mj-lt"/>
            </a:endParaRPr>
          </a:p>
          <a:p>
            <a:pPr algn="just">
              <a:buNone/>
              <a:defRPr/>
            </a:pPr>
            <a:r>
              <a:rPr lang="tr-TR" sz="2300" dirty="0">
                <a:solidFill>
                  <a:srgbClr val="FF0000"/>
                </a:solidFill>
                <a:latin typeface="+mj-lt"/>
              </a:rPr>
              <a:t>a)</a:t>
            </a:r>
            <a:r>
              <a:rPr lang="tr-TR" sz="2300" dirty="0">
                <a:latin typeface="+mj-lt"/>
              </a:rPr>
              <a:t> </a:t>
            </a:r>
            <a:r>
              <a:rPr lang="tr-TR" sz="2300" dirty="0">
                <a:solidFill>
                  <a:srgbClr val="FF0000"/>
                </a:solidFill>
                <a:latin typeface="+mj-lt"/>
              </a:rPr>
              <a:t>İş deneyimi </a:t>
            </a:r>
            <a:r>
              <a:rPr lang="tr-TR" sz="2300" i="1" u="sng" dirty="0">
                <a:solidFill>
                  <a:srgbClr val="FF0000"/>
                </a:solidFill>
                <a:latin typeface="+mj-lt"/>
              </a:rPr>
              <a:t>bulunmayan</a:t>
            </a:r>
            <a:r>
              <a:rPr lang="tr-TR" sz="2300" dirty="0">
                <a:solidFill>
                  <a:srgbClr val="FF0000"/>
                </a:solidFill>
                <a:latin typeface="+mj-lt"/>
              </a:rPr>
              <a:t> </a:t>
            </a:r>
            <a:r>
              <a:rPr lang="tr-TR" sz="2300" dirty="0">
                <a:latin typeface="+mj-lt"/>
              </a:rPr>
              <a:t>mühendis veya mimarların; </a:t>
            </a:r>
            <a:r>
              <a:rPr lang="tr-TR" sz="2300" dirty="0">
                <a:solidFill>
                  <a:srgbClr val="FF0000"/>
                </a:solidFill>
                <a:latin typeface="+mj-lt"/>
              </a:rPr>
              <a:t>toplam süresi </a:t>
            </a:r>
            <a:r>
              <a:rPr lang="tr-TR" sz="2300" dirty="0" smtClean="0">
                <a:solidFill>
                  <a:srgbClr val="FF0000"/>
                </a:solidFill>
                <a:latin typeface="+mj-lt"/>
              </a:rPr>
              <a:t>15 </a:t>
            </a:r>
            <a:r>
              <a:rPr lang="tr-TR" sz="2300" dirty="0">
                <a:solidFill>
                  <a:srgbClr val="FF0000"/>
                </a:solidFill>
                <a:latin typeface="+mj-lt"/>
              </a:rPr>
              <a:t>yılı geçmemek kaydıyla </a:t>
            </a:r>
            <a:r>
              <a:rPr lang="tr-TR" sz="2300" dirty="0">
                <a:latin typeface="+mj-lt"/>
              </a:rPr>
              <a:t>mezuniyetlerinden sonra geçen her yıl, </a:t>
            </a:r>
          </a:p>
          <a:p>
            <a:pPr algn="just">
              <a:buNone/>
              <a:defRPr/>
            </a:pPr>
            <a:r>
              <a:rPr lang="tr-TR" sz="2300" dirty="0">
                <a:solidFill>
                  <a:srgbClr val="FF0000"/>
                </a:solidFill>
                <a:latin typeface="+mj-lt"/>
              </a:rPr>
              <a:t>b) İş deneyimi </a:t>
            </a:r>
            <a:r>
              <a:rPr lang="tr-TR" sz="2300" i="1" u="sng" dirty="0">
                <a:solidFill>
                  <a:srgbClr val="FF0000"/>
                </a:solidFill>
                <a:latin typeface="+mj-lt"/>
              </a:rPr>
              <a:t>bulunan</a:t>
            </a:r>
            <a:r>
              <a:rPr lang="tr-TR" sz="2300" dirty="0">
                <a:solidFill>
                  <a:srgbClr val="FF0000"/>
                </a:solidFill>
                <a:latin typeface="+mj-lt"/>
              </a:rPr>
              <a:t> </a:t>
            </a:r>
            <a:r>
              <a:rPr lang="tr-TR" sz="2300" dirty="0">
                <a:latin typeface="+mj-lt"/>
              </a:rPr>
              <a:t>ve buna ilişkin belge sunan mühendis veya mimarların; </a:t>
            </a:r>
            <a:r>
              <a:rPr lang="tr-TR" sz="2300" dirty="0" smtClean="0">
                <a:solidFill>
                  <a:srgbClr val="FF0000"/>
                </a:solidFill>
                <a:latin typeface="+mj-lt"/>
              </a:rPr>
              <a:t>15 </a:t>
            </a:r>
            <a:r>
              <a:rPr lang="tr-TR" sz="2300" dirty="0">
                <a:solidFill>
                  <a:srgbClr val="FF0000"/>
                </a:solidFill>
                <a:latin typeface="+mj-lt"/>
              </a:rPr>
              <a:t>yıllık </a:t>
            </a:r>
            <a:r>
              <a:rPr lang="tr-TR" sz="2300" dirty="0" smtClean="0">
                <a:solidFill>
                  <a:srgbClr val="FF0000"/>
                </a:solidFill>
                <a:latin typeface="+mj-lt"/>
              </a:rPr>
              <a:t>sınırı uygulanmaksızın, </a:t>
            </a:r>
            <a:r>
              <a:rPr lang="tr-TR" sz="2300" dirty="0">
                <a:latin typeface="+mj-lt"/>
              </a:rPr>
              <a:t>mezuniyetlerinden sonra geçen her yıl,</a:t>
            </a:r>
          </a:p>
          <a:p>
            <a:pPr algn="just">
              <a:buNone/>
              <a:defRPr/>
            </a:pPr>
            <a:r>
              <a:rPr lang="tr-TR" sz="2300" dirty="0">
                <a:latin typeface="+mj-lt"/>
              </a:rPr>
              <a:t>	Kanunun </a:t>
            </a:r>
            <a:r>
              <a:rPr lang="tr-TR" sz="2300" dirty="0" smtClean="0">
                <a:latin typeface="+mj-lt"/>
              </a:rPr>
              <a:t>62/1/h bendinde </a:t>
            </a:r>
            <a:r>
              <a:rPr lang="tr-TR" sz="2300" dirty="0">
                <a:latin typeface="+mj-lt"/>
              </a:rPr>
              <a:t>belirtilen tutar kadar, benzer iş deneyimi olarak dikkate alınır.</a:t>
            </a:r>
            <a:r>
              <a:rPr lang="tr-TR" sz="2300" dirty="0">
                <a:solidFill>
                  <a:srgbClr val="FF0000"/>
                </a:solidFill>
                <a:latin typeface="+mj-lt"/>
              </a:rPr>
              <a:t> </a:t>
            </a:r>
            <a:r>
              <a:rPr lang="tr-TR" sz="2300" b="1" i="1" dirty="0" smtClean="0">
                <a:solidFill>
                  <a:srgbClr val="FF0000"/>
                </a:solidFill>
                <a:latin typeface="+mj-lt"/>
              </a:rPr>
              <a:t>(250.201 </a:t>
            </a:r>
            <a:r>
              <a:rPr lang="tr-TR" sz="2300" b="1" i="1" dirty="0">
                <a:solidFill>
                  <a:srgbClr val="FF0000"/>
                </a:solidFill>
                <a:latin typeface="+mj-lt"/>
              </a:rPr>
              <a:t>TL)</a:t>
            </a:r>
          </a:p>
          <a:p>
            <a:pPr algn="just">
              <a:buFont typeface="Wingdings" panose="05000000000000000000" pitchFamily="2" charset="2"/>
              <a:buChar char="Ø"/>
              <a:defRPr/>
            </a:pPr>
            <a:r>
              <a:rPr lang="tr-TR" sz="2300" dirty="0" smtClean="0">
                <a:latin typeface="+mj-lt"/>
              </a:rPr>
              <a:t>Mezuniyet belgesinin, </a:t>
            </a:r>
            <a:r>
              <a:rPr lang="tr-TR" sz="2300" dirty="0">
                <a:latin typeface="+mj-lt"/>
              </a:rPr>
              <a:t>mühendis veya mimarların </a:t>
            </a:r>
            <a:r>
              <a:rPr lang="tr-TR" sz="2300" dirty="0">
                <a:solidFill>
                  <a:srgbClr val="FF0000"/>
                </a:solidFill>
                <a:latin typeface="+mj-lt"/>
              </a:rPr>
              <a:t>en az </a:t>
            </a:r>
            <a:r>
              <a:rPr lang="tr-TR" sz="2300" dirty="0" smtClean="0">
                <a:solidFill>
                  <a:srgbClr val="FF0000"/>
                </a:solidFill>
                <a:latin typeface="+mj-lt"/>
              </a:rPr>
              <a:t>5 </a:t>
            </a:r>
            <a:r>
              <a:rPr lang="tr-TR" sz="2300" dirty="0">
                <a:solidFill>
                  <a:srgbClr val="FF0000"/>
                </a:solidFill>
                <a:latin typeface="+mj-lt"/>
              </a:rPr>
              <a:t>yıldır en az % 51 hissesine sahip </a:t>
            </a:r>
            <a:r>
              <a:rPr lang="tr-TR" sz="2300" dirty="0">
                <a:latin typeface="+mj-lt"/>
              </a:rPr>
              <a:t>olduğu </a:t>
            </a:r>
            <a:r>
              <a:rPr lang="tr-TR" sz="2300" dirty="0" smtClean="0">
                <a:latin typeface="+mj-lt"/>
              </a:rPr>
              <a:t>tüzel </a:t>
            </a:r>
            <a:r>
              <a:rPr lang="tr-TR" sz="2300" dirty="0">
                <a:latin typeface="+mj-lt"/>
              </a:rPr>
              <a:t>kişiler tarafından da kullanılabilmesi mümkündür. </a:t>
            </a:r>
            <a:r>
              <a:rPr lang="tr-TR" sz="2300" dirty="0" smtClean="0">
                <a:solidFill>
                  <a:srgbClr val="FF0000"/>
                </a:solidFill>
                <a:latin typeface="+mj-lt"/>
              </a:rPr>
              <a:t>(</a:t>
            </a:r>
            <a:r>
              <a:rPr lang="tr-TR" sz="2300" b="1" u="sng" dirty="0" smtClean="0">
                <a:solidFill>
                  <a:srgbClr val="FF0000"/>
                </a:solidFill>
                <a:latin typeface="+mj-lt"/>
              </a:rPr>
              <a:t>ortaklık </a:t>
            </a:r>
            <a:r>
              <a:rPr lang="tr-TR" sz="2300" b="1" u="sng" dirty="0">
                <a:solidFill>
                  <a:srgbClr val="FF0000"/>
                </a:solidFill>
                <a:latin typeface="+mj-lt"/>
              </a:rPr>
              <a:t>durum </a:t>
            </a:r>
            <a:r>
              <a:rPr lang="tr-TR" sz="2300" b="1" u="sng" dirty="0" smtClean="0">
                <a:solidFill>
                  <a:srgbClr val="FF0000"/>
                </a:solidFill>
                <a:latin typeface="+mj-lt"/>
              </a:rPr>
              <a:t>belgesi</a:t>
            </a:r>
            <a:r>
              <a:rPr lang="tr-TR" sz="2300" u="sng" dirty="0" smtClean="0">
                <a:solidFill>
                  <a:srgbClr val="FF0000"/>
                </a:solidFill>
                <a:latin typeface="+mj-lt"/>
              </a:rPr>
              <a:t>)</a:t>
            </a:r>
            <a:endParaRPr lang="tr-TR" sz="2300" dirty="0">
              <a:solidFill>
                <a:srgbClr val="FF0000"/>
              </a:solidFill>
              <a:latin typeface="+mj-lt"/>
            </a:endParaRPr>
          </a:p>
          <a:p>
            <a:pPr marL="363538" indent="0" algn="just">
              <a:buNone/>
              <a:defRPr/>
            </a:pPr>
            <a:r>
              <a:rPr lang="tr-TR" sz="2300" dirty="0" smtClean="0">
                <a:latin typeface="+mj-lt"/>
              </a:rPr>
              <a:t>Bu </a:t>
            </a:r>
            <a:r>
              <a:rPr lang="tr-TR" sz="2300" dirty="0">
                <a:latin typeface="+mj-lt"/>
              </a:rPr>
              <a:t>durumda, bu ortağa ait </a:t>
            </a:r>
            <a:r>
              <a:rPr lang="tr-TR" sz="2300" i="1" u="sng" dirty="0">
                <a:solidFill>
                  <a:srgbClr val="FF0000"/>
                </a:solidFill>
                <a:latin typeface="+mj-lt"/>
              </a:rPr>
              <a:t>mezuniyet belgesi </a:t>
            </a:r>
            <a:r>
              <a:rPr lang="tr-TR" sz="2300" dirty="0">
                <a:latin typeface="+mj-lt"/>
              </a:rPr>
              <a:t>teminat süresi </a:t>
            </a:r>
            <a:r>
              <a:rPr lang="tr-TR" sz="2300" i="1" dirty="0">
                <a:solidFill>
                  <a:srgbClr val="FF0000"/>
                </a:solidFill>
                <a:latin typeface="+mj-lt"/>
              </a:rPr>
              <a:t>(kesin kabul) </a:t>
            </a:r>
            <a:r>
              <a:rPr lang="tr-TR" sz="2300" dirty="0">
                <a:latin typeface="+mj-lt"/>
              </a:rPr>
              <a:t>sonuna kadar başka bir tüzel kişiye kullandırılamaz. </a:t>
            </a:r>
          </a:p>
          <a:p>
            <a:pPr marL="82550" lvl="1" indent="0" algn="just">
              <a:spcBef>
                <a:spcPts val="600"/>
              </a:spcBef>
              <a:buSzPct val="80000"/>
              <a:buNone/>
              <a:defRPr/>
            </a:pPr>
            <a:endParaRPr lang="tr-TR" sz="2300" dirty="0">
              <a:latin typeface="+mj-lt"/>
            </a:endParaRPr>
          </a:p>
          <a:p>
            <a:pPr marL="0" indent="0">
              <a:buNone/>
              <a:defRPr/>
            </a:pPr>
            <a:endParaRPr lang="tr-TR" sz="2300" dirty="0">
              <a:latin typeface="+mj-lt"/>
            </a:endParaRPr>
          </a:p>
        </p:txBody>
      </p:sp>
      <p:sp>
        <p:nvSpPr>
          <p:cNvPr id="9"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nb-NO" sz="3600" dirty="0"/>
              <a:t>Mezuniyet Belgesinin Kullanılması</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1927128052"/>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55</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algn="just">
              <a:buFont typeface="Wingdings" pitchFamily="2" charset="2"/>
              <a:buChar char="Ø"/>
              <a:defRPr/>
            </a:pPr>
            <a:r>
              <a:rPr lang="tr-TR" sz="2400" dirty="0" smtClean="0"/>
              <a:t>Yurt dışında </a:t>
            </a:r>
            <a:r>
              <a:rPr lang="tr-TR" sz="2400" dirty="0"/>
              <a:t>gerçekleştirilen </a:t>
            </a:r>
            <a:r>
              <a:rPr lang="tr-TR" sz="2400" dirty="0" smtClean="0"/>
              <a:t>işlerle </a:t>
            </a:r>
            <a:r>
              <a:rPr lang="tr-TR" sz="2400" dirty="0"/>
              <a:t>ilgili </a:t>
            </a:r>
            <a:r>
              <a:rPr lang="tr-TR" sz="2400" dirty="0" smtClean="0"/>
              <a:t>olarak </a:t>
            </a:r>
            <a:r>
              <a:rPr lang="tr-TR" sz="2400" dirty="0"/>
              <a:t>iş deneyimini tevsik için, o ülke mevzuatına göre, </a:t>
            </a:r>
            <a:endParaRPr lang="tr-TR" sz="2400" dirty="0" smtClean="0"/>
          </a:p>
          <a:p>
            <a:pPr algn="just">
              <a:buFont typeface="Wingdings" pitchFamily="2" charset="2"/>
              <a:buChar char="Ø"/>
              <a:defRPr/>
            </a:pPr>
            <a:r>
              <a:rPr lang="tr-TR" sz="2400" dirty="0" smtClean="0">
                <a:solidFill>
                  <a:srgbClr val="FF0000"/>
                </a:solidFill>
              </a:rPr>
              <a:t>iş </a:t>
            </a:r>
            <a:r>
              <a:rPr lang="tr-TR" sz="2400" dirty="0">
                <a:solidFill>
                  <a:srgbClr val="FF0000"/>
                </a:solidFill>
              </a:rPr>
              <a:t>sahibinin adı veya unvanı, </a:t>
            </a:r>
            <a:endParaRPr lang="tr-TR" sz="2400" dirty="0" smtClean="0">
              <a:solidFill>
                <a:srgbClr val="FF0000"/>
              </a:solidFill>
            </a:endParaRPr>
          </a:p>
          <a:p>
            <a:pPr algn="just">
              <a:buFont typeface="Wingdings" pitchFamily="2" charset="2"/>
              <a:buChar char="Ø"/>
              <a:defRPr/>
            </a:pPr>
            <a:r>
              <a:rPr lang="tr-TR" sz="2400" dirty="0" smtClean="0">
                <a:solidFill>
                  <a:srgbClr val="FF0000"/>
                </a:solidFill>
              </a:rPr>
              <a:t>işin </a:t>
            </a:r>
            <a:r>
              <a:rPr lang="tr-TR" sz="2400" dirty="0">
                <a:solidFill>
                  <a:srgbClr val="FF0000"/>
                </a:solidFill>
              </a:rPr>
              <a:t>yapıldığı yer ve niteliği, </a:t>
            </a:r>
            <a:endParaRPr lang="tr-TR" sz="2400" dirty="0" smtClean="0">
              <a:solidFill>
                <a:srgbClr val="FF0000"/>
              </a:solidFill>
            </a:endParaRPr>
          </a:p>
          <a:p>
            <a:pPr algn="just">
              <a:buFont typeface="Wingdings" pitchFamily="2" charset="2"/>
              <a:buChar char="Ø"/>
              <a:defRPr/>
            </a:pPr>
            <a:r>
              <a:rPr lang="tr-TR" sz="2400" dirty="0" smtClean="0">
                <a:solidFill>
                  <a:srgbClr val="FF0000"/>
                </a:solidFill>
              </a:rPr>
              <a:t>Yüklenicinin veya ilgisine </a:t>
            </a:r>
            <a:r>
              <a:rPr lang="tr-TR" sz="2400" dirty="0">
                <a:solidFill>
                  <a:srgbClr val="FF0000"/>
                </a:solidFill>
              </a:rPr>
              <a:t>göre fiilen denetleme veya yönetme faaliyetlerinde bulunanların adı veya unvanı, </a:t>
            </a:r>
            <a:endParaRPr lang="tr-TR" sz="2400" dirty="0" smtClean="0">
              <a:solidFill>
                <a:srgbClr val="FF0000"/>
              </a:solidFill>
            </a:endParaRPr>
          </a:p>
          <a:p>
            <a:pPr algn="just">
              <a:buFont typeface="Wingdings" pitchFamily="2" charset="2"/>
              <a:buChar char="Ø"/>
              <a:defRPr/>
            </a:pPr>
            <a:r>
              <a:rPr lang="tr-TR" sz="2400" dirty="0" smtClean="0">
                <a:solidFill>
                  <a:srgbClr val="FF0000"/>
                </a:solidFill>
              </a:rPr>
              <a:t>sözleşme </a:t>
            </a:r>
            <a:r>
              <a:rPr lang="tr-TR" sz="2400" dirty="0">
                <a:solidFill>
                  <a:srgbClr val="FF0000"/>
                </a:solidFill>
              </a:rPr>
              <a:t>bedeli ve tarihi ile </a:t>
            </a:r>
            <a:endParaRPr lang="tr-TR" sz="2400" dirty="0" smtClean="0">
              <a:solidFill>
                <a:srgbClr val="FF0000"/>
              </a:solidFill>
            </a:endParaRPr>
          </a:p>
          <a:p>
            <a:pPr algn="just">
              <a:buFont typeface="Wingdings" pitchFamily="2" charset="2"/>
              <a:buChar char="Ø"/>
              <a:defRPr/>
            </a:pPr>
            <a:r>
              <a:rPr lang="tr-TR" sz="2400" dirty="0" smtClean="0">
                <a:solidFill>
                  <a:srgbClr val="FF0000"/>
                </a:solidFill>
              </a:rPr>
              <a:t>işin </a:t>
            </a:r>
            <a:r>
              <a:rPr lang="tr-TR" sz="2400" dirty="0">
                <a:solidFill>
                  <a:srgbClr val="FF0000"/>
                </a:solidFill>
              </a:rPr>
              <a:t>bitim tarihini içerecek</a:t>
            </a:r>
            <a:r>
              <a:rPr lang="tr-TR" sz="2400" dirty="0"/>
              <a:t> şekilde düzenlenmiş belgenin sunulması gereklidir</a:t>
            </a:r>
            <a:r>
              <a:rPr lang="tr-TR" sz="2400" dirty="0" smtClean="0"/>
              <a:t>.</a:t>
            </a:r>
          </a:p>
          <a:p>
            <a:pPr algn="just">
              <a:buFont typeface="Wingdings" pitchFamily="2" charset="2"/>
              <a:buChar char="Ø"/>
              <a:defRPr/>
            </a:pPr>
            <a:endParaRPr lang="tr-TR" sz="2400" dirty="0"/>
          </a:p>
          <a:p>
            <a:pPr marL="82550" lvl="1" indent="0" algn="just">
              <a:spcBef>
                <a:spcPts val="600"/>
              </a:spcBef>
              <a:buSzPct val="80000"/>
              <a:buNone/>
              <a:defRPr/>
            </a:pPr>
            <a:endParaRPr lang="tr-TR" sz="2400" dirty="0"/>
          </a:p>
          <a:p>
            <a:pPr marL="0" indent="0">
              <a:buNone/>
              <a:defRPr/>
            </a:pPr>
            <a:endParaRPr lang="tr-TR" sz="2400" dirty="0"/>
          </a:p>
        </p:txBody>
      </p:sp>
      <p:sp>
        <p:nvSpPr>
          <p:cNvPr id="9"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nb-NO" sz="3600" dirty="0"/>
              <a:t>Yurt dışında gerçekleştirilen</a:t>
            </a:r>
            <a:r>
              <a:rPr lang="tr-TR" sz="3600" dirty="0"/>
              <a:t> işlere ilişkin belgeler</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2459724735"/>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56</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marL="0" indent="0" algn="just">
              <a:buNone/>
              <a:defRPr/>
            </a:pPr>
            <a:r>
              <a:rPr lang="tr-TR" sz="2200" dirty="0" smtClean="0">
                <a:solidFill>
                  <a:srgbClr val="FF0000"/>
                </a:solidFill>
              </a:rPr>
              <a:t>Yabancı ülkelerde </a:t>
            </a:r>
            <a:r>
              <a:rPr lang="tr-TR" sz="2200" dirty="0">
                <a:solidFill>
                  <a:srgbClr val="FF0000"/>
                </a:solidFill>
              </a:rPr>
              <a:t>düzenlenen </a:t>
            </a:r>
            <a:r>
              <a:rPr lang="tr-TR" sz="2200" dirty="0" smtClean="0">
                <a:solidFill>
                  <a:srgbClr val="FF0000"/>
                </a:solidFill>
              </a:rPr>
              <a:t>belgelerin; </a:t>
            </a:r>
          </a:p>
          <a:p>
            <a:pPr marL="0" indent="0" algn="just">
              <a:buNone/>
              <a:defRPr/>
            </a:pPr>
            <a:r>
              <a:rPr lang="tr-TR" sz="2200" dirty="0" smtClean="0"/>
              <a:t>- “</a:t>
            </a:r>
            <a:r>
              <a:rPr lang="tr-TR" sz="2200" dirty="0" err="1" smtClean="0"/>
              <a:t>Apostil</a:t>
            </a:r>
            <a:r>
              <a:rPr lang="tr-TR" sz="2200" dirty="0" smtClean="0"/>
              <a:t> tasdik </a:t>
            </a:r>
            <a:r>
              <a:rPr lang="tr-TR" sz="2200" dirty="0"/>
              <a:t>şerhi” taşıması, </a:t>
            </a:r>
            <a:endParaRPr lang="tr-TR" sz="2200" dirty="0" smtClean="0"/>
          </a:p>
          <a:p>
            <a:pPr marL="0" indent="0" algn="just">
              <a:buNone/>
              <a:defRPr/>
            </a:pPr>
            <a:r>
              <a:rPr lang="tr-TR" sz="2200" dirty="0" smtClean="0"/>
              <a:t>- Taşımıyorsa; o </a:t>
            </a:r>
            <a:r>
              <a:rPr lang="tr-TR" sz="2200" dirty="0"/>
              <a:t>ülkedeki </a:t>
            </a:r>
            <a:r>
              <a:rPr lang="tr-TR" sz="2200" dirty="0" smtClean="0"/>
              <a:t>T.C. </a:t>
            </a:r>
            <a:r>
              <a:rPr lang="tr-TR" sz="2200" dirty="0"/>
              <a:t>Konsolosluğu tarafından veya sırasıyla o ülkenin Türkiye’deki temsilciliği ile </a:t>
            </a:r>
            <a:r>
              <a:rPr lang="tr-TR" sz="2200" dirty="0" smtClean="0"/>
              <a:t>T.C. Dışişleri </a:t>
            </a:r>
            <a:r>
              <a:rPr lang="tr-TR" sz="2200" dirty="0"/>
              <a:t>Bakanlığı tarafından tasdik edilmesi </a:t>
            </a:r>
            <a:r>
              <a:rPr lang="tr-TR" sz="2200" dirty="0" smtClean="0"/>
              <a:t>gerekir. </a:t>
            </a:r>
          </a:p>
          <a:p>
            <a:pPr algn="just">
              <a:buFontTx/>
              <a:buChar char="-"/>
              <a:defRPr/>
            </a:pPr>
            <a:r>
              <a:rPr lang="tr-TR" sz="2200" dirty="0" smtClean="0"/>
              <a:t>Teselsül halinde tasdik varsa; </a:t>
            </a:r>
            <a:r>
              <a:rPr lang="tr-TR" sz="2200" dirty="0" err="1" smtClean="0"/>
              <a:t>apostil</a:t>
            </a:r>
            <a:r>
              <a:rPr lang="tr-TR" sz="2200" dirty="0" smtClean="0"/>
              <a:t>, Konsolosluk veya Bakanlık tasdikinin </a:t>
            </a:r>
            <a:r>
              <a:rPr lang="tr-TR" sz="2200" dirty="0"/>
              <a:t>bir önceki </a:t>
            </a:r>
            <a:r>
              <a:rPr lang="tr-TR" sz="2200" dirty="0" err="1"/>
              <a:t>merciye</a:t>
            </a:r>
            <a:r>
              <a:rPr lang="tr-TR" sz="2200" dirty="0"/>
              <a:t> ilişkin olması halinde de usulüne uygun </a:t>
            </a:r>
            <a:r>
              <a:rPr lang="tr-TR" sz="2200" dirty="0" smtClean="0"/>
              <a:t>kabul </a:t>
            </a:r>
            <a:r>
              <a:rPr lang="tr-TR" sz="2200" dirty="0"/>
              <a:t>edilecektir</a:t>
            </a:r>
            <a:r>
              <a:rPr lang="tr-TR" sz="2200" dirty="0" smtClean="0"/>
              <a:t>.</a:t>
            </a:r>
          </a:p>
          <a:p>
            <a:pPr algn="just">
              <a:buFontTx/>
              <a:buChar char="-"/>
              <a:defRPr/>
            </a:pPr>
            <a:r>
              <a:rPr lang="tr-TR" sz="2200" dirty="0" smtClean="0"/>
              <a:t>Tasdik işleminden (TC makamlarının tasdiklerinde sıfat unsuru bulunmaz), </a:t>
            </a:r>
          </a:p>
          <a:p>
            <a:pPr lvl="1" algn="just">
              <a:buFontTx/>
              <a:buChar char="-"/>
              <a:defRPr/>
            </a:pPr>
            <a:r>
              <a:rPr lang="tr-TR" sz="2200" dirty="0" smtClean="0"/>
              <a:t>belgedeki </a:t>
            </a:r>
            <a:r>
              <a:rPr lang="tr-TR" sz="2200" dirty="0"/>
              <a:t>bir önceki </a:t>
            </a:r>
            <a:r>
              <a:rPr lang="tr-TR" sz="2200" dirty="0">
                <a:solidFill>
                  <a:srgbClr val="FF0000"/>
                </a:solidFill>
              </a:rPr>
              <a:t>imzanın doğruluğunun, </a:t>
            </a:r>
            <a:endParaRPr lang="tr-TR" sz="2200" dirty="0" smtClean="0">
              <a:solidFill>
                <a:srgbClr val="FF0000"/>
              </a:solidFill>
            </a:endParaRPr>
          </a:p>
          <a:p>
            <a:pPr lvl="1" algn="just">
              <a:buFontTx/>
              <a:buChar char="-"/>
              <a:defRPr/>
            </a:pPr>
            <a:r>
              <a:rPr lang="tr-TR" sz="2200" dirty="0" smtClean="0"/>
              <a:t>belgeyi </a:t>
            </a:r>
            <a:r>
              <a:rPr lang="tr-TR" sz="2200" dirty="0"/>
              <a:t>imzalayan kişinin </a:t>
            </a:r>
            <a:r>
              <a:rPr lang="tr-TR" sz="2200" dirty="0">
                <a:solidFill>
                  <a:srgbClr val="FF0000"/>
                </a:solidFill>
              </a:rPr>
              <a:t>hangi sıfatla imzaladığının </a:t>
            </a:r>
            <a:r>
              <a:rPr lang="tr-TR" sz="2200" dirty="0"/>
              <a:t>ve </a:t>
            </a:r>
            <a:endParaRPr lang="tr-TR" sz="2200" dirty="0" smtClean="0"/>
          </a:p>
          <a:p>
            <a:pPr lvl="1" algn="just">
              <a:buFontTx/>
              <a:buChar char="-"/>
              <a:defRPr/>
            </a:pPr>
            <a:r>
              <a:rPr lang="tr-TR" sz="2200" dirty="0" smtClean="0"/>
              <a:t>varsa </a:t>
            </a:r>
            <a:r>
              <a:rPr lang="tr-TR" sz="2200" dirty="0"/>
              <a:t>üzerindeki </a:t>
            </a:r>
            <a:r>
              <a:rPr lang="tr-TR" sz="2200" dirty="0">
                <a:solidFill>
                  <a:srgbClr val="FF0000"/>
                </a:solidFill>
              </a:rPr>
              <a:t>mühür veya damganın aslı ile aynı olduğunun </a:t>
            </a:r>
            <a:r>
              <a:rPr lang="tr-TR" sz="2200" dirty="0"/>
              <a:t>teyidi işlemi anlaşılır.</a:t>
            </a:r>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nb-NO" sz="3600" dirty="0"/>
              <a:t>Yurt dışında gerçekleştirilen</a:t>
            </a:r>
            <a:r>
              <a:rPr lang="tr-TR" sz="3600" dirty="0"/>
              <a:t> işlere ilişkin belgeler</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2473793508"/>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57</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marL="457200" indent="-457200" algn="just">
              <a:buAutoNum type="alphaLcParenR"/>
            </a:pPr>
            <a:r>
              <a:rPr lang="tr-TR" sz="2000" dirty="0" smtClean="0"/>
              <a:t>Keşfindeki BF üzerinden indirim yapılmak suretiyle sözleşmeye bağlanan işlere ilişkin iş deneyimini gösteren belgeler; </a:t>
            </a:r>
            <a:r>
              <a:rPr lang="tr-TR" sz="2000" dirty="0" smtClean="0">
                <a:solidFill>
                  <a:srgbClr val="FF0000"/>
                </a:solidFill>
              </a:rPr>
              <a:t>sözleşme birim fiyatlarına esas alınan yıldan bir önceki yılın Aralık ayına ait endeksin, ilk ilan veya davet tarihinin içinde bulunduğu aydan bir önceki aya ait endekse oranlanması</a:t>
            </a:r>
            <a:r>
              <a:rPr lang="tr-TR" sz="2000" dirty="0" smtClean="0"/>
              <a:t> suretiyle bulunan katsayı üzerinden,</a:t>
            </a:r>
          </a:p>
          <a:p>
            <a:pPr marL="457200" indent="-457200" algn="just">
              <a:buAutoNum type="alphaLcParenR"/>
            </a:pPr>
            <a:r>
              <a:rPr lang="tr-TR" sz="2000" dirty="0"/>
              <a:t>4734 sayılı Kanun kapsamında ihale edilmiş işlere </a:t>
            </a:r>
            <a:r>
              <a:rPr lang="tr-TR" sz="2000" dirty="0" smtClean="0"/>
              <a:t>ilişkin </a:t>
            </a:r>
            <a:r>
              <a:rPr lang="tr-TR" sz="2000" dirty="0"/>
              <a:t>iş deneyim belgeleri; </a:t>
            </a:r>
            <a:r>
              <a:rPr lang="tr-TR" sz="2000" dirty="0" smtClean="0">
                <a:solidFill>
                  <a:srgbClr val="FF0000"/>
                </a:solidFill>
              </a:rPr>
              <a:t>ihalenin </a:t>
            </a:r>
            <a:r>
              <a:rPr lang="tr-TR" sz="2000" dirty="0">
                <a:solidFill>
                  <a:srgbClr val="FF0000"/>
                </a:solidFill>
              </a:rPr>
              <a:t>yapıldığı aydan bir </a:t>
            </a:r>
            <a:r>
              <a:rPr lang="tr-TR" sz="2000" dirty="0" smtClean="0">
                <a:solidFill>
                  <a:srgbClr val="FF0000"/>
                </a:solidFill>
              </a:rPr>
              <a:t>önceki </a:t>
            </a:r>
            <a:r>
              <a:rPr lang="tr-TR" sz="2000" dirty="0">
                <a:solidFill>
                  <a:srgbClr val="FF0000"/>
                </a:solidFill>
              </a:rPr>
              <a:t>aya </a:t>
            </a:r>
            <a:r>
              <a:rPr lang="tr-TR" sz="2000" dirty="0" smtClean="0">
                <a:solidFill>
                  <a:srgbClr val="FF0000"/>
                </a:solidFill>
              </a:rPr>
              <a:t>ait </a:t>
            </a:r>
            <a:r>
              <a:rPr lang="tr-TR" sz="2000" dirty="0">
                <a:solidFill>
                  <a:srgbClr val="FF0000"/>
                </a:solidFill>
              </a:rPr>
              <a:t>endeksin, ilk ilan veya davet tarihinin içinde bulunduğu aydan bir önceki aya ait endekse oranlanması</a:t>
            </a:r>
            <a:r>
              <a:rPr lang="tr-TR" sz="2000" dirty="0"/>
              <a:t> suretiyle bulunan katsayı üzerinden güncellenir</a:t>
            </a:r>
            <a:r>
              <a:rPr lang="tr-TR" sz="2000" dirty="0" smtClean="0"/>
              <a:t>.</a:t>
            </a:r>
          </a:p>
          <a:p>
            <a:pPr marL="457200" indent="-457200" algn="just">
              <a:buAutoNum type="alphaLcParenR"/>
            </a:pPr>
            <a:r>
              <a:rPr lang="tr-TR" sz="2000" dirty="0" smtClean="0"/>
              <a:t>Diğerleri için ise (alt yüklenici iş bitirme belgeleri dahil)  güncelleme sözleşmenin </a:t>
            </a:r>
            <a:r>
              <a:rPr lang="tr-TR" sz="2000" dirty="0"/>
              <a:t>tarihi esas alınarak </a:t>
            </a:r>
            <a:r>
              <a:rPr lang="tr-TR" sz="2000" dirty="0" smtClean="0"/>
              <a:t>yapılır.</a:t>
            </a:r>
          </a:p>
          <a:p>
            <a:pPr marL="0" indent="0" algn="just">
              <a:buNone/>
            </a:pPr>
            <a:endParaRPr lang="tr-TR" sz="2000" dirty="0" smtClean="0"/>
          </a:p>
          <a:p>
            <a:pPr algn="just"/>
            <a:r>
              <a:rPr lang="tr-TR" sz="2000" dirty="0">
                <a:solidFill>
                  <a:srgbClr val="FF0000"/>
                </a:solidFill>
              </a:rPr>
              <a:t>Endeks: </a:t>
            </a:r>
            <a:r>
              <a:rPr lang="tr-TR" sz="2000" dirty="0"/>
              <a:t>Türkiye İstatistik Kurumu tarafından yayımlanan Yurt İçi Üretici Fiyat </a:t>
            </a:r>
            <a:r>
              <a:rPr lang="tr-TR" sz="2000" dirty="0" smtClean="0"/>
              <a:t>Endeksi </a:t>
            </a:r>
            <a:r>
              <a:rPr lang="tr-TR" sz="2000" dirty="0"/>
              <a:t>(Yİ-ÜFE</a:t>
            </a:r>
            <a:r>
              <a:rPr lang="tr-TR" sz="2000" dirty="0" smtClean="0"/>
              <a:t>) (YİİUY Md. 3)</a:t>
            </a:r>
            <a:endParaRPr lang="tr-TR" sz="2000" dirty="0"/>
          </a:p>
          <a:p>
            <a:pPr marL="265113" indent="-265113" algn="just">
              <a:buNone/>
            </a:pPr>
            <a:r>
              <a:rPr lang="tr-TR" sz="2000" dirty="0">
                <a:solidFill>
                  <a:schemeClr val="tx2"/>
                </a:solidFill>
              </a:rPr>
              <a:t>	</a:t>
            </a:r>
            <a:r>
              <a:rPr lang="tr-TR" sz="2000" dirty="0" smtClean="0">
                <a:solidFill>
                  <a:schemeClr val="tx2"/>
                </a:solidFill>
                <a:hlinkClick r:id="rId3"/>
              </a:rPr>
              <a:t>http</a:t>
            </a:r>
            <a:r>
              <a:rPr lang="tr-TR" sz="2000" dirty="0">
                <a:solidFill>
                  <a:schemeClr val="tx2"/>
                </a:solidFill>
                <a:hlinkClick r:id="rId3"/>
              </a:rPr>
              <a:t>://www.ihale.gov.tr</a:t>
            </a:r>
            <a:r>
              <a:rPr lang="tr-TR" sz="2000" dirty="0">
                <a:solidFill>
                  <a:schemeClr val="tx2"/>
                </a:solidFill>
              </a:rPr>
              <a:t> </a:t>
            </a:r>
            <a:r>
              <a:rPr lang="tr-TR" sz="2000" dirty="0">
                <a:solidFill>
                  <a:schemeClr val="tx2"/>
                </a:solidFill>
                <a:sym typeface="Wingdings" panose="05000000000000000000" pitchFamily="2" charset="2"/>
              </a:rPr>
              <a:t> ihale araçları  belge </a:t>
            </a:r>
            <a:r>
              <a:rPr lang="tr-TR" sz="2000" dirty="0" smtClean="0">
                <a:solidFill>
                  <a:schemeClr val="tx2"/>
                </a:solidFill>
                <a:sym typeface="Wingdings" panose="05000000000000000000" pitchFamily="2" charset="2"/>
              </a:rPr>
              <a:t>güncelleme</a:t>
            </a:r>
          </a:p>
          <a:p>
            <a:pPr marL="265113" indent="0" algn="just">
              <a:buNone/>
            </a:pPr>
            <a:r>
              <a:rPr lang="tr-TR" sz="2000" dirty="0" smtClean="0">
                <a:solidFill>
                  <a:srgbClr val="00B050"/>
                </a:solidFill>
              </a:rPr>
              <a:t>İlan/Davet </a:t>
            </a:r>
            <a:r>
              <a:rPr lang="tr-TR" sz="2000" dirty="0">
                <a:solidFill>
                  <a:srgbClr val="00B050"/>
                </a:solidFill>
              </a:rPr>
              <a:t>tarihi 01.02.2014 tarihi ve sonrası olanlar için kullanılacak </a:t>
            </a:r>
            <a:r>
              <a:rPr lang="tr-TR" sz="2000" dirty="0" smtClean="0">
                <a:solidFill>
                  <a:srgbClr val="00B050"/>
                </a:solidFill>
              </a:rPr>
              <a:t>hesaplama </a:t>
            </a:r>
            <a:r>
              <a:rPr lang="tr-TR" sz="2000" dirty="0">
                <a:solidFill>
                  <a:srgbClr val="00B050"/>
                </a:solidFill>
              </a:rPr>
              <a:t>modülü (Yİ-ÜFE)</a:t>
            </a:r>
          </a:p>
          <a:p>
            <a:pPr marL="0" indent="0" algn="just">
              <a:buNone/>
              <a:defRPr/>
            </a:pPr>
            <a:endParaRPr lang="tr-TR" sz="2000" dirty="0">
              <a:solidFill>
                <a:schemeClr val="tx2"/>
              </a:solidFill>
            </a:endParaRPr>
          </a:p>
          <a:p>
            <a:pPr marL="0" indent="0" algn="just">
              <a:buNone/>
              <a:defRPr/>
            </a:pPr>
            <a:endParaRPr lang="tr-TR" sz="2000" dirty="0"/>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İş Deneyim Tutarının Güncelleştirilmesi</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344435105"/>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58</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algn="just"/>
            <a:r>
              <a:rPr lang="tr-TR" sz="2400" dirty="0">
                <a:solidFill>
                  <a:srgbClr val="FF0000"/>
                </a:solidFill>
              </a:rPr>
              <a:t>TL üzerinden teklif verilen ihalelerde</a:t>
            </a:r>
            <a:r>
              <a:rPr lang="tr-TR" sz="2400" dirty="0"/>
              <a:t>, yabancı para birimi cinsinden iş deneyimi tutarları, 4734 sayılı Kanun kapsamında ihale edilmiş işlere ilişkin iş deneyimini gösteren belgeler, belgeye konu işin ihale tarihinde; alt yüklenici iş bitirme belgeleri dahil diğer belgeler ise belgeye konu işin sözleşme </a:t>
            </a:r>
            <a:r>
              <a:rPr lang="tr-TR" sz="2400" dirty="0" smtClean="0"/>
              <a:t>tarihinde </a:t>
            </a:r>
            <a:r>
              <a:rPr lang="tr-TR" sz="2400" dirty="0" smtClean="0">
                <a:solidFill>
                  <a:srgbClr val="FF0000"/>
                </a:solidFill>
              </a:rPr>
              <a:t>Resmî </a:t>
            </a:r>
            <a:r>
              <a:rPr lang="tr-TR" sz="2400" dirty="0" err="1">
                <a:solidFill>
                  <a:srgbClr val="FF0000"/>
                </a:solidFill>
              </a:rPr>
              <a:t>Gazete’de</a:t>
            </a:r>
            <a:r>
              <a:rPr lang="tr-TR" sz="2400" dirty="0">
                <a:solidFill>
                  <a:srgbClr val="FF0000"/>
                </a:solidFill>
              </a:rPr>
              <a:t> yayımlanan TCMB döviz alış kuru</a:t>
            </a:r>
            <a:r>
              <a:rPr lang="tr-TR" sz="2400" dirty="0"/>
              <a:t> üzerinden TL’ye çevrilir. Bulunan bu tutar; 4734 sayılı Kanun kapsamında ihale edilerek yabancı para birimi cinsinden sözleşmeye bağlanan işlerde </a:t>
            </a:r>
            <a:r>
              <a:rPr lang="tr-TR" sz="2400" dirty="0" smtClean="0"/>
              <a:t>ihale tarihi esas alınarak, </a:t>
            </a:r>
            <a:r>
              <a:rPr lang="tr-TR" sz="2400" dirty="0"/>
              <a:t>bu kapsama girmeyen işlerde ise, </a:t>
            </a:r>
            <a:r>
              <a:rPr lang="tr-TR" sz="2400" dirty="0" smtClean="0"/>
              <a:t>sözleşme tarihi esas alınarak güncellenir</a:t>
            </a:r>
            <a:r>
              <a:rPr lang="tr-TR" sz="2400" dirty="0"/>
              <a:t>.</a:t>
            </a:r>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İş Deneyim Tutarının Güncelleştirilmesi</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2703154670"/>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59</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p:txBody>
          <a:bodyPr>
            <a:noAutofit/>
          </a:bodyPr>
          <a:lstStyle/>
          <a:p>
            <a:pPr algn="just"/>
            <a:r>
              <a:rPr lang="tr-TR" sz="2000" dirty="0" smtClean="0"/>
              <a:t>(</a:t>
            </a:r>
            <a:r>
              <a:rPr lang="tr-TR" sz="2000" dirty="0"/>
              <a:t>1) </a:t>
            </a:r>
            <a:r>
              <a:rPr lang="tr-TR" sz="2000" dirty="0" smtClean="0"/>
              <a:t>31/8/2014 </a:t>
            </a:r>
            <a:r>
              <a:rPr lang="tr-TR" sz="2000" dirty="0"/>
              <a:t>tarihinden sonra düzenlenecek olan iş deneyim belgelerinin EKAP üzerinden düzenlenerek </a:t>
            </a:r>
            <a:r>
              <a:rPr lang="tr-TR" sz="2000" dirty="0">
                <a:solidFill>
                  <a:srgbClr val="FF0000"/>
                </a:solidFill>
              </a:rPr>
              <a:t>kayıt edilmesi zorunludur</a:t>
            </a:r>
            <a:r>
              <a:rPr lang="tr-TR" sz="2000" dirty="0" smtClean="0">
                <a:solidFill>
                  <a:srgbClr val="FF0000"/>
                </a:solidFill>
              </a:rPr>
              <a:t>.</a:t>
            </a:r>
            <a:endParaRPr lang="tr-TR" sz="2000" dirty="0">
              <a:solidFill>
                <a:srgbClr val="FF0000"/>
              </a:solidFill>
            </a:endParaRPr>
          </a:p>
          <a:p>
            <a:pPr algn="just"/>
            <a:r>
              <a:rPr lang="tr-TR" sz="2000" dirty="0"/>
              <a:t>(2) İlanı veya duyurusu </a:t>
            </a:r>
            <a:r>
              <a:rPr lang="tr-TR" sz="2000" dirty="0">
                <a:solidFill>
                  <a:srgbClr val="FF0000"/>
                </a:solidFill>
              </a:rPr>
              <a:t>31/8/2010 tarihinden sonra </a:t>
            </a:r>
            <a:r>
              <a:rPr lang="tr-TR" sz="2000" dirty="0"/>
              <a:t>yapılan Kanun kapsamındaki ihalelere ilişkin olup </a:t>
            </a:r>
            <a:r>
              <a:rPr lang="tr-TR" sz="2000" dirty="0" err="1"/>
              <a:t>EKAP’a</a:t>
            </a:r>
            <a:r>
              <a:rPr lang="tr-TR" sz="2000" dirty="0"/>
              <a:t> kayıt edilmeden 1/9/2014 tarihine kadar düzenlenmiş bulunan iş deneyim belgelerinin asıllarının </a:t>
            </a:r>
            <a:r>
              <a:rPr lang="tr-TR" sz="2000" dirty="0" smtClean="0"/>
              <a:t>1/7/2016 </a:t>
            </a:r>
            <a:r>
              <a:rPr lang="tr-TR" sz="2000" dirty="0"/>
              <a:t>tarihine kadar belgeyi düzenleyen idareye teslim edilmesi ve </a:t>
            </a:r>
            <a:r>
              <a:rPr lang="tr-TR" sz="2000" b="1" dirty="0">
                <a:solidFill>
                  <a:srgbClr val="FF0000"/>
                </a:solidFill>
              </a:rPr>
              <a:t>EKAP üzerinden yeniden düzenlenerek kayıt edilmesi zorunludur.</a:t>
            </a:r>
            <a:r>
              <a:rPr lang="tr-TR" sz="2000" dirty="0">
                <a:solidFill>
                  <a:srgbClr val="FF0000"/>
                </a:solidFill>
              </a:rPr>
              <a:t> </a:t>
            </a:r>
          </a:p>
          <a:p>
            <a:pPr algn="just"/>
            <a:r>
              <a:rPr lang="tr-TR" sz="2000" dirty="0"/>
              <a:t>(3) </a:t>
            </a:r>
            <a:r>
              <a:rPr lang="tr-TR" sz="2000" dirty="0" smtClean="0"/>
              <a:t>EKAP </a:t>
            </a:r>
            <a:r>
              <a:rPr lang="tr-TR" sz="2000" dirty="0"/>
              <a:t>üzerinden kayıt edilme zorunluluğu getirilen iş deneyim belgeleri EKAP üzerinden kayıt edilmedikleri müddetçe ilanı veya duyurusu </a:t>
            </a:r>
            <a:r>
              <a:rPr lang="tr-TR" sz="2000" dirty="0" smtClean="0">
                <a:solidFill>
                  <a:srgbClr val="FF0000"/>
                </a:solidFill>
              </a:rPr>
              <a:t>1/7/2016 </a:t>
            </a:r>
            <a:r>
              <a:rPr lang="tr-TR" sz="2000" dirty="0">
                <a:solidFill>
                  <a:srgbClr val="FF0000"/>
                </a:solidFill>
              </a:rPr>
              <a:t>tarihinden sonra yapılan ihalelerde iş deneyimini tevsik için kullanılamaz</a:t>
            </a:r>
            <a:r>
              <a:rPr lang="tr-TR" sz="2000" dirty="0" smtClean="0">
                <a:solidFill>
                  <a:srgbClr val="FF0000"/>
                </a:solidFill>
              </a:rPr>
              <a:t>.</a:t>
            </a:r>
            <a:endParaRPr lang="tr-TR" sz="2000" dirty="0"/>
          </a:p>
          <a:p>
            <a:pPr algn="just"/>
            <a:r>
              <a:rPr lang="tr-TR" sz="2000" dirty="0"/>
              <a:t>(4) İlanı veya duyurusu 1/9/2014 tarihinden sonra yapılan ihalelerde, aday veya istekliler tarafından sunulan ve </a:t>
            </a:r>
            <a:r>
              <a:rPr lang="tr-TR" sz="2000" dirty="0">
                <a:solidFill>
                  <a:srgbClr val="FF0000"/>
                </a:solidFill>
              </a:rPr>
              <a:t>üzerinde EKAP belge numarası bulunan iş deneyim belgelerinin EKAP üzerinden sorgulanması </a:t>
            </a:r>
            <a:r>
              <a:rPr lang="tr-TR" sz="2000" dirty="0" smtClean="0">
                <a:solidFill>
                  <a:srgbClr val="FF0000"/>
                </a:solidFill>
              </a:rPr>
              <a:t>zorunludur</a:t>
            </a:r>
            <a:r>
              <a:rPr lang="tr-TR" sz="2000" dirty="0">
                <a:solidFill>
                  <a:srgbClr val="FF0000"/>
                </a:solidFill>
              </a:rPr>
              <a:t>.</a:t>
            </a:r>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İş Deneyim Belgelerinin EKAP </a:t>
            </a:r>
            <a:r>
              <a:rPr lang="tr-TR" sz="3600" dirty="0" smtClean="0"/>
              <a:t>Üzerinden </a:t>
            </a:r>
            <a:r>
              <a:rPr lang="tr-TR" sz="3600" dirty="0"/>
              <a:t>Düzenlenmesi</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302564773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075EAC3-9EEC-4A20-9AF0-4D4C63D2EF2A}" type="slidenum">
              <a:rPr lang="tr-TR" smtClean="0"/>
              <a:pPr>
                <a:defRPr/>
              </a:pPr>
              <a:t>6</a:t>
            </a:fld>
            <a:endParaRPr lang="tr-TR"/>
          </a:p>
        </p:txBody>
      </p:sp>
      <p:sp>
        <p:nvSpPr>
          <p:cNvPr id="9" name="1 Başlık"/>
          <p:cNvSpPr>
            <a:spLocks noGrp="1"/>
          </p:cNvSpPr>
          <p:nvPr>
            <p:ph type="title"/>
          </p:nvPr>
        </p:nvSpPr>
        <p:spPr>
          <a:xfrm>
            <a:off x="0" y="116632"/>
            <a:ext cx="9144000" cy="792088"/>
          </a:xfrm>
          <a:solidFill>
            <a:srgbClr val="00B0F0"/>
          </a:solidFill>
        </p:spPr>
        <p:style>
          <a:lnRef idx="0">
            <a:schemeClr val="accent4"/>
          </a:lnRef>
          <a:fillRef idx="3">
            <a:schemeClr val="accent4"/>
          </a:fillRef>
          <a:effectRef idx="3">
            <a:schemeClr val="accent4"/>
          </a:effectRef>
          <a:fontRef idx="minor">
            <a:schemeClr val="lt1"/>
          </a:fontRef>
        </p:style>
        <p:txBody>
          <a:bodyPr>
            <a:normAutofit/>
          </a:bodyPr>
          <a:lstStyle/>
          <a:p>
            <a:r>
              <a:rPr lang="tr-TR" dirty="0" smtClean="0"/>
              <a:t> Yapım İşleri İhalelerinde Projelendirme</a:t>
            </a:r>
            <a:endParaRPr lang="tr-TR" dirty="0"/>
          </a:p>
        </p:txBody>
      </p:sp>
      <p:sp>
        <p:nvSpPr>
          <p:cNvPr id="2" name="İçerik Yer Tutucusu 1"/>
          <p:cNvSpPr>
            <a:spLocks noGrp="1"/>
          </p:cNvSpPr>
          <p:nvPr>
            <p:ph idx="1"/>
          </p:nvPr>
        </p:nvSpPr>
        <p:spPr/>
        <p:txBody>
          <a:bodyPr/>
          <a:lstStyle/>
          <a:p>
            <a:pPr marL="0" indent="0">
              <a:buNone/>
            </a:pPr>
            <a:r>
              <a:rPr lang="tr-TR" dirty="0"/>
              <a:t> </a:t>
            </a:r>
          </a:p>
        </p:txBody>
      </p:sp>
      <p:graphicFrame>
        <p:nvGraphicFramePr>
          <p:cNvPr id="10" name="4 İçerik Yer Tutucusu"/>
          <p:cNvGraphicFramePr>
            <a:graphicFrameLocks/>
          </p:cNvGraphicFramePr>
          <p:nvPr>
            <p:extLst>
              <p:ext uri="{D42A27DB-BD31-4B8C-83A1-F6EECF244321}">
                <p14:modId xmlns:p14="http://schemas.microsoft.com/office/powerpoint/2010/main" val="174346787"/>
              </p:ext>
            </p:extLst>
          </p:nvPr>
        </p:nvGraphicFramePr>
        <p:xfrm>
          <a:off x="448506" y="1031241"/>
          <a:ext cx="3115382"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6 Dikdörtgen"/>
          <p:cNvSpPr/>
          <p:nvPr/>
        </p:nvSpPr>
        <p:spPr>
          <a:xfrm>
            <a:off x="3995936" y="1196752"/>
            <a:ext cx="4862344" cy="830997"/>
          </a:xfrm>
          <a:prstGeom prst="rect">
            <a:avLst/>
          </a:prstGeom>
          <a:solidFill>
            <a:schemeClr val="accent6">
              <a:lumMod val="60000"/>
              <a:lumOff val="40000"/>
            </a:schemeClr>
          </a:solidFill>
        </p:spPr>
        <p:txBody>
          <a:bodyPr wrap="square">
            <a:spAutoFit/>
          </a:bodyPr>
          <a:lstStyle/>
          <a:p>
            <a:pPr>
              <a:defRPr/>
            </a:pPr>
            <a:r>
              <a:rPr lang="tr-TR" sz="1600" dirty="0" smtClean="0"/>
              <a:t>Arsa temin edilmeden, mülkiyet, kamulaştırma, gerekli hallerde imar işlemleri tamamlanmadan, uygulama projeleri yapılmadan ihaleye çıkılmaz</a:t>
            </a:r>
            <a:endParaRPr lang="tr-TR" sz="1600" dirty="0"/>
          </a:p>
        </p:txBody>
      </p:sp>
      <p:sp>
        <p:nvSpPr>
          <p:cNvPr id="12" name="7 Dikdörtgen"/>
          <p:cNvSpPr/>
          <p:nvPr/>
        </p:nvSpPr>
        <p:spPr>
          <a:xfrm>
            <a:off x="4206831" y="2382863"/>
            <a:ext cx="4599921" cy="4524315"/>
          </a:xfrm>
          <a:prstGeom prst="rect">
            <a:avLst/>
          </a:prstGeom>
          <a:solidFill>
            <a:schemeClr val="accent1">
              <a:lumMod val="60000"/>
              <a:lumOff val="40000"/>
            </a:schemeClr>
          </a:solidFill>
        </p:spPr>
        <p:txBody>
          <a:bodyPr wrap="square">
            <a:spAutoFit/>
          </a:bodyPr>
          <a:lstStyle/>
          <a:p>
            <a:pPr>
              <a:defRPr/>
            </a:pPr>
            <a:r>
              <a:rPr lang="tr-TR" sz="1600" dirty="0" smtClean="0"/>
              <a:t>- Baraj,  Büyük Sulama,  </a:t>
            </a:r>
            <a:r>
              <a:rPr lang="tr-TR" sz="1600" dirty="0" err="1" smtClean="0"/>
              <a:t>İçmesuyu</a:t>
            </a:r>
            <a:r>
              <a:rPr lang="tr-TR" sz="1600" dirty="0" smtClean="0"/>
              <a:t> İsale Hattı,</a:t>
            </a:r>
          </a:p>
          <a:p>
            <a:pPr>
              <a:defRPr/>
            </a:pPr>
            <a:r>
              <a:rPr lang="tr-TR" sz="1600" dirty="0" smtClean="0"/>
              <a:t>ENH, Trafo,  Trafo merkezleri, Şalt tesisleri, </a:t>
            </a:r>
            <a:r>
              <a:rPr lang="tr-TR" sz="1600" dirty="0" err="1" smtClean="0"/>
              <a:t>Kaptajlar</a:t>
            </a:r>
            <a:r>
              <a:rPr lang="tr-TR" sz="1600" dirty="0" smtClean="0"/>
              <a:t>,  Su Depoları, Karayolu,  Liman, Havaalanı, Demiryolu, Petrol ve Doğalgaz Boru Hattı işlerinde uygulama projesi aranmaz.</a:t>
            </a:r>
          </a:p>
          <a:p>
            <a:pPr>
              <a:defRPr/>
            </a:pPr>
            <a:r>
              <a:rPr lang="tr-TR" sz="1600" dirty="0" smtClean="0"/>
              <a:t>- İhale </a:t>
            </a:r>
            <a:r>
              <a:rPr lang="tr-TR" sz="1600" dirty="0"/>
              <a:t>konusu yapım işinin özgün nitelikte ve karmaşık olması nedeniyle teknik ve malî özelliklerinin net olarak belirlenemediği durumlar,</a:t>
            </a:r>
          </a:p>
          <a:p>
            <a:pPr>
              <a:defRPr/>
            </a:pPr>
            <a:r>
              <a:rPr lang="tr-TR" sz="1600" dirty="0" smtClean="0"/>
              <a:t>- Doğal </a:t>
            </a:r>
            <a:r>
              <a:rPr lang="tr-TR" sz="1600" dirty="0"/>
              <a:t>afetler nedeniyle uygulama projesi yapılması için yeterli süre bulunmayan yapım işleri</a:t>
            </a:r>
            <a:r>
              <a:rPr lang="tr-TR" sz="1600" dirty="0" smtClean="0"/>
              <a:t>.</a:t>
            </a:r>
          </a:p>
          <a:p>
            <a:pPr algn="just">
              <a:buFont typeface="Wingdings 2" pitchFamily="18" charset="2"/>
              <a:buNone/>
              <a:defRPr/>
            </a:pPr>
            <a:r>
              <a:rPr lang="tr-TR" sz="1600" dirty="0" smtClean="0"/>
              <a:t>- Her </a:t>
            </a:r>
            <a:r>
              <a:rPr lang="tr-TR" sz="1600" dirty="0"/>
              <a:t>türlü </a:t>
            </a:r>
            <a:r>
              <a:rPr lang="tr-TR" sz="1600" b="1" dirty="0">
                <a:solidFill>
                  <a:srgbClr val="FF0000"/>
                </a:solidFill>
              </a:rPr>
              <a:t>onarım</a:t>
            </a:r>
            <a:r>
              <a:rPr lang="tr-TR" sz="1600" dirty="0"/>
              <a:t> işleri,</a:t>
            </a:r>
          </a:p>
          <a:p>
            <a:pPr algn="just">
              <a:buFont typeface="Wingdings 2" pitchFamily="18" charset="2"/>
              <a:buNone/>
              <a:defRPr/>
            </a:pPr>
            <a:r>
              <a:rPr lang="tr-TR" sz="1600" dirty="0" smtClean="0"/>
              <a:t>-</a:t>
            </a:r>
            <a:r>
              <a:rPr lang="tr-TR" sz="1600" dirty="0" smtClean="0">
                <a:solidFill>
                  <a:srgbClr val="FF0000"/>
                </a:solidFill>
              </a:rPr>
              <a:t>Bina </a:t>
            </a:r>
            <a:r>
              <a:rPr lang="tr-TR" sz="1600" dirty="0">
                <a:solidFill>
                  <a:srgbClr val="FF0000"/>
                </a:solidFill>
              </a:rPr>
              <a:t>işleri hariç </a:t>
            </a:r>
            <a:r>
              <a:rPr lang="tr-TR" sz="1600" dirty="0"/>
              <a:t>olmak üzere; işin yapımı </a:t>
            </a:r>
            <a:r>
              <a:rPr lang="tr-TR" sz="1600" dirty="0" smtClean="0"/>
              <a:t>     </a:t>
            </a:r>
            <a:r>
              <a:rPr lang="tr-TR" sz="1600" dirty="0"/>
              <a:t>sırasında belli aşamalarda </a:t>
            </a:r>
            <a:r>
              <a:rPr lang="tr-TR" sz="1600" b="1" dirty="0">
                <a:solidFill>
                  <a:srgbClr val="FF0000"/>
                </a:solidFill>
              </a:rPr>
              <a:t>arazi ve zemin etütleri</a:t>
            </a:r>
            <a:r>
              <a:rPr lang="tr-TR" sz="1600" dirty="0"/>
              <a:t> gerekmesi veya uygulamada </a:t>
            </a:r>
            <a:r>
              <a:rPr lang="tr-TR" sz="1600" b="1" dirty="0">
                <a:solidFill>
                  <a:srgbClr val="FF0000"/>
                </a:solidFill>
              </a:rPr>
              <a:t>imar ve güzergâh değişikliklerinin</a:t>
            </a:r>
            <a:r>
              <a:rPr lang="tr-TR" sz="1600" dirty="0"/>
              <a:t> muhtemel olması nedenleriyle</a:t>
            </a:r>
            <a:r>
              <a:rPr lang="tr-TR" sz="1600" dirty="0">
                <a:solidFill>
                  <a:srgbClr val="FF0000"/>
                </a:solidFill>
              </a:rPr>
              <a:t> ihaleden önce uygulama projesi yapılamayan </a:t>
            </a:r>
            <a:r>
              <a:rPr lang="tr-TR" sz="1600" dirty="0"/>
              <a:t>yapım işleri</a:t>
            </a:r>
            <a:r>
              <a:rPr lang="tr-TR" sz="1600" dirty="0" smtClean="0"/>
              <a:t>.</a:t>
            </a:r>
          </a:p>
        </p:txBody>
      </p:sp>
      <p:sp>
        <p:nvSpPr>
          <p:cNvPr id="15" name="12 Sol Ayraç"/>
          <p:cNvSpPr/>
          <p:nvPr/>
        </p:nvSpPr>
        <p:spPr>
          <a:xfrm rot="10800000">
            <a:off x="3563889" y="2817191"/>
            <a:ext cx="642942" cy="1143008"/>
          </a:xfrm>
          <a:prstGeom prst="leftBrace">
            <a:avLst>
              <a:gd name="adj1" fmla="val 8333"/>
              <a:gd name="adj2" fmla="val 43976"/>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6" name="13 Sağ Ok"/>
          <p:cNvSpPr/>
          <p:nvPr/>
        </p:nvSpPr>
        <p:spPr>
          <a:xfrm>
            <a:off x="3567308" y="1629370"/>
            <a:ext cx="428628" cy="714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49611232"/>
      </p:ext>
    </p:extLst>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60</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525963"/>
          </a:xfrm>
        </p:spPr>
        <p:txBody>
          <a:bodyPr>
            <a:noAutofit/>
          </a:bodyPr>
          <a:lstStyle/>
          <a:p>
            <a:pPr algn="just"/>
            <a:r>
              <a:rPr lang="tr-TR" sz="2200" dirty="0" smtClean="0"/>
              <a:t>Yurt </a:t>
            </a:r>
            <a:r>
              <a:rPr lang="tr-TR" sz="2200" dirty="0"/>
              <a:t>dışında </a:t>
            </a:r>
            <a:r>
              <a:rPr lang="tr-TR" sz="2200" dirty="0" smtClean="0"/>
              <a:t>bedel </a:t>
            </a:r>
            <a:r>
              <a:rPr lang="tr-TR" sz="2200" dirty="0"/>
              <a:t>içeren bir sözleşme kapsamında taahhüt </a:t>
            </a:r>
            <a:r>
              <a:rPr lang="tr-TR" sz="2200" dirty="0" smtClean="0"/>
              <a:t>edilen işlerdeki </a:t>
            </a:r>
            <a:r>
              <a:rPr lang="tr-TR" sz="2200" dirty="0"/>
              <a:t>deneyimlerini gösteren iş bitirme belgeleri, belge </a:t>
            </a:r>
            <a:r>
              <a:rPr lang="tr-TR" sz="2200" dirty="0" smtClean="0"/>
              <a:t>sahibinin </a:t>
            </a:r>
            <a:r>
              <a:rPr lang="tr-TR" sz="2200" b="1" dirty="0" smtClean="0">
                <a:solidFill>
                  <a:srgbClr val="FF0000"/>
                </a:solidFill>
              </a:rPr>
              <a:t>1/1/2018 tarihinden itibaren</a:t>
            </a:r>
            <a:r>
              <a:rPr lang="tr-TR" sz="2200" dirty="0" smtClean="0">
                <a:solidFill>
                  <a:srgbClr val="FF0000"/>
                </a:solidFill>
              </a:rPr>
              <a:t> </a:t>
            </a:r>
            <a:r>
              <a:rPr lang="tr-TR" sz="2200" dirty="0"/>
              <a:t>Kurum tarafından belirlenecek usule uygun </a:t>
            </a:r>
            <a:r>
              <a:rPr lang="tr-TR" sz="2200" dirty="0" smtClean="0"/>
              <a:t>başvurusu </a:t>
            </a:r>
            <a:r>
              <a:rPr lang="tr-TR" sz="2200" dirty="0"/>
              <a:t>üzerine </a:t>
            </a:r>
            <a:r>
              <a:rPr lang="tr-TR" sz="2200" b="1" dirty="0" smtClean="0">
                <a:solidFill>
                  <a:srgbClr val="FF0000"/>
                </a:solidFill>
              </a:rPr>
              <a:t>KİK </a:t>
            </a:r>
            <a:r>
              <a:rPr lang="tr-TR" sz="2200" b="1" dirty="0">
                <a:solidFill>
                  <a:srgbClr val="FF0000"/>
                </a:solidFill>
              </a:rPr>
              <a:t>tarafından </a:t>
            </a:r>
            <a:r>
              <a:rPr lang="tr-TR" sz="2200" dirty="0" err="1">
                <a:solidFill>
                  <a:srgbClr val="FF0000"/>
                </a:solidFill>
              </a:rPr>
              <a:t>EKAP’a</a:t>
            </a:r>
            <a:r>
              <a:rPr lang="tr-TR" sz="2200" dirty="0">
                <a:solidFill>
                  <a:srgbClr val="FF0000"/>
                </a:solidFill>
              </a:rPr>
              <a:t> bilgi amaçlı olarak kaydedilir. </a:t>
            </a:r>
            <a:endParaRPr lang="tr-TR" sz="2200" dirty="0" smtClean="0"/>
          </a:p>
          <a:p>
            <a:pPr algn="just"/>
            <a:r>
              <a:rPr lang="tr-TR" sz="2200" dirty="0" smtClean="0"/>
              <a:t>Kayıt </a:t>
            </a:r>
            <a:r>
              <a:rPr lang="tr-TR" sz="2200" dirty="0"/>
              <a:t>işlemi </a:t>
            </a:r>
            <a:r>
              <a:rPr lang="tr-TR" sz="2200" dirty="0" smtClean="0">
                <a:solidFill>
                  <a:srgbClr val="FF0000"/>
                </a:solidFill>
              </a:rPr>
              <a:t>15 </a:t>
            </a:r>
            <a:r>
              <a:rPr lang="tr-TR" sz="2200" dirty="0">
                <a:solidFill>
                  <a:srgbClr val="FF0000"/>
                </a:solidFill>
              </a:rPr>
              <a:t>gün içinde</a:t>
            </a:r>
            <a:r>
              <a:rPr lang="tr-TR" sz="2200" dirty="0"/>
              <a:t> yapılır ve daha önce kaydedilmiş olsa dahi bu sürenin bitiminden sonra iş deneyimini tevsik için kullanılabilir</a:t>
            </a:r>
            <a:r>
              <a:rPr lang="tr-TR" sz="2200" dirty="0" smtClean="0"/>
              <a:t>.</a:t>
            </a:r>
          </a:p>
          <a:p>
            <a:pPr algn="just"/>
            <a:r>
              <a:rPr lang="tr-TR" sz="2200" dirty="0" smtClean="0"/>
              <a:t>Bu belgeler </a:t>
            </a:r>
            <a:r>
              <a:rPr lang="tr-TR" sz="2200" b="1" dirty="0" err="1" smtClean="0">
                <a:solidFill>
                  <a:srgbClr val="FF0000"/>
                </a:solidFill>
              </a:rPr>
              <a:t>EKAP’a</a:t>
            </a:r>
            <a:r>
              <a:rPr lang="tr-TR" sz="2200" b="1" dirty="0" smtClean="0">
                <a:solidFill>
                  <a:srgbClr val="FF0000"/>
                </a:solidFill>
              </a:rPr>
              <a:t> </a:t>
            </a:r>
            <a:r>
              <a:rPr lang="tr-TR" sz="2200" b="1" dirty="0">
                <a:solidFill>
                  <a:srgbClr val="FF0000"/>
                </a:solidFill>
              </a:rPr>
              <a:t>kayıt edilmedikçe</a:t>
            </a:r>
            <a:r>
              <a:rPr lang="tr-TR" sz="2200" dirty="0"/>
              <a:t> ilanı veya duyurusu </a:t>
            </a:r>
            <a:r>
              <a:rPr lang="tr-TR" sz="2200" b="1" dirty="0" smtClean="0">
                <a:solidFill>
                  <a:srgbClr val="FF0000"/>
                </a:solidFill>
              </a:rPr>
              <a:t>1/10/2018</a:t>
            </a:r>
            <a:r>
              <a:rPr lang="tr-TR" sz="2200" dirty="0" smtClean="0"/>
              <a:t> </a:t>
            </a:r>
            <a:r>
              <a:rPr lang="tr-TR" sz="2200" dirty="0"/>
              <a:t>tarihinden sonra yapılacak ihalelerde </a:t>
            </a:r>
            <a:r>
              <a:rPr lang="tr-TR" sz="2200" b="1" dirty="0">
                <a:solidFill>
                  <a:srgbClr val="FF0000"/>
                </a:solidFill>
              </a:rPr>
              <a:t>kullanılamaz</a:t>
            </a:r>
            <a:r>
              <a:rPr lang="tr-TR" sz="2200" dirty="0"/>
              <a:t>. </a:t>
            </a:r>
            <a:endParaRPr lang="tr-TR" sz="2200" dirty="0" smtClean="0"/>
          </a:p>
          <a:p>
            <a:pPr algn="just"/>
            <a:r>
              <a:rPr lang="tr-TR" sz="2200" dirty="0" smtClean="0"/>
              <a:t>Belgeler ihalelerde KİK </a:t>
            </a:r>
            <a:r>
              <a:rPr lang="tr-TR" sz="2200" dirty="0"/>
              <a:t>tarafından </a:t>
            </a:r>
            <a:r>
              <a:rPr lang="tr-TR" sz="2200" dirty="0" smtClean="0"/>
              <a:t>başvuru sahibine verilen </a:t>
            </a:r>
            <a:r>
              <a:rPr lang="tr-TR" sz="2200" b="1" dirty="0">
                <a:solidFill>
                  <a:srgbClr val="FF0000"/>
                </a:solidFill>
              </a:rPr>
              <a:t>kayıt belgesi </a:t>
            </a:r>
            <a:r>
              <a:rPr lang="tr-TR" sz="2200" dirty="0"/>
              <a:t>sunularak kullanılır</a:t>
            </a:r>
            <a:r>
              <a:rPr lang="tr-TR" sz="2200" dirty="0" smtClean="0"/>
              <a:t>.</a:t>
            </a:r>
          </a:p>
          <a:p>
            <a:pPr algn="just"/>
            <a:r>
              <a:rPr lang="tr-TR" sz="2200" dirty="0"/>
              <a:t>Belgenin </a:t>
            </a:r>
            <a:r>
              <a:rPr lang="tr-TR" sz="2200" dirty="0" err="1"/>
              <a:t>EKAP’a</a:t>
            </a:r>
            <a:r>
              <a:rPr lang="tr-TR" sz="2200" dirty="0"/>
              <a:t> kaydedilmiş olması </a:t>
            </a:r>
            <a:r>
              <a:rPr lang="tr-TR" sz="2200" dirty="0" smtClean="0">
                <a:solidFill>
                  <a:srgbClr val="FF0000"/>
                </a:solidFill>
              </a:rPr>
              <a:t>işin </a:t>
            </a:r>
            <a:r>
              <a:rPr lang="tr-TR" sz="2200" dirty="0">
                <a:solidFill>
                  <a:srgbClr val="FF0000"/>
                </a:solidFill>
              </a:rPr>
              <a:t>yapıldığına </a:t>
            </a:r>
            <a:r>
              <a:rPr lang="tr-TR" sz="2200" dirty="0"/>
              <a:t>ve belgedeki bilgilerin doğruluğuna </a:t>
            </a:r>
            <a:r>
              <a:rPr lang="tr-TR" sz="2200" dirty="0">
                <a:solidFill>
                  <a:srgbClr val="FF0000"/>
                </a:solidFill>
              </a:rPr>
              <a:t>karine teşkil etmez</a:t>
            </a:r>
            <a:r>
              <a:rPr lang="tr-TR" sz="2200" dirty="0"/>
              <a:t>, ihale komisyonlarının </a:t>
            </a:r>
            <a:r>
              <a:rPr lang="tr-TR" sz="2200" dirty="0">
                <a:solidFill>
                  <a:srgbClr val="FF0000"/>
                </a:solidFill>
              </a:rPr>
              <a:t>inceleme yetki ve sorumluluklarını </a:t>
            </a:r>
            <a:r>
              <a:rPr lang="tr-TR" sz="2200" dirty="0"/>
              <a:t>ortadan kaldırmaz. </a:t>
            </a:r>
          </a:p>
          <a:p>
            <a:pPr algn="just"/>
            <a:endParaRPr lang="tr-TR" sz="2200" dirty="0"/>
          </a:p>
          <a:p>
            <a:pPr algn="just"/>
            <a:endParaRPr lang="tr-TR" sz="2200" dirty="0"/>
          </a:p>
          <a:p>
            <a:pPr algn="just"/>
            <a:endParaRPr lang="tr-TR" sz="2200" dirty="0" smtClean="0"/>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t>Yabancı İş Bitirme Belgelerinin </a:t>
            </a:r>
            <a:r>
              <a:rPr lang="tr-TR" sz="3600" dirty="0" err="1"/>
              <a:t>EKAP’a</a:t>
            </a:r>
            <a:r>
              <a:rPr lang="tr-TR" sz="3600" dirty="0"/>
              <a:t> Kaydı</a:t>
            </a:r>
            <a:endParaRPr lang="tr-TR"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3662901145"/>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61</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marL="0" indent="0" algn="just">
              <a:buNone/>
              <a:defRPr/>
            </a:pPr>
            <a:r>
              <a:rPr lang="tr-TR" sz="1800" dirty="0" smtClean="0"/>
              <a:t>İhalelerde </a:t>
            </a:r>
            <a:r>
              <a:rPr lang="tr-TR" sz="1800" dirty="0" smtClean="0">
                <a:solidFill>
                  <a:srgbClr val="FF0000"/>
                </a:solidFill>
              </a:rPr>
              <a:t>ihale </a:t>
            </a:r>
            <a:r>
              <a:rPr lang="tr-TR" sz="1800" dirty="0">
                <a:solidFill>
                  <a:srgbClr val="FF0000"/>
                </a:solidFill>
              </a:rPr>
              <a:t>konusu iş veya benzer işlere ilişkin </a:t>
            </a:r>
            <a:r>
              <a:rPr lang="tr-TR" sz="1800" dirty="0" smtClean="0">
                <a:solidFill>
                  <a:srgbClr val="FF0000"/>
                </a:solidFill>
              </a:rPr>
              <a:t>olarak</a:t>
            </a:r>
            <a:r>
              <a:rPr lang="tr-TR" sz="1800" dirty="0" smtClean="0"/>
              <a:t> iş deneyim belgesi sunulması gerekmektedir. (KİK Md. 10) </a:t>
            </a:r>
          </a:p>
          <a:p>
            <a:pPr marL="0" indent="0" algn="just">
              <a:buNone/>
              <a:defRPr/>
            </a:pPr>
            <a:r>
              <a:rPr lang="tr-TR" sz="1800" b="1" dirty="0">
                <a:solidFill>
                  <a:srgbClr val="FF0000"/>
                </a:solidFill>
              </a:rPr>
              <a:t>Benzer iş: </a:t>
            </a:r>
            <a:r>
              <a:rPr lang="tr-TR" sz="1800" dirty="0"/>
              <a:t>İhale konusu iş veya işin bölümleriyle nitelik ve büyüklük bakımından benzerlik gösteren, aynı veya benzer inşaat tekniği gerektiren, tesis, makine, teçhizat ve diğer ekipman ile mali güç, ihtisas ve organizasyon gerekleri itibariyle benzer özellikteki </a:t>
            </a:r>
            <a:r>
              <a:rPr lang="tr-TR" sz="1800" dirty="0" smtClean="0"/>
              <a:t>işler (YİİUY Md. 3)</a:t>
            </a:r>
          </a:p>
          <a:p>
            <a:pPr marL="0" indent="0" algn="just">
              <a:buNone/>
              <a:defRPr/>
            </a:pPr>
            <a:r>
              <a:rPr lang="tr-TR" sz="1800" dirty="0"/>
              <a:t>Esaslı unsur: Proje bütünlüğü çerçevesinde yapının amacı ile işlevi ve/veya gerçekleştirilen toplam iş tutarı içerisindeki farklı iş gruplarına ait tutarların dağılımı göz önünde bulundurularak belirlenen ana iş grubunu</a:t>
            </a:r>
            <a:endParaRPr lang="tr-TR" sz="1800" dirty="0" smtClean="0"/>
          </a:p>
          <a:p>
            <a:pPr marL="0" indent="0" algn="just">
              <a:buNone/>
              <a:defRPr/>
            </a:pPr>
            <a:r>
              <a:rPr lang="tr-TR" sz="1800" dirty="0" smtClean="0"/>
              <a:t>İdareler tarafından </a:t>
            </a:r>
            <a:r>
              <a:rPr lang="tr-TR" sz="1800" dirty="0"/>
              <a:t>işin niteliğine uygun ve rekabeti sağlayacak şekilde benzer iş belirlemesi yapılmasına esas olmak </a:t>
            </a:r>
            <a:r>
              <a:rPr lang="tr-TR" sz="1800" dirty="0" smtClean="0"/>
              <a:t>üzere Tebliğ’de</a:t>
            </a:r>
            <a:endParaRPr lang="tr-TR" sz="1800" dirty="0"/>
          </a:p>
          <a:p>
            <a:pPr marL="0" indent="0">
              <a:buNone/>
              <a:defRPr/>
            </a:pPr>
            <a:r>
              <a:rPr lang="tr-TR" sz="1800" dirty="0" smtClean="0">
                <a:solidFill>
                  <a:srgbClr val="FF0000"/>
                </a:solidFill>
              </a:rPr>
              <a:t>5 </a:t>
            </a:r>
            <a:r>
              <a:rPr lang="tr-TR" sz="1800" dirty="0">
                <a:solidFill>
                  <a:srgbClr val="FF0000"/>
                </a:solidFill>
              </a:rPr>
              <a:t>ana </a:t>
            </a:r>
            <a:r>
              <a:rPr lang="tr-TR" sz="1800" dirty="0" smtClean="0">
                <a:solidFill>
                  <a:srgbClr val="FF0000"/>
                </a:solidFill>
              </a:rPr>
              <a:t>başlık; </a:t>
            </a:r>
          </a:p>
          <a:p>
            <a:pPr marL="457200" indent="-457200">
              <a:buFont typeface="+mj-lt"/>
              <a:buAutoNum type="arabicPeriod"/>
              <a:defRPr/>
            </a:pPr>
            <a:r>
              <a:rPr lang="tr-TR" sz="1800" dirty="0" smtClean="0"/>
              <a:t>Altyapı işleri, </a:t>
            </a:r>
          </a:p>
          <a:p>
            <a:pPr marL="457200" indent="-457200">
              <a:buFont typeface="+mj-lt"/>
              <a:buAutoNum type="arabicPeriod"/>
              <a:defRPr/>
            </a:pPr>
            <a:r>
              <a:rPr lang="tr-TR" sz="1800" dirty="0" smtClean="0"/>
              <a:t>Üstyapı (bina) işleri, </a:t>
            </a:r>
          </a:p>
          <a:p>
            <a:pPr marL="457200" indent="-457200">
              <a:buFont typeface="+mj-lt"/>
              <a:buAutoNum type="arabicPeriod"/>
              <a:defRPr/>
            </a:pPr>
            <a:r>
              <a:rPr lang="tr-TR" sz="1800" dirty="0" smtClean="0"/>
              <a:t>Sıhhi tesisat ve mekanik tesisat işleri, </a:t>
            </a:r>
          </a:p>
          <a:p>
            <a:pPr marL="457200" indent="-457200">
              <a:buFont typeface="+mj-lt"/>
              <a:buAutoNum type="arabicPeriod"/>
              <a:defRPr/>
            </a:pPr>
            <a:r>
              <a:rPr lang="tr-TR" sz="1800" dirty="0" smtClean="0"/>
              <a:t>Elektrik işleri ve </a:t>
            </a:r>
          </a:p>
          <a:p>
            <a:pPr marL="457200" indent="-457200">
              <a:buFont typeface="+mj-lt"/>
              <a:buAutoNum type="arabicPeriod"/>
              <a:defRPr/>
            </a:pPr>
            <a:r>
              <a:rPr lang="tr-TR" sz="1800" dirty="0" smtClean="0"/>
              <a:t>Elektronik ve iletişim işleri </a:t>
            </a:r>
          </a:p>
          <a:p>
            <a:pPr marL="0" indent="0">
              <a:buNone/>
              <a:defRPr/>
            </a:pPr>
            <a:r>
              <a:rPr lang="tr-TR" sz="1800" dirty="0" smtClean="0"/>
              <a:t>Bu başlıkların </a:t>
            </a:r>
            <a:r>
              <a:rPr lang="tr-TR" sz="1800" dirty="0"/>
              <a:t>altında çeşitli yapım işlerinden oluşan </a:t>
            </a:r>
            <a:r>
              <a:rPr lang="tr-TR" sz="1800" dirty="0" smtClean="0"/>
              <a:t>grup ve alt gruplar </a:t>
            </a:r>
            <a:r>
              <a:rPr lang="tr-TR" sz="1800" dirty="0"/>
              <a:t>düzenlenmiştir.</a:t>
            </a:r>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smtClean="0"/>
              <a:t>Yapım İşlerinde </a:t>
            </a:r>
            <a:r>
              <a:rPr lang="tr-TR" sz="3600" dirty="0"/>
              <a:t>B</a:t>
            </a:r>
            <a:r>
              <a:rPr lang="tr-TR" sz="3600" dirty="0" smtClean="0"/>
              <a:t>enzer </a:t>
            </a:r>
            <a:r>
              <a:rPr lang="tr-TR" sz="3600" dirty="0"/>
              <a:t>İ</a:t>
            </a:r>
            <a:r>
              <a:rPr lang="tr-TR" sz="3600" dirty="0" smtClean="0"/>
              <a:t>ş </a:t>
            </a:r>
            <a:r>
              <a:rPr lang="tr-TR" sz="3600" dirty="0"/>
              <a:t>G</a:t>
            </a:r>
            <a:r>
              <a:rPr lang="tr-TR" sz="3600" dirty="0" smtClean="0"/>
              <a:t>rupları </a:t>
            </a:r>
            <a:r>
              <a:rPr lang="tr-TR" sz="3600" dirty="0"/>
              <a:t>T</a:t>
            </a:r>
            <a:r>
              <a:rPr lang="tr-TR" sz="3600" dirty="0" smtClean="0"/>
              <a:t>ebliği</a:t>
            </a:r>
            <a:endParaRPr lang="tr-TR" sz="3600" dirty="0"/>
          </a:p>
        </p:txBody>
      </p:sp>
    </p:spTree>
    <p:extLst>
      <p:ext uri="{BB962C8B-B14F-4D97-AF65-F5344CB8AC3E}">
        <p14:creationId xmlns:p14="http://schemas.microsoft.com/office/powerpoint/2010/main" val="513699768"/>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62</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539552" y="116632"/>
            <a:ext cx="8229600" cy="4857403"/>
          </a:xfrm>
        </p:spPr>
        <p:txBody>
          <a:bodyPr>
            <a:noAutofit/>
          </a:bodyPr>
          <a:lstStyle/>
          <a:p>
            <a:pPr marL="0" indent="0" algn="ctr">
              <a:buNone/>
              <a:defRPr/>
            </a:pPr>
            <a:r>
              <a:rPr lang="tr-TR" sz="2400" b="1" dirty="0"/>
              <a:t>YAPIM İŞLERİNDE BENZER İŞ GRUPLARI TEBLİĞİ</a:t>
            </a:r>
          </a:p>
          <a:p>
            <a:pPr marL="0" indent="0" algn="just">
              <a:buNone/>
              <a:defRPr/>
            </a:pPr>
            <a:endParaRPr lang="tr-TR" sz="2000" dirty="0"/>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548680"/>
            <a:ext cx="6696744" cy="627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Düz Bağlayıcı 16"/>
          <p:cNvCxnSpPr/>
          <p:nvPr/>
        </p:nvCxnSpPr>
        <p:spPr>
          <a:xfrm>
            <a:off x="1187624" y="1268760"/>
            <a:ext cx="669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a:off x="7884368" y="1268760"/>
            <a:ext cx="0" cy="547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a:off x="1187624" y="1268760"/>
            <a:ext cx="0" cy="5550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a:off x="1187624" y="6819152"/>
            <a:ext cx="669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a:off x="4355976" y="548680"/>
            <a:ext cx="0" cy="62704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660844"/>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63</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539552" y="116632"/>
            <a:ext cx="8229600" cy="4857403"/>
          </a:xfrm>
        </p:spPr>
        <p:txBody>
          <a:bodyPr>
            <a:noAutofit/>
          </a:bodyPr>
          <a:lstStyle/>
          <a:p>
            <a:pPr marL="0" indent="0" algn="ctr">
              <a:buNone/>
              <a:defRPr/>
            </a:pPr>
            <a:r>
              <a:rPr lang="tr-TR" sz="2400" b="1" dirty="0"/>
              <a:t>YAPIM İŞLERİNDE BENZER İŞ GRUPLARI TEBLİĞİ</a:t>
            </a:r>
          </a:p>
          <a:p>
            <a:pPr marL="0" indent="0" algn="just">
              <a:buNone/>
              <a:defRPr/>
            </a:pPr>
            <a:endParaRPr lang="tr-TR" sz="2000" dirty="0"/>
          </a:p>
        </p:txBody>
      </p:sp>
      <p:cxnSp>
        <p:nvCxnSpPr>
          <p:cNvPr id="23" name="Düz Bağlayıcı 22"/>
          <p:cNvCxnSpPr/>
          <p:nvPr/>
        </p:nvCxnSpPr>
        <p:spPr>
          <a:xfrm>
            <a:off x="1187624" y="6819152"/>
            <a:ext cx="669674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o 1"/>
          <p:cNvGraphicFramePr>
            <a:graphicFrameLocks noGrp="1"/>
          </p:cNvGraphicFramePr>
          <p:nvPr>
            <p:extLst>
              <p:ext uri="{D42A27DB-BD31-4B8C-83A1-F6EECF244321}">
                <p14:modId xmlns:p14="http://schemas.microsoft.com/office/powerpoint/2010/main" val="1630646687"/>
              </p:ext>
            </p:extLst>
          </p:nvPr>
        </p:nvGraphicFramePr>
        <p:xfrm>
          <a:off x="179512" y="651480"/>
          <a:ext cx="8784976" cy="5974080"/>
        </p:xfrm>
        <a:graphic>
          <a:graphicData uri="http://schemas.openxmlformats.org/drawingml/2006/table">
            <a:tbl>
              <a:tblPr firstRow="1" firstCol="1" bandRow="1">
                <a:tableStyleId>{5C22544A-7EE6-4342-B048-85BDC9FD1C3A}</a:tableStyleId>
              </a:tblPr>
              <a:tblGrid>
                <a:gridCol w="2664296">
                  <a:extLst>
                    <a:ext uri="{9D8B030D-6E8A-4147-A177-3AD203B41FA5}">
                      <a16:colId xmlns:a16="http://schemas.microsoft.com/office/drawing/2014/main" xmlns="" val="20000"/>
                    </a:ext>
                  </a:extLst>
                </a:gridCol>
                <a:gridCol w="6120680">
                  <a:extLst>
                    <a:ext uri="{9D8B030D-6E8A-4147-A177-3AD203B41FA5}">
                      <a16:colId xmlns:a16="http://schemas.microsoft.com/office/drawing/2014/main" xmlns="" val="20001"/>
                    </a:ext>
                  </a:extLst>
                </a:gridCol>
              </a:tblGrid>
              <a:tr h="129313">
                <a:tc gridSpan="2">
                  <a:txBody>
                    <a:bodyPr/>
                    <a:lstStyle/>
                    <a:p>
                      <a:pPr marL="180340" algn="l">
                        <a:spcAft>
                          <a:spcPts val="0"/>
                        </a:spcAft>
                        <a:tabLst>
                          <a:tab pos="234315" algn="l"/>
                          <a:tab pos="342900" algn="l"/>
                        </a:tabLst>
                      </a:pPr>
                      <a:r>
                        <a:rPr lang="tr-TR" sz="1400" u="sng">
                          <a:effectLst/>
                        </a:rPr>
                        <a:t>(B) ÜSTYAPI (BİNA) İŞLERİ</a:t>
                      </a:r>
                      <a:endParaRPr lang="tr-TR" sz="1400">
                        <a:effectLst/>
                        <a:latin typeface="Times New Roman"/>
                        <a:ea typeface="Times New Roman"/>
                      </a:endParaRPr>
                    </a:p>
                  </a:txBody>
                  <a:tcPr marL="68460" marR="68460" marT="0" marB="0"/>
                </a:tc>
                <a:tc hMerge="1">
                  <a:txBody>
                    <a:bodyPr/>
                    <a:lstStyle/>
                    <a:p>
                      <a:endParaRPr lang="tr-TR"/>
                    </a:p>
                  </a:txBody>
                  <a:tcPr/>
                </a:tc>
                <a:extLst>
                  <a:ext uri="{0D108BD9-81ED-4DB2-BD59-A6C34878D82A}">
                    <a16:rowId xmlns:a16="http://schemas.microsoft.com/office/drawing/2014/main" xmlns="" val="10000"/>
                  </a:ext>
                </a:extLst>
              </a:tr>
              <a:tr h="3879397">
                <a:tc>
                  <a:txBody>
                    <a:bodyPr/>
                    <a:lstStyle/>
                    <a:p>
                      <a:pPr marL="180340" algn="l">
                        <a:spcAft>
                          <a:spcPts val="0"/>
                        </a:spcAft>
                      </a:pPr>
                      <a:r>
                        <a:rPr lang="tr-TR" sz="1400" dirty="0">
                          <a:effectLst/>
                        </a:rPr>
                        <a:t>I. GRUP: BİNA İŞLERİ </a:t>
                      </a:r>
                    </a:p>
                    <a:p>
                      <a:pPr marL="180340" algn="l">
                        <a:spcAft>
                          <a:spcPts val="0"/>
                        </a:spcAft>
                      </a:pPr>
                      <a:r>
                        <a:rPr lang="tr-TR" sz="1400" dirty="0">
                          <a:effectLst/>
                        </a:rPr>
                        <a:t>1.	Taşınmaz kültür varlıklarının restorasyon işleri</a:t>
                      </a:r>
                    </a:p>
                    <a:p>
                      <a:pPr marL="180340" algn="l">
                        <a:spcAft>
                          <a:spcPts val="0"/>
                        </a:spcAft>
                      </a:pPr>
                      <a:r>
                        <a:rPr lang="tr-TR" sz="1400" dirty="0">
                          <a:effectLst/>
                        </a:rPr>
                        <a:t>2.	Taşınmaz kültür varlıklarının rekonstrüksiyon işleri</a:t>
                      </a:r>
                    </a:p>
                    <a:p>
                      <a:pPr marL="180340" algn="l">
                        <a:spcAft>
                          <a:spcPts val="0"/>
                        </a:spcAft>
                      </a:pPr>
                      <a:r>
                        <a:rPr lang="tr-TR" sz="1400" dirty="0">
                          <a:effectLst/>
                        </a:rPr>
                        <a:t>3.	Taşınmaz kültür varlıklarının fonksiyon değiştirme işleri</a:t>
                      </a:r>
                    </a:p>
                    <a:p>
                      <a:pPr marL="180340" algn="l">
                        <a:spcAft>
                          <a:spcPts val="0"/>
                        </a:spcAft>
                        <a:tabLst>
                          <a:tab pos="234315" algn="l"/>
                          <a:tab pos="342900" algn="l"/>
                        </a:tabLst>
                      </a:pPr>
                      <a:r>
                        <a:rPr lang="tr-TR" sz="1400" dirty="0">
                          <a:effectLst/>
                        </a:rPr>
                        <a:t> </a:t>
                      </a:r>
                      <a:endParaRPr lang="tr-TR" sz="1400" dirty="0">
                        <a:effectLst/>
                        <a:latin typeface="Times New Roman"/>
                        <a:ea typeface="Times New Roman"/>
                      </a:endParaRPr>
                    </a:p>
                  </a:txBody>
                  <a:tcPr marL="68460" marR="68460" marT="0" marB="0"/>
                </a:tc>
                <a:tc>
                  <a:txBody>
                    <a:bodyPr/>
                    <a:lstStyle/>
                    <a:p>
                      <a:pPr marL="180340" algn="l">
                        <a:spcAft>
                          <a:spcPts val="0"/>
                        </a:spcAft>
                      </a:pPr>
                      <a:r>
                        <a:rPr lang="tr-TR" sz="1400" dirty="0">
                          <a:effectLst/>
                        </a:rPr>
                        <a:t>II. GRUP: BİNA İŞLERİ </a:t>
                      </a:r>
                    </a:p>
                    <a:p>
                      <a:pPr marL="180340" algn="l">
                        <a:spcAft>
                          <a:spcPts val="0"/>
                        </a:spcAft>
                      </a:pPr>
                      <a:r>
                        <a:rPr lang="tr-TR" sz="1400" dirty="0">
                          <a:effectLst/>
                        </a:rPr>
                        <a:t>1.	Askeri tesis ve binalar (20.000 m</a:t>
                      </a:r>
                      <a:r>
                        <a:rPr lang="tr-TR" sz="1400" baseline="30000" dirty="0">
                          <a:effectLst/>
                        </a:rPr>
                        <a:t>2</a:t>
                      </a:r>
                      <a:r>
                        <a:rPr lang="tr-TR" sz="1400" dirty="0">
                          <a:effectLst/>
                        </a:rPr>
                        <a:t> ve üstü yapı inşaat alanı)</a:t>
                      </a:r>
                    </a:p>
                    <a:p>
                      <a:pPr marL="180340" algn="l">
                        <a:spcAft>
                          <a:spcPts val="0"/>
                        </a:spcAft>
                      </a:pPr>
                      <a:r>
                        <a:rPr lang="tr-TR" sz="1400" dirty="0">
                          <a:effectLst/>
                        </a:rPr>
                        <a:t>2.	Hastaneler (20.000 m</a:t>
                      </a:r>
                      <a:r>
                        <a:rPr lang="tr-TR" sz="1400" baseline="30000" dirty="0">
                          <a:effectLst/>
                        </a:rPr>
                        <a:t>2</a:t>
                      </a:r>
                      <a:r>
                        <a:rPr lang="tr-TR" sz="1400" dirty="0">
                          <a:effectLst/>
                        </a:rPr>
                        <a:t> ve üstü yapı inşaat alanı)</a:t>
                      </a:r>
                    </a:p>
                    <a:p>
                      <a:pPr marL="180340" algn="l">
                        <a:spcAft>
                          <a:spcPts val="0"/>
                        </a:spcAft>
                      </a:pPr>
                      <a:r>
                        <a:rPr lang="tr-TR" sz="1400" dirty="0">
                          <a:effectLst/>
                        </a:rPr>
                        <a:t>3.	Havaalanı terminal binaları (25.000 m</a:t>
                      </a:r>
                      <a:r>
                        <a:rPr lang="tr-TR" sz="1400" baseline="30000" dirty="0">
                          <a:effectLst/>
                        </a:rPr>
                        <a:t>2</a:t>
                      </a:r>
                      <a:r>
                        <a:rPr lang="tr-TR" sz="1400" dirty="0">
                          <a:effectLst/>
                        </a:rPr>
                        <a:t> ve üstü yapı inşaat alanı)</a:t>
                      </a:r>
                    </a:p>
                    <a:p>
                      <a:pPr marL="180340" algn="l">
                        <a:spcAft>
                          <a:spcPts val="0"/>
                        </a:spcAft>
                      </a:pPr>
                      <a:r>
                        <a:rPr lang="tr-TR" sz="1400" dirty="0">
                          <a:effectLst/>
                        </a:rPr>
                        <a:t>4.	İbadethaneler (5.000 m</a:t>
                      </a:r>
                      <a:r>
                        <a:rPr lang="tr-TR" sz="1400" baseline="30000" dirty="0">
                          <a:effectLst/>
                        </a:rPr>
                        <a:t>2</a:t>
                      </a:r>
                      <a:r>
                        <a:rPr lang="tr-TR" sz="1400" dirty="0">
                          <a:effectLst/>
                        </a:rPr>
                        <a:t> ve üstü yapı inşaat alanı)</a:t>
                      </a:r>
                    </a:p>
                    <a:p>
                      <a:pPr marL="180340" algn="l">
                        <a:spcAft>
                          <a:spcPts val="0"/>
                        </a:spcAft>
                      </a:pPr>
                      <a:r>
                        <a:rPr lang="tr-TR" sz="1400" dirty="0">
                          <a:effectLst/>
                        </a:rPr>
                        <a:t>5.	İdari binalar (25.000 m</a:t>
                      </a:r>
                      <a:r>
                        <a:rPr lang="tr-TR" sz="1400" baseline="30000" dirty="0">
                          <a:effectLst/>
                        </a:rPr>
                        <a:t>2</a:t>
                      </a:r>
                      <a:r>
                        <a:rPr lang="tr-TR" sz="1400" dirty="0">
                          <a:effectLst/>
                        </a:rPr>
                        <a:t> ve üstü yapı inşaat alanı)</a:t>
                      </a:r>
                    </a:p>
                    <a:p>
                      <a:pPr marL="180340" algn="l">
                        <a:spcAft>
                          <a:spcPts val="0"/>
                        </a:spcAft>
                      </a:pPr>
                      <a:r>
                        <a:rPr lang="tr-TR" sz="1400" dirty="0">
                          <a:effectLst/>
                        </a:rPr>
                        <a:t>6.	Kapalı spor salonları (5.000 ve üstü seyirci kapasiteli)</a:t>
                      </a:r>
                    </a:p>
                    <a:p>
                      <a:pPr marL="180340" algn="l">
                        <a:spcAft>
                          <a:spcPts val="0"/>
                        </a:spcAft>
                      </a:pPr>
                      <a:r>
                        <a:rPr lang="tr-TR" sz="1400" dirty="0">
                          <a:effectLst/>
                        </a:rPr>
                        <a:t>7.	Kültür ve kongre merkezleri (20.000 m</a:t>
                      </a:r>
                      <a:r>
                        <a:rPr lang="tr-TR" sz="1400" baseline="30000" dirty="0">
                          <a:effectLst/>
                        </a:rPr>
                        <a:t>2</a:t>
                      </a:r>
                      <a:r>
                        <a:rPr lang="tr-TR" sz="1400" dirty="0">
                          <a:effectLst/>
                        </a:rPr>
                        <a:t> ve üstü yapı inşaat alanı)</a:t>
                      </a:r>
                    </a:p>
                    <a:p>
                      <a:pPr marL="180340" algn="l">
                        <a:spcAft>
                          <a:spcPts val="0"/>
                        </a:spcAft>
                      </a:pPr>
                      <a:r>
                        <a:rPr lang="tr-TR" sz="1400" dirty="0">
                          <a:effectLst/>
                        </a:rPr>
                        <a:t>8.	Müze ve konser salonları (20.000 m</a:t>
                      </a:r>
                      <a:r>
                        <a:rPr lang="tr-TR" sz="1400" baseline="30000" dirty="0">
                          <a:effectLst/>
                        </a:rPr>
                        <a:t>2</a:t>
                      </a:r>
                      <a:r>
                        <a:rPr lang="tr-TR" sz="1400" dirty="0">
                          <a:effectLst/>
                        </a:rPr>
                        <a:t> ve üstü yapı inşaat alanı)</a:t>
                      </a:r>
                    </a:p>
                    <a:p>
                      <a:pPr marL="180340" algn="l">
                        <a:spcAft>
                          <a:spcPts val="0"/>
                        </a:spcAft>
                      </a:pPr>
                      <a:r>
                        <a:rPr lang="tr-TR" sz="1400" dirty="0">
                          <a:effectLst/>
                        </a:rPr>
                        <a:t>9.	Stadyum, hipodrom ve </a:t>
                      </a:r>
                      <a:r>
                        <a:rPr lang="tr-TR" sz="1400" dirty="0" err="1">
                          <a:effectLst/>
                        </a:rPr>
                        <a:t>veledromlar</a:t>
                      </a:r>
                      <a:r>
                        <a:rPr lang="tr-TR" sz="1400" dirty="0">
                          <a:effectLst/>
                        </a:rPr>
                        <a:t> (en az 20.000’i kapalı olmak üzere toplam 25.000 ve üstü seyirci kapasiteli) </a:t>
                      </a:r>
                    </a:p>
                    <a:p>
                      <a:pPr marL="180340" algn="l">
                        <a:spcAft>
                          <a:spcPts val="0"/>
                        </a:spcAft>
                      </a:pPr>
                      <a:r>
                        <a:rPr lang="tr-TR" sz="1400" dirty="0">
                          <a:effectLst/>
                        </a:rPr>
                        <a:t>10.	Ticaret ve alışveriş merkez ve kompleksleri (25.000 m</a:t>
                      </a:r>
                      <a:r>
                        <a:rPr lang="tr-TR" sz="1400" baseline="30000" dirty="0">
                          <a:effectLst/>
                        </a:rPr>
                        <a:t>2</a:t>
                      </a:r>
                      <a:r>
                        <a:rPr lang="tr-TR" sz="1400" dirty="0">
                          <a:effectLst/>
                        </a:rPr>
                        <a:t> ve üstü yapı inşaat alanı)</a:t>
                      </a:r>
                    </a:p>
                    <a:p>
                      <a:pPr marL="180340" algn="l">
                        <a:spcAft>
                          <a:spcPts val="0"/>
                        </a:spcAft>
                      </a:pPr>
                      <a:r>
                        <a:rPr lang="tr-TR" sz="1400" dirty="0">
                          <a:effectLst/>
                        </a:rPr>
                        <a:t>11.	Toplu konut işleri (sosyal donatısı ile birlikte 50.000 m</a:t>
                      </a:r>
                      <a:r>
                        <a:rPr lang="tr-TR" sz="1400" baseline="30000" dirty="0">
                          <a:effectLst/>
                        </a:rPr>
                        <a:t>2</a:t>
                      </a:r>
                      <a:r>
                        <a:rPr lang="tr-TR" sz="1400" dirty="0">
                          <a:effectLst/>
                        </a:rPr>
                        <a:t> ve üstü yapı inşaat alanı)</a:t>
                      </a:r>
                    </a:p>
                    <a:p>
                      <a:pPr marL="180340" algn="l">
                        <a:spcAft>
                          <a:spcPts val="0"/>
                        </a:spcAft>
                      </a:pPr>
                      <a:r>
                        <a:rPr lang="tr-TR" sz="1400" dirty="0">
                          <a:effectLst/>
                        </a:rPr>
                        <a:t>12.	Tren gar ve istasyonları ile liman binaları (20.000 m</a:t>
                      </a:r>
                      <a:r>
                        <a:rPr lang="tr-TR" sz="1400" baseline="30000" dirty="0">
                          <a:effectLst/>
                        </a:rPr>
                        <a:t>2</a:t>
                      </a:r>
                      <a:r>
                        <a:rPr lang="tr-TR" sz="1400" dirty="0">
                          <a:effectLst/>
                        </a:rPr>
                        <a:t> ve üstü yapı inşaat alanı)</a:t>
                      </a:r>
                    </a:p>
                    <a:p>
                      <a:pPr marL="180340" algn="l">
                        <a:spcAft>
                          <a:spcPts val="0"/>
                        </a:spcAft>
                      </a:pPr>
                      <a:r>
                        <a:rPr lang="tr-TR" sz="1400" dirty="0">
                          <a:effectLst/>
                        </a:rPr>
                        <a:t>13.	Uluslararası fuar merkez ve kompleksleri (en az 20.000 m</a:t>
                      </a:r>
                      <a:r>
                        <a:rPr lang="tr-TR" sz="1400" baseline="30000" dirty="0">
                          <a:effectLst/>
                        </a:rPr>
                        <a:t>2</a:t>
                      </a:r>
                      <a:r>
                        <a:rPr lang="tr-TR" sz="1400" dirty="0">
                          <a:effectLst/>
                        </a:rPr>
                        <a:t> si kapalı sergileme alanı olmak üzere toplam yapı inşaat alanı 25.000 m</a:t>
                      </a:r>
                      <a:r>
                        <a:rPr lang="tr-TR" sz="1400" baseline="30000" dirty="0">
                          <a:effectLst/>
                        </a:rPr>
                        <a:t>2</a:t>
                      </a:r>
                      <a:r>
                        <a:rPr lang="tr-TR" sz="1400" dirty="0">
                          <a:effectLst/>
                        </a:rPr>
                        <a:t> ve üstü)</a:t>
                      </a:r>
                    </a:p>
                    <a:p>
                      <a:pPr marL="180340" algn="l">
                        <a:spcAft>
                          <a:spcPts val="0"/>
                        </a:spcAft>
                      </a:pPr>
                      <a:r>
                        <a:rPr lang="tr-TR" sz="1400" dirty="0">
                          <a:effectLst/>
                        </a:rPr>
                        <a:t>14.	Üniversite ve eğitim binaları (25.000 m</a:t>
                      </a:r>
                      <a:r>
                        <a:rPr lang="tr-TR" sz="1400" baseline="30000" dirty="0">
                          <a:effectLst/>
                        </a:rPr>
                        <a:t>2</a:t>
                      </a:r>
                      <a:r>
                        <a:rPr lang="tr-TR" sz="1400" dirty="0">
                          <a:effectLst/>
                        </a:rPr>
                        <a:t> ve üstü yapı inşaat alanı)</a:t>
                      </a:r>
                    </a:p>
                    <a:p>
                      <a:pPr marL="180340" algn="l">
                        <a:spcAft>
                          <a:spcPts val="0"/>
                        </a:spcAft>
                      </a:pPr>
                      <a:r>
                        <a:rPr lang="tr-TR" sz="1400" dirty="0">
                          <a:effectLst/>
                        </a:rPr>
                        <a:t>15.	Yüksek yapılar (30 kat üzeri ve 25.000 m</a:t>
                      </a:r>
                      <a:r>
                        <a:rPr lang="tr-TR" sz="1400" baseline="30000" dirty="0">
                          <a:effectLst/>
                        </a:rPr>
                        <a:t>2</a:t>
                      </a:r>
                      <a:r>
                        <a:rPr lang="tr-TR" sz="1400" dirty="0">
                          <a:effectLst/>
                        </a:rPr>
                        <a:t> ve üstü yapı inşaat alanı)</a:t>
                      </a:r>
                    </a:p>
                    <a:p>
                      <a:pPr marL="180340" algn="l">
                        <a:spcAft>
                          <a:spcPts val="0"/>
                        </a:spcAft>
                      </a:pPr>
                      <a:r>
                        <a:rPr lang="tr-TR" sz="1400" dirty="0">
                          <a:effectLst/>
                        </a:rPr>
                        <a:t>16.	(5) ve üzeri yıldızlı oteller ve 1. sınıf tatil köyleri (25.000 m</a:t>
                      </a:r>
                      <a:r>
                        <a:rPr lang="tr-TR" sz="1400" baseline="30000" dirty="0">
                          <a:effectLst/>
                        </a:rPr>
                        <a:t>2</a:t>
                      </a:r>
                      <a:r>
                        <a:rPr lang="tr-TR" sz="1400" dirty="0">
                          <a:effectLst/>
                        </a:rPr>
                        <a:t> ve üstü yapı inşaat alanı)</a:t>
                      </a:r>
                      <a:endParaRPr lang="tr-TR" sz="1400" dirty="0">
                        <a:effectLst/>
                        <a:latin typeface="Times New Roman"/>
                        <a:ea typeface="Times New Roman"/>
                      </a:endParaRPr>
                    </a:p>
                  </a:txBody>
                  <a:tcPr marL="68460" marR="68460" marT="0" marB="0"/>
                </a:tc>
                <a:extLst>
                  <a:ext uri="{0D108BD9-81ED-4DB2-BD59-A6C34878D82A}">
                    <a16:rowId xmlns:a16="http://schemas.microsoft.com/office/drawing/2014/main" xmlns="" val="10001"/>
                  </a:ext>
                </a:extLst>
              </a:tr>
              <a:tr h="517253">
                <a:tc>
                  <a:txBody>
                    <a:bodyPr/>
                    <a:lstStyle/>
                    <a:p>
                      <a:pPr marL="180340" algn="l">
                        <a:spcAft>
                          <a:spcPts val="0"/>
                        </a:spcAft>
                      </a:pPr>
                      <a:r>
                        <a:rPr lang="tr-TR" sz="1400">
                          <a:effectLst/>
                        </a:rPr>
                        <a:t>III. GRUP: BİNA İŞLERİ </a:t>
                      </a:r>
                    </a:p>
                    <a:p>
                      <a:pPr marL="180340" algn="l">
                        <a:spcAft>
                          <a:spcPts val="0"/>
                        </a:spcAft>
                      </a:pPr>
                      <a:r>
                        <a:rPr lang="tr-TR" sz="1400">
                          <a:effectLst/>
                        </a:rPr>
                        <a:t>1.	BII. Grup işler </a:t>
                      </a:r>
                    </a:p>
                    <a:p>
                      <a:pPr marL="180340" algn="l">
                        <a:spcAft>
                          <a:spcPts val="0"/>
                        </a:spcAft>
                      </a:pPr>
                      <a:r>
                        <a:rPr lang="tr-TR" sz="1400">
                          <a:effectLst/>
                        </a:rPr>
                        <a:t>2.	BI. ve BII. Grubu işlerin dışındaki bina işleri</a:t>
                      </a:r>
                      <a:endParaRPr lang="tr-TR" sz="1400">
                        <a:effectLst/>
                        <a:latin typeface="Times New Roman"/>
                        <a:ea typeface="Times New Roman"/>
                      </a:endParaRPr>
                    </a:p>
                  </a:txBody>
                  <a:tcPr marL="68460" marR="68460" marT="0" marB="0"/>
                </a:tc>
                <a:tc>
                  <a:txBody>
                    <a:bodyPr/>
                    <a:lstStyle/>
                    <a:p>
                      <a:pPr marL="180340" algn="l">
                        <a:spcAft>
                          <a:spcPts val="0"/>
                        </a:spcAft>
                        <a:tabLst>
                          <a:tab pos="234315" algn="l"/>
                          <a:tab pos="342900" algn="l"/>
                        </a:tabLst>
                      </a:pPr>
                      <a:r>
                        <a:rPr lang="tr-TR" sz="1400" dirty="0">
                          <a:effectLst/>
                        </a:rPr>
                        <a:t> </a:t>
                      </a:r>
                      <a:endParaRPr lang="tr-TR" sz="1400" dirty="0">
                        <a:effectLst/>
                        <a:latin typeface="Times New Roman"/>
                        <a:ea typeface="Times New Roman"/>
                      </a:endParaRPr>
                    </a:p>
                  </a:txBody>
                  <a:tcPr marL="68460" marR="6846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936310502"/>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64</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algn="just"/>
            <a:r>
              <a:rPr lang="tr-TR" sz="2000" dirty="0" smtClean="0"/>
              <a:t>Ayrıştırma yapılarak </a:t>
            </a:r>
            <a:r>
              <a:rPr lang="tr-TR" sz="2000" dirty="0" smtClean="0">
                <a:solidFill>
                  <a:srgbClr val="FF0000"/>
                </a:solidFill>
              </a:rPr>
              <a:t>benzer iş belirlenemez.</a:t>
            </a:r>
          </a:p>
          <a:p>
            <a:pPr marL="363538" indent="0" algn="just">
              <a:buNone/>
            </a:pPr>
            <a:r>
              <a:rPr lang="tr-TR" sz="2000" dirty="0" smtClean="0"/>
              <a:t>Ör; </a:t>
            </a:r>
            <a:r>
              <a:rPr lang="tr-TR" sz="2000" dirty="0"/>
              <a:t>“Yapım İşlerinde Benzer İş Grupları Listesinde yer alan AIV Grubundaki 2, 3 ve 4 </a:t>
            </a:r>
            <a:r>
              <a:rPr lang="tr-TR" sz="2000" dirty="0" err="1"/>
              <a:t>nolu</a:t>
            </a:r>
            <a:r>
              <a:rPr lang="tr-TR" sz="2000" dirty="0"/>
              <a:t> işler benzer iş sayılacaktır.” şeklinde bir belirleme </a:t>
            </a:r>
            <a:r>
              <a:rPr lang="tr-TR" sz="2000" dirty="0" smtClean="0"/>
              <a:t>yapılamaz.</a:t>
            </a:r>
          </a:p>
          <a:p>
            <a:pPr algn="just"/>
            <a:endParaRPr lang="tr-TR" sz="2000" dirty="0"/>
          </a:p>
          <a:p>
            <a:pPr algn="just"/>
            <a:r>
              <a:rPr lang="tr-TR" sz="2000" dirty="0" smtClean="0">
                <a:solidFill>
                  <a:srgbClr val="FF0000"/>
                </a:solidFill>
              </a:rPr>
              <a:t>Birden fazla </a:t>
            </a:r>
            <a:r>
              <a:rPr lang="tr-TR" sz="2000" dirty="0">
                <a:solidFill>
                  <a:srgbClr val="FF0000"/>
                </a:solidFill>
              </a:rPr>
              <a:t>gruba </a:t>
            </a:r>
            <a:r>
              <a:rPr lang="tr-TR" sz="2000" dirty="0" smtClean="0">
                <a:solidFill>
                  <a:srgbClr val="FF0000"/>
                </a:solidFill>
              </a:rPr>
              <a:t>atıf yapılabilir</a:t>
            </a:r>
            <a:r>
              <a:rPr lang="tr-TR" sz="2000" dirty="0">
                <a:solidFill>
                  <a:srgbClr val="FF0000"/>
                </a:solidFill>
              </a:rPr>
              <a:t>. </a:t>
            </a:r>
            <a:endParaRPr lang="tr-TR" sz="2000" dirty="0" smtClean="0">
              <a:solidFill>
                <a:srgbClr val="FF0000"/>
              </a:solidFill>
            </a:endParaRPr>
          </a:p>
          <a:p>
            <a:pPr marL="363538" indent="0" algn="just">
              <a:buNone/>
            </a:pPr>
            <a:r>
              <a:rPr lang="tr-TR" sz="2000" dirty="0" smtClean="0"/>
              <a:t>Ör; "AIX </a:t>
            </a:r>
            <a:r>
              <a:rPr lang="tr-TR" sz="2000" dirty="0"/>
              <a:t>veya AX Grubu işler benzer iş olarak kabul </a:t>
            </a:r>
            <a:r>
              <a:rPr lang="tr-TR" sz="2000" dirty="0" smtClean="0"/>
              <a:t>edilecektir."</a:t>
            </a:r>
            <a:r>
              <a:rPr lang="tr-TR" sz="2000" dirty="0"/>
              <a:t> </a:t>
            </a:r>
            <a:r>
              <a:rPr lang="tr-TR" sz="2000" dirty="0" smtClean="0"/>
              <a:t>Bu durumda isteklilerce </a:t>
            </a:r>
            <a:r>
              <a:rPr lang="tr-TR" sz="2000" dirty="0" smtClean="0">
                <a:solidFill>
                  <a:srgbClr val="FF0000"/>
                </a:solidFill>
              </a:rPr>
              <a:t>herhangi bir gruba ait belge sunulması yeterli</a:t>
            </a:r>
            <a:r>
              <a:rPr lang="tr-TR" sz="2000" dirty="0" smtClean="0"/>
              <a:t>.</a:t>
            </a:r>
          </a:p>
          <a:p>
            <a:pPr algn="just"/>
            <a:endParaRPr lang="tr-TR" sz="2000" dirty="0"/>
          </a:p>
          <a:p>
            <a:pPr algn="just"/>
            <a:r>
              <a:rPr lang="tr-TR" sz="2000" dirty="0" smtClean="0"/>
              <a:t>Yapım </a:t>
            </a:r>
            <a:r>
              <a:rPr lang="tr-TR" sz="2000" dirty="0"/>
              <a:t>işinin niteliği gereği farklı uzmanlıklar gerektirmesi nedeniyle birden fazla grubu içerir iş deneyimi aranmasının zorunlu olması durumunda </a:t>
            </a:r>
            <a:r>
              <a:rPr lang="tr-TR" sz="2000" dirty="0">
                <a:solidFill>
                  <a:srgbClr val="FF0000"/>
                </a:solidFill>
              </a:rPr>
              <a:t>ihalenin konsorsiyumlara açık olarak yapılması gerekmektedir.</a:t>
            </a:r>
            <a:r>
              <a:rPr lang="tr-TR" sz="2000" dirty="0"/>
              <a:t> </a:t>
            </a:r>
            <a:endParaRPr lang="tr-TR" sz="2000" dirty="0" smtClean="0"/>
          </a:p>
          <a:p>
            <a:pPr marL="363538" indent="0" algn="just">
              <a:buNone/>
            </a:pPr>
            <a:r>
              <a:rPr lang="tr-TR" sz="2000" dirty="0" smtClean="0"/>
              <a:t>Ör; AII </a:t>
            </a:r>
            <a:r>
              <a:rPr lang="tr-TR" sz="2000" dirty="0"/>
              <a:t>ve AVI grubu işlere ilişkin </a:t>
            </a:r>
            <a:r>
              <a:rPr lang="tr-TR" sz="2000" dirty="0" smtClean="0"/>
              <a:t>deneyimin birlikte istenmesi </a:t>
            </a:r>
            <a:r>
              <a:rPr lang="tr-TR" sz="2000" dirty="0"/>
              <a:t>durumunda </a:t>
            </a:r>
            <a:r>
              <a:rPr lang="tr-TR" sz="2000" dirty="0" smtClean="0"/>
              <a:t>AII ve AVI </a:t>
            </a:r>
            <a:r>
              <a:rPr lang="tr-TR" sz="2000" dirty="0"/>
              <a:t>grubu iş deneyimi gerektiren kısımlarının belirlenerek ihalenin konsorsiyumlara açık olarak yapılması </a:t>
            </a:r>
            <a:r>
              <a:rPr lang="tr-TR" sz="2000" dirty="0" smtClean="0"/>
              <a:t>gerekmektedir</a:t>
            </a:r>
            <a:r>
              <a:rPr lang="tr-TR" sz="2000" dirty="0"/>
              <a:t>.</a:t>
            </a:r>
            <a:endParaRPr lang="tr-TR" sz="2400" dirty="0"/>
          </a:p>
        </p:txBody>
      </p:sp>
      <p:sp>
        <p:nvSpPr>
          <p:cNvPr id="8"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smtClean="0"/>
              <a:t>Yapım İşlerinde </a:t>
            </a:r>
            <a:r>
              <a:rPr lang="tr-TR" sz="3600" dirty="0"/>
              <a:t>B</a:t>
            </a:r>
            <a:r>
              <a:rPr lang="tr-TR" sz="3600" dirty="0" smtClean="0"/>
              <a:t>enzer </a:t>
            </a:r>
            <a:r>
              <a:rPr lang="tr-TR" sz="3600" dirty="0"/>
              <a:t>İ</a:t>
            </a:r>
            <a:r>
              <a:rPr lang="tr-TR" sz="3600" dirty="0" smtClean="0"/>
              <a:t>ş </a:t>
            </a:r>
            <a:r>
              <a:rPr lang="tr-TR" sz="3600" dirty="0"/>
              <a:t>G</a:t>
            </a:r>
            <a:r>
              <a:rPr lang="tr-TR" sz="3600" dirty="0" smtClean="0"/>
              <a:t>rupları </a:t>
            </a:r>
            <a:r>
              <a:rPr lang="tr-TR" sz="3600" dirty="0"/>
              <a:t>T</a:t>
            </a:r>
            <a:r>
              <a:rPr lang="tr-TR" sz="3600" dirty="0" smtClean="0"/>
              <a:t>ebliği</a:t>
            </a:r>
            <a:endParaRPr lang="tr-TR" sz="3600" dirty="0"/>
          </a:p>
        </p:txBody>
      </p:sp>
    </p:spTree>
    <p:extLst>
      <p:ext uri="{BB962C8B-B14F-4D97-AF65-F5344CB8AC3E}">
        <p14:creationId xmlns:p14="http://schemas.microsoft.com/office/powerpoint/2010/main" val="610215987"/>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C8BBC2B-4E44-4C2B-AF16-47A57E53D537}" type="slidenum">
              <a:rPr lang="tr-TR" smtClean="0"/>
              <a:pPr>
                <a:defRPr/>
              </a:pPr>
              <a:t>65</a:t>
            </a:fld>
            <a:endParaRPr lang="tr-TR"/>
          </a:p>
        </p:txBody>
      </p:sp>
      <p:sp>
        <p:nvSpPr>
          <p:cNvPr id="7" name="4 Dikdörtgen"/>
          <p:cNvSpPr/>
          <p:nvPr/>
        </p:nvSpPr>
        <p:spPr>
          <a:xfrm>
            <a:off x="539552" y="1357298"/>
            <a:ext cx="8352928" cy="424732"/>
          </a:xfrm>
          <a:prstGeom prst="rect">
            <a:avLst/>
          </a:prstGeom>
        </p:spPr>
        <p:txBody>
          <a:bodyPr wrap="square">
            <a:spAutoFit/>
          </a:bodyPr>
          <a:lstStyle/>
          <a:p>
            <a:pPr algn="ctr" eaLnBrk="1" hangingPunct="1">
              <a:lnSpc>
                <a:spcPct val="90000"/>
              </a:lnSpc>
              <a:buSzTx/>
              <a:buFont typeface="Wingdings 2" pitchFamily="18" charset="2"/>
              <a:buNone/>
              <a:defRPr/>
            </a:pPr>
            <a:r>
              <a:rPr lang="tr-TR" sz="2400" b="1" dirty="0" smtClean="0">
                <a:solidFill>
                  <a:srgbClr val="FF0000"/>
                </a:solidFill>
              </a:rPr>
              <a:t> </a:t>
            </a:r>
            <a:endParaRPr lang="tr-TR" sz="2400" i="1" u="sng" dirty="0" smtClean="0">
              <a:solidFill>
                <a:srgbClr val="FF0000"/>
              </a:solidFill>
            </a:endParaRPr>
          </a:p>
        </p:txBody>
      </p:sp>
      <p:sp>
        <p:nvSpPr>
          <p:cNvPr id="3" name="İçerik Yer Tutucusu 2"/>
          <p:cNvSpPr>
            <a:spLocks noGrp="1"/>
          </p:cNvSpPr>
          <p:nvPr>
            <p:ph idx="1"/>
          </p:nvPr>
        </p:nvSpPr>
        <p:spPr>
          <a:xfrm>
            <a:off x="457200" y="1268760"/>
            <a:ext cx="8229600" cy="4857403"/>
          </a:xfrm>
        </p:spPr>
        <p:txBody>
          <a:bodyPr>
            <a:noAutofit/>
          </a:bodyPr>
          <a:lstStyle/>
          <a:p>
            <a:pPr algn="just"/>
            <a:r>
              <a:rPr lang="tr-TR" sz="2000" dirty="0" smtClean="0"/>
              <a:t>Listede yer alan ancak</a:t>
            </a:r>
            <a:r>
              <a:rPr lang="tr-TR" sz="2000" dirty="0"/>
              <a:t>, yapının bir parçası olarak </a:t>
            </a:r>
            <a:r>
              <a:rPr lang="tr-TR" sz="2000" dirty="0">
                <a:solidFill>
                  <a:srgbClr val="FF0000"/>
                </a:solidFill>
              </a:rPr>
              <a:t>tek başına ihale edilecek olan işler için</a:t>
            </a:r>
            <a:r>
              <a:rPr lang="tr-TR" sz="2000" dirty="0"/>
              <a:t> benzer iş belirlemesi yapılırken, ihale konusu iş ve/veya işlere ilişkin iş deneyim belgeleri sunulabileceği gibi ihale konusu işi de içeren iş deneyim belgelerinin de sunulabileceğinin belirtilmesi gerekmektedir. </a:t>
            </a:r>
            <a:endParaRPr lang="tr-TR" sz="2000" dirty="0" smtClean="0"/>
          </a:p>
          <a:p>
            <a:pPr algn="just"/>
            <a:r>
              <a:rPr lang="tr-TR" sz="2000" dirty="0" smtClean="0"/>
              <a:t>Ör; bir </a:t>
            </a:r>
            <a:r>
              <a:rPr lang="tr-TR" sz="2000" dirty="0"/>
              <a:t>tünel yapım işi ihalesine AII grubu iş deneyim belgesi sahibi aday veya istekli katılabileceği gibi örneğin kapsamında tünel yapım işi olan AVIII grubu iş deneyim belgesi ile de aynı ihaleye katılmak mümkündür</a:t>
            </a:r>
            <a:r>
              <a:rPr lang="tr-TR" sz="2000" dirty="0" smtClean="0"/>
              <a:t>. </a:t>
            </a:r>
          </a:p>
          <a:p>
            <a:pPr algn="just"/>
            <a:endParaRPr lang="tr-TR" sz="2000" dirty="0"/>
          </a:p>
          <a:p>
            <a:pPr algn="just"/>
            <a:r>
              <a:rPr lang="tr-TR" sz="2000" dirty="0" smtClean="0"/>
              <a:t>Yapım </a:t>
            </a:r>
            <a:r>
              <a:rPr lang="tr-TR" sz="2000" dirty="0"/>
              <a:t>işi </a:t>
            </a:r>
            <a:r>
              <a:rPr lang="tr-TR" sz="2000" dirty="0">
                <a:solidFill>
                  <a:srgbClr val="FF0000"/>
                </a:solidFill>
              </a:rPr>
              <a:t>aşamalarının/kısımlarının ayrı ihale konusu olması durumunda</a:t>
            </a:r>
            <a:r>
              <a:rPr lang="tr-TR" sz="2000" dirty="0"/>
              <a:t>, ihale konusu iş ve/veya işlere ilişkin iş deneyim belgelerinin yanında ihale konusu işi içeren grup veya gruplara ilişkin iş deneyim belgesine sahip aday veya isteklilerin de ihaleye katılabileceği belirtilmelidir. </a:t>
            </a:r>
            <a:endParaRPr lang="tr-TR" sz="2000" dirty="0" smtClean="0"/>
          </a:p>
          <a:p>
            <a:pPr marL="363538" indent="-285750" algn="just"/>
            <a:r>
              <a:rPr lang="tr-TR" sz="2000" dirty="0" smtClean="0"/>
              <a:t>Ör; </a:t>
            </a:r>
            <a:r>
              <a:rPr lang="tr-TR" sz="2000" dirty="0"/>
              <a:t>bir karayolunun </a:t>
            </a:r>
            <a:r>
              <a:rPr lang="tr-TR" sz="2000" dirty="0">
                <a:solidFill>
                  <a:srgbClr val="FF0000"/>
                </a:solidFill>
              </a:rPr>
              <a:t>sadece üst yapı ihalesine </a:t>
            </a:r>
            <a:r>
              <a:rPr lang="tr-TR" sz="2000" dirty="0"/>
              <a:t>AV grubu bir işin sadece üst yapısına ilişkin iş deneyimine sahip olan </a:t>
            </a:r>
            <a:r>
              <a:rPr lang="tr-TR" sz="2000" dirty="0" smtClean="0"/>
              <a:t>istekliler </a:t>
            </a:r>
            <a:r>
              <a:rPr lang="tr-TR" sz="2000" dirty="0"/>
              <a:t>katılabileceği gibi AV grubu iş deneyimine sahip olan </a:t>
            </a:r>
            <a:r>
              <a:rPr lang="tr-TR" sz="2000" dirty="0" smtClean="0"/>
              <a:t>istekliler </a:t>
            </a:r>
            <a:r>
              <a:rPr lang="tr-TR" sz="2000" dirty="0"/>
              <a:t>de katılabilecektir. </a:t>
            </a:r>
            <a:endParaRPr lang="tr-TR" sz="2000" dirty="0">
              <a:solidFill>
                <a:srgbClr val="FF0000"/>
              </a:solidFill>
            </a:endParaRPr>
          </a:p>
        </p:txBody>
      </p:sp>
      <p:sp>
        <p:nvSpPr>
          <p:cNvPr id="10" name="1 Başlık"/>
          <p:cNvSpPr txBox="1">
            <a:spLocks/>
          </p:cNvSpPr>
          <p:nvPr/>
        </p:nvSpPr>
        <p:spPr>
          <a:xfrm>
            <a:off x="539552" y="116632"/>
            <a:ext cx="843965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smtClean="0"/>
              <a:t>Yapım İşlerinde </a:t>
            </a:r>
            <a:r>
              <a:rPr lang="tr-TR" sz="3600" dirty="0"/>
              <a:t>B</a:t>
            </a:r>
            <a:r>
              <a:rPr lang="tr-TR" sz="3600" dirty="0" smtClean="0"/>
              <a:t>enzer </a:t>
            </a:r>
            <a:r>
              <a:rPr lang="tr-TR" sz="3600" dirty="0"/>
              <a:t>İ</a:t>
            </a:r>
            <a:r>
              <a:rPr lang="tr-TR" sz="3600" dirty="0" smtClean="0"/>
              <a:t>ş </a:t>
            </a:r>
            <a:r>
              <a:rPr lang="tr-TR" sz="3600" dirty="0"/>
              <a:t>G</a:t>
            </a:r>
            <a:r>
              <a:rPr lang="tr-TR" sz="3600" dirty="0" smtClean="0"/>
              <a:t>rupları </a:t>
            </a:r>
            <a:r>
              <a:rPr lang="tr-TR" sz="3600" dirty="0"/>
              <a:t>T</a:t>
            </a:r>
            <a:r>
              <a:rPr lang="tr-TR" sz="3600" dirty="0" smtClean="0"/>
              <a:t>ebliği</a:t>
            </a:r>
            <a:endParaRPr lang="tr-TR" sz="3600" dirty="0"/>
          </a:p>
        </p:txBody>
      </p:sp>
    </p:spTree>
    <p:extLst>
      <p:ext uri="{BB962C8B-B14F-4D97-AF65-F5344CB8AC3E}">
        <p14:creationId xmlns:p14="http://schemas.microsoft.com/office/powerpoint/2010/main" val="3505850767"/>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625" y="0"/>
            <a:ext cx="8501063" cy="1571625"/>
          </a:xfrm>
        </p:spPr>
        <p:txBody>
          <a:bodyPr rtlCol="0">
            <a:normAutofit fontScale="90000"/>
          </a:bodyPr>
          <a:lstStyle/>
          <a:p>
            <a:pPr eaLnBrk="1" fontAlgn="auto" hangingPunct="1">
              <a:spcAft>
                <a:spcPts val="0"/>
              </a:spcAft>
              <a:buClr>
                <a:schemeClr val="accent6">
                  <a:lumMod val="75000"/>
                </a:schemeClr>
              </a:buClr>
              <a:buFont typeface="Georgia" pitchFamily="18" charset="0"/>
              <a:buNone/>
              <a:defRPr/>
            </a:pP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tr-TR" dirty="0" smtClean="0">
              <a:solidFill>
                <a:schemeClr val="folHlin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291" name="Rectangle 3"/>
          <p:cNvSpPr>
            <a:spLocks noGrp="1" noChangeArrowheads="1"/>
          </p:cNvSpPr>
          <p:nvPr>
            <p:ph idx="1"/>
          </p:nvPr>
        </p:nvSpPr>
        <p:spPr>
          <a:xfrm>
            <a:off x="395288" y="2000250"/>
            <a:ext cx="8391525" cy="3732213"/>
          </a:xfrm>
        </p:spPr>
        <p:txBody>
          <a:bodyPr rtlCol="0">
            <a:noAutofit/>
          </a:bodyPr>
          <a:lstStyle/>
          <a:p>
            <a:pPr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a:t>Aşırı düşük teklif, </a:t>
            </a:r>
            <a:endParaRPr lang="tr-TR" sz="2400" dirty="0" smtClean="0"/>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solidFill>
                  <a:srgbClr val="FF0000"/>
                </a:solidFill>
              </a:rPr>
              <a:t>diğer </a:t>
            </a:r>
            <a:r>
              <a:rPr lang="tr-TR" sz="2400" dirty="0">
                <a:solidFill>
                  <a:srgbClr val="FF0000"/>
                </a:solidFill>
              </a:rPr>
              <a:t>tekliflere veya idarenin yaklaşık maliyetine göre aşırı düşük olduğu görünen </a:t>
            </a:r>
            <a:r>
              <a:rPr lang="tr-TR" sz="2400" dirty="0"/>
              <a:t>ve </a:t>
            </a:r>
            <a:endParaRPr lang="tr-TR" sz="2400" dirty="0" smtClean="0"/>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t>kabul </a:t>
            </a:r>
            <a:r>
              <a:rPr lang="tr-TR" sz="2400" dirty="0"/>
              <a:t>edilebilir bir açıklama ile izah edilemeyen, </a:t>
            </a:r>
            <a:endParaRPr lang="tr-TR" sz="2400" dirty="0" smtClean="0"/>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t>dolayısıyla </a:t>
            </a:r>
            <a:r>
              <a:rPr lang="tr-TR" sz="2400" dirty="0"/>
              <a:t>işin yürütülmesinde sorunlara neden olma ihtimali olan tekliftir.</a:t>
            </a:r>
          </a:p>
          <a:p>
            <a:pPr indent="-182880" algn="just" eaLnBrk="1" fontAlgn="auto" hangingPunct="1">
              <a:spcAft>
                <a:spcPts val="0"/>
              </a:spcAft>
              <a:buClr>
                <a:schemeClr val="accent6">
                  <a:lumMod val="75000"/>
                </a:schemeClr>
              </a:buClr>
              <a:buFont typeface="Arial" panose="020B0604020202020204" pitchFamily="34" charset="0"/>
              <a:buChar char="•"/>
              <a:defRPr/>
            </a:pPr>
            <a:endParaRPr lang="tr-TR" sz="2400" dirty="0" smtClean="0"/>
          </a:p>
          <a:p>
            <a:pPr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solidFill>
                  <a:srgbClr val="FF0000"/>
                </a:solidFill>
              </a:rPr>
              <a:t>En </a:t>
            </a:r>
            <a:r>
              <a:rPr lang="tr-TR" sz="2400" dirty="0">
                <a:solidFill>
                  <a:srgbClr val="FF0000"/>
                </a:solidFill>
              </a:rPr>
              <a:t>sık karşılaşılan şikayet ve </a:t>
            </a:r>
            <a:r>
              <a:rPr lang="tr-TR" sz="2400" dirty="0" err="1">
                <a:solidFill>
                  <a:srgbClr val="FF0000"/>
                </a:solidFill>
              </a:rPr>
              <a:t>itirazen</a:t>
            </a:r>
            <a:r>
              <a:rPr lang="tr-TR" sz="2400" dirty="0">
                <a:solidFill>
                  <a:srgbClr val="FF0000"/>
                </a:solidFill>
              </a:rPr>
              <a:t> şikayet konuları</a:t>
            </a:r>
            <a:r>
              <a:rPr lang="tr-TR" sz="2400" dirty="0"/>
              <a:t> arasında </a:t>
            </a:r>
            <a:r>
              <a:rPr lang="tr-TR" sz="2400" dirty="0" smtClean="0"/>
              <a:t>yer almaktadır.</a:t>
            </a:r>
            <a:endParaRPr lang="tr-TR" sz="2400" dirty="0"/>
          </a:p>
          <a:p>
            <a:pPr indent="-182880" algn="just" eaLnBrk="1" fontAlgn="auto" hangingPunct="1">
              <a:spcAft>
                <a:spcPts val="0"/>
              </a:spcAft>
              <a:buClr>
                <a:schemeClr val="accent6">
                  <a:lumMod val="75000"/>
                </a:schemeClr>
              </a:buClr>
              <a:buFont typeface="Arial" panose="020B0604020202020204" pitchFamily="34" charset="0"/>
              <a:buChar char="•"/>
              <a:defRPr/>
            </a:pPr>
            <a:endParaRPr lang="tr-TR" sz="2400" b="1" dirty="0" smtClean="0"/>
          </a:p>
        </p:txBody>
      </p:sp>
      <p:sp>
        <p:nvSpPr>
          <p:cNvPr id="13" name="Yuvarlatılmış Dikdörtgen 4"/>
          <p:cNvSpPr/>
          <p:nvPr/>
        </p:nvSpPr>
        <p:spPr>
          <a:xfrm>
            <a:off x="857225" y="402863"/>
            <a:ext cx="7864286" cy="844711"/>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Aşırı Düşük Teklif Kavramı</a:t>
            </a:r>
          </a:p>
        </p:txBody>
      </p:sp>
    </p:spTree>
    <p:extLst>
      <p:ext uri="{BB962C8B-B14F-4D97-AF65-F5344CB8AC3E}">
        <p14:creationId xmlns:p14="http://schemas.microsoft.com/office/powerpoint/2010/main" val="161385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 calcmode="lin" valueType="num">
                                      <p:cBhvr additive="base">
                                        <p:cTn id="11"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 calcmode="lin" valueType="num">
                                      <p:cBhvr additive="base">
                                        <p:cTn id="15"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29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 calcmode="lin" valueType="num">
                                      <p:cBhvr additive="base">
                                        <p:cTn id="19"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5" end="5"/>
                                            </p:txEl>
                                          </p:spTgt>
                                        </p:tgtEl>
                                        <p:attrNameLst>
                                          <p:attrName>style.visibility</p:attrName>
                                        </p:attrNameLst>
                                      </p:cBhvr>
                                      <p:to>
                                        <p:strVal val="visible"/>
                                      </p:to>
                                    </p:set>
                                    <p:anim calcmode="lin" valueType="num">
                                      <p:cBhvr additive="base">
                                        <p:cTn id="25"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625" y="0"/>
            <a:ext cx="8501063" cy="1571625"/>
          </a:xfrm>
        </p:spPr>
        <p:txBody>
          <a:bodyPr rtlCol="0">
            <a:normAutofit fontScale="90000"/>
          </a:bodyPr>
          <a:lstStyle/>
          <a:p>
            <a:pPr eaLnBrk="1" fontAlgn="auto" hangingPunct="1">
              <a:spcAft>
                <a:spcPts val="0"/>
              </a:spcAft>
              <a:buClr>
                <a:schemeClr val="accent6">
                  <a:lumMod val="75000"/>
                </a:schemeClr>
              </a:buClr>
              <a:buFont typeface="Georgia" pitchFamily="18" charset="0"/>
              <a:buNone/>
              <a:defRPr/>
            </a:pP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tr-TR" dirty="0" smtClean="0">
              <a:solidFill>
                <a:schemeClr val="folHlin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291" name="Rectangle 3"/>
          <p:cNvSpPr>
            <a:spLocks noGrp="1" noChangeArrowheads="1"/>
          </p:cNvSpPr>
          <p:nvPr>
            <p:ph idx="1"/>
          </p:nvPr>
        </p:nvSpPr>
        <p:spPr>
          <a:xfrm>
            <a:off x="395288" y="2000250"/>
            <a:ext cx="8391525" cy="3732213"/>
          </a:xfrm>
        </p:spPr>
        <p:txBody>
          <a:bodyPr rtlCol="0">
            <a:noAutofit/>
          </a:bodyPr>
          <a:lstStyle/>
          <a:p>
            <a:pPr indent="-182880" algn="just" eaLnBrk="1" fontAlgn="auto" hangingPunct="1">
              <a:spcAft>
                <a:spcPts val="0"/>
              </a:spcAft>
              <a:buClr>
                <a:schemeClr val="accent6">
                  <a:lumMod val="75000"/>
                </a:schemeClr>
              </a:buClr>
              <a:buFont typeface="Arial" panose="020B0604020202020204" pitchFamily="34" charset="0"/>
              <a:buChar char="•"/>
              <a:defRPr/>
            </a:pPr>
            <a:r>
              <a:rPr lang="tr-TR" sz="2800" dirty="0"/>
              <a:t>Aşırı düşük tekliflerin başlıca nedenleri;</a:t>
            </a:r>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a:t>Firmaların üretimdeki </a:t>
            </a:r>
            <a:r>
              <a:rPr lang="tr-TR" sz="2400" dirty="0" smtClean="0"/>
              <a:t>etkinlikleri </a:t>
            </a:r>
            <a:r>
              <a:rPr lang="tr-TR" sz="2400" dirty="0" smtClean="0">
                <a:solidFill>
                  <a:srgbClr val="FF0000"/>
                </a:solidFill>
              </a:rPr>
              <a:t>(verimlilik, deneyim </a:t>
            </a:r>
            <a:r>
              <a:rPr lang="tr-TR" sz="2400" dirty="0">
                <a:solidFill>
                  <a:srgbClr val="FF0000"/>
                </a:solidFill>
              </a:rPr>
              <a:t>ve maliyet </a:t>
            </a:r>
            <a:r>
              <a:rPr lang="tr-TR" sz="2400" dirty="0" smtClean="0">
                <a:solidFill>
                  <a:srgbClr val="FF0000"/>
                </a:solidFill>
              </a:rPr>
              <a:t>stratejileri),</a:t>
            </a:r>
            <a:endParaRPr lang="tr-TR" sz="2400" dirty="0">
              <a:solidFill>
                <a:srgbClr val="FF0000"/>
              </a:solidFill>
            </a:endParaRPr>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a:t>Asimetrik </a:t>
            </a:r>
            <a:r>
              <a:rPr lang="tr-TR" sz="2400" dirty="0" smtClean="0"/>
              <a:t>bilgi </a:t>
            </a:r>
            <a:r>
              <a:rPr lang="tr-TR" sz="2400" dirty="0" smtClean="0">
                <a:solidFill>
                  <a:srgbClr val="FF0000"/>
                </a:solidFill>
              </a:rPr>
              <a:t>(teklif hazırlama esnasındaki hatalar),</a:t>
            </a:r>
            <a:endParaRPr lang="tr-TR" sz="2400" dirty="0">
              <a:solidFill>
                <a:srgbClr val="FF0000"/>
              </a:solidFill>
            </a:endParaRPr>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a:t>Firmaların ihaledeki </a:t>
            </a:r>
            <a:r>
              <a:rPr lang="tr-TR" sz="2400" dirty="0" smtClean="0"/>
              <a:t>stratejileri</a:t>
            </a:r>
            <a:r>
              <a:rPr lang="tr-TR" sz="2400" dirty="0" smtClean="0">
                <a:solidFill>
                  <a:srgbClr val="FF0000"/>
                </a:solidFill>
              </a:rPr>
              <a:t> (agresif teklifler),</a:t>
            </a:r>
            <a:endParaRPr lang="tr-TR" sz="2400" dirty="0">
              <a:solidFill>
                <a:srgbClr val="FF0000"/>
              </a:solidFill>
            </a:endParaRPr>
          </a:p>
          <a:p>
            <a:pPr marL="160020" indent="0" algn="just" eaLnBrk="1" fontAlgn="auto" hangingPunct="1">
              <a:spcAft>
                <a:spcPts val="0"/>
              </a:spcAft>
              <a:buClr>
                <a:schemeClr val="accent6">
                  <a:lumMod val="75000"/>
                </a:schemeClr>
              </a:buClr>
              <a:buFont typeface="Arial" charset="0"/>
              <a:buNone/>
              <a:defRPr/>
            </a:pPr>
            <a:r>
              <a:rPr lang="tr-TR" sz="2800" dirty="0"/>
              <a:t>şeklinde sıralanabilir.</a:t>
            </a:r>
          </a:p>
          <a:p>
            <a:pPr indent="-182880" algn="just" eaLnBrk="1" fontAlgn="auto" hangingPunct="1">
              <a:spcAft>
                <a:spcPts val="0"/>
              </a:spcAft>
              <a:buClr>
                <a:schemeClr val="accent6">
                  <a:lumMod val="75000"/>
                </a:schemeClr>
              </a:buClr>
              <a:buFont typeface="Arial" panose="020B0604020202020204" pitchFamily="34" charset="0"/>
              <a:buChar char="•"/>
              <a:defRPr/>
            </a:pPr>
            <a:endParaRPr lang="tr-TR" sz="2400" b="1" dirty="0" smtClean="0"/>
          </a:p>
        </p:txBody>
      </p:sp>
      <p:sp>
        <p:nvSpPr>
          <p:cNvPr id="13" name="Yuvarlatılmış Dikdörtgen 4"/>
          <p:cNvSpPr/>
          <p:nvPr/>
        </p:nvSpPr>
        <p:spPr>
          <a:xfrm>
            <a:off x="857225" y="402863"/>
            <a:ext cx="7864286" cy="844711"/>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Aşırı Düşük Tekliflerin Sebepleri</a:t>
            </a:r>
          </a:p>
        </p:txBody>
      </p:sp>
    </p:spTree>
    <p:extLst>
      <p:ext uri="{BB962C8B-B14F-4D97-AF65-F5344CB8AC3E}">
        <p14:creationId xmlns:p14="http://schemas.microsoft.com/office/powerpoint/2010/main" val="3137276134"/>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625" y="0"/>
            <a:ext cx="8501063" cy="1571625"/>
          </a:xfrm>
        </p:spPr>
        <p:txBody>
          <a:bodyPr rtlCol="0">
            <a:normAutofit fontScale="90000"/>
          </a:bodyPr>
          <a:lstStyle/>
          <a:p>
            <a:pPr eaLnBrk="1" fontAlgn="auto" hangingPunct="1">
              <a:spcAft>
                <a:spcPts val="0"/>
              </a:spcAft>
              <a:buClr>
                <a:schemeClr val="accent6">
                  <a:lumMod val="75000"/>
                </a:schemeClr>
              </a:buClr>
              <a:buFont typeface="Georgia" pitchFamily="18" charset="0"/>
              <a:buNone/>
              <a:defRPr/>
            </a:pP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tr-TR" dirty="0" smtClean="0">
              <a:solidFill>
                <a:schemeClr val="folHlin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291" name="Rectangle 3"/>
          <p:cNvSpPr>
            <a:spLocks noGrp="1" noChangeArrowheads="1"/>
          </p:cNvSpPr>
          <p:nvPr>
            <p:ph idx="1"/>
          </p:nvPr>
        </p:nvSpPr>
        <p:spPr>
          <a:xfrm>
            <a:off x="395288" y="2000250"/>
            <a:ext cx="8391525" cy="3732213"/>
          </a:xfrm>
        </p:spPr>
        <p:txBody>
          <a:bodyPr rtlCol="0">
            <a:noAutofit/>
          </a:bodyPr>
          <a:lstStyle/>
          <a:p>
            <a:pPr indent="-182880" algn="just" eaLnBrk="1" fontAlgn="auto" hangingPunct="1">
              <a:spcAft>
                <a:spcPts val="0"/>
              </a:spcAft>
              <a:buClr>
                <a:schemeClr val="accent6">
                  <a:lumMod val="75000"/>
                </a:schemeClr>
              </a:buClr>
              <a:buFont typeface="Arial" panose="020B0604020202020204" pitchFamily="34" charset="0"/>
              <a:buChar char="•"/>
              <a:defRPr/>
            </a:pPr>
            <a:r>
              <a:rPr lang="tr-TR" sz="2800" dirty="0"/>
              <a:t>Aşırı düşük </a:t>
            </a:r>
            <a:r>
              <a:rPr lang="tr-TR" sz="2800" dirty="0" smtClean="0"/>
              <a:t>teklifler sonucunda </a:t>
            </a:r>
            <a:r>
              <a:rPr lang="tr-TR" sz="2800" dirty="0" smtClean="0">
                <a:solidFill>
                  <a:srgbClr val="FF0000"/>
                </a:solidFill>
              </a:rPr>
              <a:t>idareler bakımından</a:t>
            </a:r>
            <a:r>
              <a:rPr lang="tr-TR" sz="2800" dirty="0" smtClean="0"/>
              <a:t>,</a:t>
            </a:r>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t>İşin ihale dokümanına, fen ve sanat kurallarına </a:t>
            </a:r>
            <a:r>
              <a:rPr lang="tr-TR" sz="2400" dirty="0" smtClean="0">
                <a:solidFill>
                  <a:srgbClr val="FF0000"/>
                </a:solidFill>
              </a:rPr>
              <a:t>aykırı yapılması,</a:t>
            </a:r>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t>İstenilen sürede ve kalitede </a:t>
            </a:r>
            <a:r>
              <a:rPr lang="tr-TR" sz="2400" dirty="0" smtClean="0">
                <a:solidFill>
                  <a:srgbClr val="FF0000"/>
                </a:solidFill>
              </a:rPr>
              <a:t>tamamlanamaması,</a:t>
            </a:r>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t>Kullanım, bakım ve yenileme </a:t>
            </a:r>
            <a:r>
              <a:rPr lang="tr-TR" sz="2400" dirty="0" smtClean="0">
                <a:solidFill>
                  <a:srgbClr val="FF0000"/>
                </a:solidFill>
              </a:rPr>
              <a:t>maliyetlerinin artması,</a:t>
            </a:r>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t>İşin yeniden ihale edilmesi nedeniyle </a:t>
            </a:r>
            <a:r>
              <a:rPr lang="tr-TR" sz="2400" dirty="0" smtClean="0">
                <a:solidFill>
                  <a:srgbClr val="FF0000"/>
                </a:solidFill>
              </a:rPr>
              <a:t>sürecin uzaması,</a:t>
            </a:r>
          </a:p>
          <a:p>
            <a:pPr marL="560070" lvl="1" indent="0" algn="just" eaLnBrk="1" fontAlgn="auto" hangingPunct="1">
              <a:spcAft>
                <a:spcPts val="0"/>
              </a:spcAft>
              <a:buClr>
                <a:schemeClr val="accent6">
                  <a:lumMod val="75000"/>
                </a:schemeClr>
              </a:buClr>
              <a:buFont typeface="Arial" charset="0"/>
              <a:buNone/>
              <a:defRPr/>
            </a:pPr>
            <a:r>
              <a:rPr lang="tr-TR" dirty="0" smtClean="0"/>
              <a:t>riskleri doğmaktadır.</a:t>
            </a:r>
            <a:endParaRPr lang="tr-TR" dirty="0"/>
          </a:p>
        </p:txBody>
      </p:sp>
      <p:sp>
        <p:nvSpPr>
          <p:cNvPr id="13" name="Yuvarlatılmış Dikdörtgen 4"/>
          <p:cNvSpPr/>
          <p:nvPr/>
        </p:nvSpPr>
        <p:spPr>
          <a:xfrm>
            <a:off x="857225" y="402863"/>
            <a:ext cx="7864286" cy="844711"/>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Aşırı Düşük Tekliflerin Sonuçları</a:t>
            </a:r>
          </a:p>
        </p:txBody>
      </p:sp>
    </p:spTree>
    <p:extLst>
      <p:ext uri="{BB962C8B-B14F-4D97-AF65-F5344CB8AC3E}">
        <p14:creationId xmlns:p14="http://schemas.microsoft.com/office/powerpoint/2010/main" val="2434982418"/>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625" y="0"/>
            <a:ext cx="8501063" cy="1571625"/>
          </a:xfrm>
        </p:spPr>
        <p:txBody>
          <a:bodyPr rtlCol="0">
            <a:normAutofit fontScale="90000"/>
          </a:bodyPr>
          <a:lstStyle/>
          <a:p>
            <a:pPr eaLnBrk="1" fontAlgn="auto" hangingPunct="1">
              <a:spcAft>
                <a:spcPts val="0"/>
              </a:spcAft>
              <a:buClr>
                <a:schemeClr val="accent6">
                  <a:lumMod val="75000"/>
                </a:schemeClr>
              </a:buClr>
              <a:buFont typeface="Georgia" pitchFamily="18" charset="0"/>
              <a:buNone/>
              <a:defRPr/>
            </a:pP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tr-TR" dirty="0" smtClean="0">
              <a:solidFill>
                <a:schemeClr val="folHlin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291" name="Rectangle 3"/>
          <p:cNvSpPr>
            <a:spLocks noGrp="1" noChangeArrowheads="1"/>
          </p:cNvSpPr>
          <p:nvPr>
            <p:ph idx="1"/>
          </p:nvPr>
        </p:nvSpPr>
        <p:spPr>
          <a:xfrm>
            <a:off x="395288" y="2000250"/>
            <a:ext cx="8391525" cy="3732213"/>
          </a:xfrm>
        </p:spPr>
        <p:txBody>
          <a:bodyPr rtlCol="0">
            <a:noAutofit/>
          </a:bodyPr>
          <a:lstStyle/>
          <a:p>
            <a:pPr indent="-182880" algn="just" eaLnBrk="1" fontAlgn="auto" hangingPunct="1">
              <a:spcAft>
                <a:spcPts val="0"/>
              </a:spcAft>
              <a:buClr>
                <a:schemeClr val="accent6">
                  <a:lumMod val="75000"/>
                </a:schemeClr>
              </a:buClr>
              <a:buFont typeface="Arial" panose="020B0604020202020204" pitchFamily="34" charset="0"/>
              <a:buChar char="•"/>
              <a:defRPr/>
            </a:pPr>
            <a:r>
              <a:rPr lang="tr-TR" sz="2800" dirty="0"/>
              <a:t>Aşırı düşük </a:t>
            </a:r>
            <a:r>
              <a:rPr lang="tr-TR" sz="2800" dirty="0" smtClean="0"/>
              <a:t>teklifler sonucunda </a:t>
            </a:r>
            <a:r>
              <a:rPr lang="tr-TR" sz="2800" dirty="0" smtClean="0">
                <a:solidFill>
                  <a:srgbClr val="FF0000"/>
                </a:solidFill>
              </a:rPr>
              <a:t>istekliler bakımından</a:t>
            </a:r>
            <a:r>
              <a:rPr lang="tr-TR" sz="2800" dirty="0" smtClean="0"/>
              <a:t>,</a:t>
            </a:r>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t>Sözleşmenin yüklenici tarafından sürdürülemez hale gelmesi nedeniyle </a:t>
            </a:r>
            <a:r>
              <a:rPr lang="tr-TR" sz="2400" dirty="0" smtClean="0">
                <a:solidFill>
                  <a:srgbClr val="FF0000"/>
                </a:solidFill>
              </a:rPr>
              <a:t>fesih zorunluluğu,</a:t>
            </a:r>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t>Buna bağlı olarak, </a:t>
            </a:r>
            <a:r>
              <a:rPr lang="tr-TR" sz="2400" dirty="0" smtClean="0">
                <a:solidFill>
                  <a:srgbClr val="FF0000"/>
                </a:solidFill>
              </a:rPr>
              <a:t>kesin teminatın gelir kaydedilmesi</a:t>
            </a:r>
            <a:r>
              <a:rPr lang="tr-TR" sz="2400" dirty="0" smtClean="0"/>
              <a:t>, </a:t>
            </a:r>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t>İhalelere katılmaktan </a:t>
            </a:r>
            <a:r>
              <a:rPr lang="tr-TR" sz="2400" dirty="0" smtClean="0">
                <a:solidFill>
                  <a:srgbClr val="FF0000"/>
                </a:solidFill>
              </a:rPr>
              <a:t>yasaklama kararı </a:t>
            </a:r>
            <a:r>
              <a:rPr lang="tr-TR" sz="2400" dirty="0" smtClean="0"/>
              <a:t>verilmesi,</a:t>
            </a:r>
          </a:p>
          <a:p>
            <a:pPr lvl="1"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t>Menfi zarar tazmini,</a:t>
            </a:r>
          </a:p>
          <a:p>
            <a:pPr marL="560070" lvl="1" indent="0" algn="just" eaLnBrk="1" fontAlgn="auto" hangingPunct="1">
              <a:spcAft>
                <a:spcPts val="0"/>
              </a:spcAft>
              <a:buClr>
                <a:schemeClr val="accent6">
                  <a:lumMod val="75000"/>
                </a:schemeClr>
              </a:buClr>
              <a:buFont typeface="Arial" charset="0"/>
              <a:buNone/>
              <a:defRPr/>
            </a:pPr>
            <a:r>
              <a:rPr lang="tr-TR" dirty="0" smtClean="0"/>
              <a:t>söz konusu olmaktadır.</a:t>
            </a:r>
            <a:endParaRPr lang="tr-TR" dirty="0"/>
          </a:p>
        </p:txBody>
      </p:sp>
      <p:sp>
        <p:nvSpPr>
          <p:cNvPr id="13" name="Yuvarlatılmış Dikdörtgen 4"/>
          <p:cNvSpPr/>
          <p:nvPr/>
        </p:nvSpPr>
        <p:spPr>
          <a:xfrm>
            <a:off x="857225" y="402863"/>
            <a:ext cx="7864286" cy="844711"/>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Aşırı Düşük Tekliflerin Sonuçları</a:t>
            </a:r>
          </a:p>
        </p:txBody>
      </p:sp>
    </p:spTree>
    <p:extLst>
      <p:ext uri="{BB962C8B-B14F-4D97-AF65-F5344CB8AC3E}">
        <p14:creationId xmlns:p14="http://schemas.microsoft.com/office/powerpoint/2010/main" val="390782230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88640"/>
            <a:ext cx="9144000" cy="939784"/>
          </a:xfrm>
          <a:solidFill>
            <a:srgbClr val="00B0F0"/>
          </a:solidFill>
        </p:spPr>
        <p:style>
          <a:lnRef idx="0">
            <a:schemeClr val="accent4"/>
          </a:lnRef>
          <a:fillRef idx="3">
            <a:schemeClr val="accent4"/>
          </a:fillRef>
          <a:effectRef idx="3">
            <a:schemeClr val="accent4"/>
          </a:effectRef>
          <a:fontRef idx="minor">
            <a:schemeClr val="lt1"/>
          </a:fontRef>
        </p:style>
        <p:txBody>
          <a:bodyPr/>
          <a:lstStyle/>
          <a:p>
            <a:r>
              <a:rPr lang="tr-TR" dirty="0" smtClean="0"/>
              <a:t> Yapım İşleri Projeleri</a:t>
            </a: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495785792"/>
              </p:ext>
            </p:extLst>
          </p:nvPr>
        </p:nvGraphicFramePr>
        <p:xfrm>
          <a:off x="179512" y="1268760"/>
          <a:ext cx="864096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700318"/>
      </p:ext>
    </p:extLst>
  </p:cSld>
  <p:clrMapOvr>
    <a:masterClrMapping/>
  </p:clrMapOvr>
  <p:transition>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625" y="0"/>
            <a:ext cx="8501063" cy="1571625"/>
          </a:xfrm>
        </p:spPr>
        <p:txBody>
          <a:bodyPr rtlCol="0">
            <a:normAutofit fontScale="90000"/>
          </a:bodyPr>
          <a:lstStyle/>
          <a:p>
            <a:pPr eaLnBrk="1" fontAlgn="auto" hangingPunct="1">
              <a:spcAft>
                <a:spcPts val="0"/>
              </a:spcAft>
              <a:buClr>
                <a:schemeClr val="accent6">
                  <a:lumMod val="75000"/>
                </a:schemeClr>
              </a:buClr>
              <a:buFont typeface="Georgia" pitchFamily="18" charset="0"/>
              <a:buNone/>
              <a:defRPr/>
            </a:pP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t>
            </a:r>
            <a:br>
              <a:rPr lang="tr-TR"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tr-TR" dirty="0" smtClean="0">
              <a:solidFill>
                <a:schemeClr val="folHlin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291" name="Rectangle 3"/>
          <p:cNvSpPr>
            <a:spLocks noGrp="1" noChangeArrowheads="1"/>
          </p:cNvSpPr>
          <p:nvPr>
            <p:ph idx="1"/>
          </p:nvPr>
        </p:nvSpPr>
        <p:spPr>
          <a:xfrm>
            <a:off x="395288" y="2000250"/>
            <a:ext cx="8391525" cy="3732213"/>
          </a:xfrm>
        </p:spPr>
        <p:txBody>
          <a:bodyPr rtlCol="0">
            <a:noAutofit/>
          </a:bodyPr>
          <a:lstStyle/>
          <a:p>
            <a:pPr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solidFill>
                  <a:schemeClr val="tx1">
                    <a:lumMod val="75000"/>
                    <a:lumOff val="25000"/>
                  </a:schemeClr>
                </a:solidFill>
              </a:rPr>
              <a:t>İhale komisyonu verilen teklifleri </a:t>
            </a:r>
            <a:r>
              <a:rPr lang="tr-TR" sz="2400" dirty="0">
                <a:solidFill>
                  <a:srgbClr val="FF0000"/>
                </a:solidFill>
              </a:rPr>
              <a:t>diğer tekliflere veya idarenin tespit ettiği yaklaşık maliyete göre</a:t>
            </a:r>
            <a:r>
              <a:rPr lang="tr-TR" sz="2400" dirty="0" smtClean="0">
                <a:solidFill>
                  <a:srgbClr val="FF0000"/>
                </a:solidFill>
              </a:rPr>
              <a:t> </a:t>
            </a:r>
            <a:r>
              <a:rPr lang="tr-TR" sz="2400" dirty="0" smtClean="0"/>
              <a:t>değerlendirdikten sonra, </a:t>
            </a:r>
            <a:r>
              <a:rPr lang="tr-TR" sz="2400" dirty="0" smtClean="0">
                <a:solidFill>
                  <a:schemeClr val="tx1">
                    <a:lumMod val="75000"/>
                    <a:lumOff val="25000"/>
                  </a:schemeClr>
                </a:solidFill>
              </a:rPr>
              <a:t>teklif fiyatı </a:t>
            </a:r>
            <a:r>
              <a:rPr lang="tr-TR" sz="2400" b="1" dirty="0" smtClean="0">
                <a:solidFill>
                  <a:srgbClr val="FF0000"/>
                </a:solidFill>
              </a:rPr>
              <a:t>aşırı düşük olanları </a:t>
            </a:r>
            <a:r>
              <a:rPr lang="tr-TR" sz="2400" dirty="0" smtClean="0">
                <a:solidFill>
                  <a:schemeClr val="tx1">
                    <a:lumMod val="75000"/>
                    <a:lumOff val="25000"/>
                  </a:schemeClr>
                </a:solidFill>
              </a:rPr>
              <a:t>tespit eder.</a:t>
            </a:r>
          </a:p>
          <a:p>
            <a:pPr marL="82550" indent="0" algn="just" eaLnBrk="1" fontAlgn="auto" hangingPunct="1">
              <a:spcAft>
                <a:spcPts val="0"/>
              </a:spcAft>
              <a:buClr>
                <a:schemeClr val="accent6">
                  <a:lumMod val="75000"/>
                </a:schemeClr>
              </a:buClr>
              <a:buFont typeface="Wingdings 2" pitchFamily="18" charset="2"/>
              <a:buNone/>
              <a:defRPr/>
            </a:pPr>
            <a:r>
              <a:rPr lang="tr-TR" sz="2400" dirty="0" smtClean="0">
                <a:solidFill>
                  <a:schemeClr val="tx1">
                    <a:lumMod val="75000"/>
                    <a:lumOff val="25000"/>
                  </a:schemeClr>
                </a:solidFill>
              </a:rPr>
              <a:t> </a:t>
            </a:r>
          </a:p>
          <a:p>
            <a:pPr indent="-182880" algn="just" eaLnBrk="1" fontAlgn="auto" hangingPunct="1">
              <a:spcAft>
                <a:spcPts val="0"/>
              </a:spcAft>
              <a:buClr>
                <a:schemeClr val="accent6">
                  <a:lumMod val="75000"/>
                </a:schemeClr>
              </a:buClr>
              <a:buFont typeface="Arial" panose="020B0604020202020204" pitchFamily="34" charset="0"/>
              <a:buChar char="•"/>
              <a:defRPr/>
            </a:pPr>
            <a:r>
              <a:rPr lang="tr-TR" sz="2400" dirty="0" smtClean="0">
                <a:solidFill>
                  <a:srgbClr val="FF0000"/>
                </a:solidFill>
              </a:rPr>
              <a:t>Bu teklifleri reddetmeden önce,</a:t>
            </a:r>
            <a:r>
              <a:rPr lang="tr-TR" sz="2400" dirty="0" smtClean="0">
                <a:solidFill>
                  <a:schemeClr val="tx1">
                    <a:lumMod val="75000"/>
                    <a:lumOff val="25000"/>
                  </a:schemeClr>
                </a:solidFill>
              </a:rPr>
              <a:t> belirlediği süre içinde teklif sahiplerinden </a:t>
            </a:r>
            <a:r>
              <a:rPr lang="tr-TR" sz="2400" dirty="0" smtClean="0">
                <a:solidFill>
                  <a:srgbClr val="FF0000"/>
                </a:solidFill>
              </a:rPr>
              <a:t>teklifte önemli olduğunu tespit ettiği bileşenler </a:t>
            </a:r>
            <a:r>
              <a:rPr lang="tr-TR" sz="2400" dirty="0" smtClean="0"/>
              <a:t>ile ilgili ayrıntıları </a:t>
            </a:r>
            <a:r>
              <a:rPr lang="tr-TR" sz="2400" dirty="0" smtClean="0">
                <a:solidFill>
                  <a:schemeClr val="tx1">
                    <a:lumMod val="75000"/>
                    <a:lumOff val="25000"/>
                  </a:schemeClr>
                </a:solidFill>
              </a:rPr>
              <a:t>yazılı olarak ister. </a:t>
            </a:r>
            <a:endParaRPr lang="tr-TR" sz="2400" dirty="0" smtClean="0">
              <a:solidFill>
                <a:schemeClr val="tx1">
                  <a:lumMod val="75000"/>
                  <a:lumOff val="25000"/>
                </a:schemeClr>
              </a:solidFill>
              <a:effectLst>
                <a:outerShdw blurRad="38100" dist="38100" dir="2700000" algn="tl">
                  <a:srgbClr val="C0C0C0"/>
                </a:outerShdw>
              </a:effectLst>
            </a:endParaRPr>
          </a:p>
        </p:txBody>
      </p:sp>
      <p:sp>
        <p:nvSpPr>
          <p:cNvPr id="13" name="Yuvarlatılmış Dikdörtgen 4"/>
          <p:cNvSpPr/>
          <p:nvPr/>
        </p:nvSpPr>
        <p:spPr>
          <a:xfrm>
            <a:off x="857225" y="402863"/>
            <a:ext cx="7864286" cy="844711"/>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Aşırı Düşük Teklifler (4734 Md. 38) </a:t>
            </a:r>
          </a:p>
        </p:txBody>
      </p:sp>
    </p:spTree>
    <p:extLst>
      <p:ext uri="{BB962C8B-B14F-4D97-AF65-F5344CB8AC3E}">
        <p14:creationId xmlns:p14="http://schemas.microsoft.com/office/powerpoint/2010/main" val="2829629490"/>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idx="1"/>
          </p:nvPr>
        </p:nvSpPr>
        <p:spPr>
          <a:xfrm>
            <a:off x="411163" y="1773238"/>
            <a:ext cx="8193087" cy="3887787"/>
          </a:xfrm>
        </p:spPr>
        <p:txBody>
          <a:bodyPr rtlCol="0">
            <a:normAutofit/>
          </a:bodyPr>
          <a:lstStyle/>
          <a:p>
            <a:pPr marL="0" indent="0" algn="just" eaLnBrk="1" fontAlgn="auto" hangingPunct="1">
              <a:spcAft>
                <a:spcPts val="0"/>
              </a:spcAft>
              <a:buClr>
                <a:schemeClr val="accent6">
                  <a:lumMod val="75000"/>
                </a:schemeClr>
              </a:buClr>
              <a:buFont typeface="Wingdings 2" pitchFamily="18" charset="2"/>
              <a:buNone/>
              <a:defRPr/>
            </a:pPr>
            <a:r>
              <a:rPr lang="tr-TR" altLang="tr-TR" sz="2800" dirty="0">
                <a:cs typeface="Arial" charset="0"/>
              </a:rPr>
              <a:t>İhale komisyonu, sınır değerin altındaki tekliflere ait açıklamaları; </a:t>
            </a:r>
          </a:p>
          <a:p>
            <a:pPr marL="45720" indent="0" algn="just" eaLnBrk="1" fontAlgn="auto" hangingPunct="1">
              <a:spcAft>
                <a:spcPts val="0"/>
              </a:spcAft>
              <a:buClr>
                <a:schemeClr val="accent6">
                  <a:lumMod val="75000"/>
                </a:schemeClr>
              </a:buClr>
              <a:buFont typeface="Georgia" pitchFamily="18" charset="0"/>
              <a:buNone/>
              <a:defRPr/>
            </a:pPr>
            <a:r>
              <a:rPr lang="tr-TR" altLang="tr-TR" sz="2800" dirty="0">
                <a:cs typeface="Arial" charset="0"/>
              </a:rPr>
              <a:t>a) Yapım yönteminin </a:t>
            </a:r>
            <a:r>
              <a:rPr lang="tr-TR" altLang="tr-TR" sz="2800" dirty="0">
                <a:solidFill>
                  <a:srgbClr val="FF0000"/>
                </a:solidFill>
                <a:cs typeface="Arial" charset="0"/>
              </a:rPr>
              <a:t>ekonomik olması,</a:t>
            </a:r>
          </a:p>
          <a:p>
            <a:pPr marL="45720" indent="0" algn="just" eaLnBrk="1" fontAlgn="auto" hangingPunct="1">
              <a:spcAft>
                <a:spcPts val="0"/>
              </a:spcAft>
              <a:buClr>
                <a:schemeClr val="accent6">
                  <a:lumMod val="75000"/>
                </a:schemeClr>
              </a:buClr>
              <a:buFont typeface="Georgia" pitchFamily="18" charset="0"/>
              <a:buNone/>
              <a:defRPr/>
            </a:pPr>
            <a:r>
              <a:rPr lang="tr-TR" altLang="tr-TR" sz="2800" dirty="0">
                <a:cs typeface="Arial" charset="0"/>
              </a:rPr>
              <a:t>b) Seçilen </a:t>
            </a:r>
            <a:r>
              <a:rPr lang="tr-TR" altLang="tr-TR" sz="2800" dirty="0">
                <a:solidFill>
                  <a:srgbClr val="FF0000"/>
                </a:solidFill>
                <a:cs typeface="Arial" charset="0"/>
              </a:rPr>
              <a:t>teknik çözümler ve avantajlı koşullar,</a:t>
            </a:r>
          </a:p>
          <a:p>
            <a:pPr marL="45720" indent="0" algn="just" eaLnBrk="1" fontAlgn="auto" hangingPunct="1">
              <a:spcAft>
                <a:spcPts val="0"/>
              </a:spcAft>
              <a:buClr>
                <a:schemeClr val="accent6">
                  <a:lumMod val="75000"/>
                </a:schemeClr>
              </a:buClr>
              <a:buFont typeface="Georgia" pitchFamily="18" charset="0"/>
              <a:buNone/>
              <a:defRPr/>
            </a:pPr>
            <a:r>
              <a:rPr lang="tr-TR" altLang="tr-TR" sz="2800" dirty="0">
                <a:cs typeface="Arial" charset="0"/>
              </a:rPr>
              <a:t>c) Teklif edilen yapım işinin </a:t>
            </a:r>
            <a:r>
              <a:rPr lang="tr-TR" altLang="tr-TR" sz="2800" dirty="0">
                <a:solidFill>
                  <a:srgbClr val="FF0000"/>
                </a:solidFill>
                <a:cs typeface="Arial" charset="0"/>
              </a:rPr>
              <a:t>özgünlüğü,</a:t>
            </a:r>
          </a:p>
          <a:p>
            <a:pPr indent="-182880" algn="just" eaLnBrk="1" fontAlgn="auto" hangingPunct="1">
              <a:spcAft>
                <a:spcPts val="0"/>
              </a:spcAft>
              <a:buClr>
                <a:schemeClr val="accent6">
                  <a:lumMod val="75000"/>
                </a:schemeClr>
              </a:buClr>
              <a:buFont typeface="Wingdings 2" pitchFamily="18" charset="2"/>
              <a:buNone/>
              <a:defRPr/>
            </a:pPr>
            <a:r>
              <a:rPr lang="tr-TR" altLang="tr-TR" sz="2800" dirty="0">
                <a:cs typeface="Arial" charset="0"/>
              </a:rPr>
              <a:t>	hususlarında istekliler tarafından belgelere dayalı olarak yapılan yazılı açıklamaları da dikkate almak suretiyle değerlendirir ve ihaleyi sonuçlandırır. </a:t>
            </a:r>
          </a:p>
          <a:p>
            <a:pPr indent="-182880" eaLnBrk="1" fontAlgn="auto" hangingPunct="1">
              <a:spcAft>
                <a:spcPts val="0"/>
              </a:spcAft>
              <a:buClr>
                <a:schemeClr val="accent6">
                  <a:lumMod val="75000"/>
                </a:schemeClr>
              </a:buClr>
              <a:buFont typeface="Wingdings 2" pitchFamily="18" charset="2"/>
              <a:buNone/>
              <a:defRPr/>
            </a:pPr>
            <a:endParaRPr lang="tr-TR" altLang="tr-TR" dirty="0" smtClean="0">
              <a:solidFill>
                <a:schemeClr val="tx1">
                  <a:lumMod val="75000"/>
                  <a:lumOff val="25000"/>
                </a:schemeClr>
              </a:solidFill>
            </a:endParaRPr>
          </a:p>
        </p:txBody>
      </p:sp>
      <p:sp>
        <p:nvSpPr>
          <p:cNvPr id="12" name="Yuvarlatılmış Dikdörtgen 4"/>
          <p:cNvSpPr/>
          <p:nvPr/>
        </p:nvSpPr>
        <p:spPr>
          <a:xfrm>
            <a:off x="857224" y="402863"/>
            <a:ext cx="7864286" cy="844711"/>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200">
              <a:lnSpc>
                <a:spcPct val="90000"/>
              </a:lnSpc>
              <a:spcAft>
                <a:spcPct val="35000"/>
              </a:spcAft>
              <a:defRPr/>
            </a:pPr>
            <a:endParaRPr lang="tr-TR" sz="3200" dirty="0"/>
          </a:p>
        </p:txBody>
      </p:sp>
      <p:pic>
        <p:nvPicPr>
          <p:cNvPr id="7" name="Picture 2"/>
          <p:cNvPicPr>
            <a:picLocks noChangeAspect="1" noChangeArrowheads="1"/>
          </p:cNvPicPr>
          <p:nvPr/>
        </p:nvPicPr>
        <p:blipFill>
          <a:blip r:embed="rId3" cstate="print"/>
          <a:srcRect/>
          <a:stretch>
            <a:fillRect/>
          </a:stretch>
        </p:blipFill>
        <p:spPr bwMode="auto">
          <a:xfrm>
            <a:off x="7203516" y="5601906"/>
            <a:ext cx="1881187" cy="1214446"/>
          </a:xfrm>
          <a:prstGeom prst="rect">
            <a:avLst/>
          </a:prstGeom>
          <a:ln>
            <a:noFill/>
          </a:ln>
          <a:effectLst>
            <a:softEdge rad="112500"/>
          </a:effectLst>
        </p:spPr>
      </p:pic>
      <p:sp>
        <p:nvSpPr>
          <p:cNvPr id="14" name="Yuvarlatılmış Dikdörtgen 4"/>
          <p:cNvSpPr/>
          <p:nvPr/>
        </p:nvSpPr>
        <p:spPr>
          <a:xfrm>
            <a:off x="857225" y="402863"/>
            <a:ext cx="7864286" cy="844711"/>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Aşırı Düşük Teklifler (4734 Md. 38) </a:t>
            </a:r>
          </a:p>
        </p:txBody>
      </p:sp>
    </p:spTree>
    <p:extLst>
      <p:ext uri="{BB962C8B-B14F-4D97-AF65-F5344CB8AC3E}">
        <p14:creationId xmlns:p14="http://schemas.microsoft.com/office/powerpoint/2010/main" val="2822881860"/>
      </p:ext>
    </p:extLst>
  </p:cSld>
  <p:clrMapOvr>
    <a:masterClrMapping/>
  </p:clrMapOvr>
  <p:transition>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idx="1"/>
          </p:nvPr>
        </p:nvSpPr>
        <p:spPr>
          <a:xfrm>
            <a:off x="539750" y="1340768"/>
            <a:ext cx="8102600" cy="4164012"/>
          </a:xfrm>
        </p:spPr>
        <p:txBody>
          <a:bodyPr rtlCol="0">
            <a:noAutofit/>
          </a:bodyPr>
          <a:lstStyle/>
          <a:p>
            <a:pPr marL="0" indent="0" algn="just" eaLnBrk="1" fontAlgn="auto" hangingPunct="1">
              <a:spcAft>
                <a:spcPts val="0"/>
              </a:spcAft>
              <a:buClr>
                <a:schemeClr val="accent6">
                  <a:lumMod val="75000"/>
                </a:schemeClr>
              </a:buClr>
              <a:buFont typeface="Wingdings 2" pitchFamily="18" charset="2"/>
              <a:buNone/>
              <a:defRPr/>
            </a:pPr>
            <a:r>
              <a:rPr lang="tr-TR" sz="2300" dirty="0" smtClean="0">
                <a:solidFill>
                  <a:schemeClr val="tx1">
                    <a:lumMod val="75000"/>
                    <a:lumOff val="25000"/>
                  </a:schemeClr>
                </a:solidFill>
              </a:rPr>
              <a:t>Kurumun yasal düzenleme yetkileri: </a:t>
            </a:r>
          </a:p>
          <a:p>
            <a:pPr algn="just" eaLnBrk="1" fontAlgn="auto" hangingPunct="1">
              <a:spcAft>
                <a:spcPts val="0"/>
              </a:spcAft>
              <a:buClr>
                <a:schemeClr val="accent6">
                  <a:lumMod val="75000"/>
                </a:schemeClr>
              </a:buClr>
              <a:buFont typeface="Wingdings" panose="05000000000000000000" pitchFamily="2" charset="2"/>
              <a:buChar char="Ø"/>
              <a:defRPr/>
            </a:pPr>
            <a:r>
              <a:rPr lang="tr-TR" sz="2300" dirty="0">
                <a:solidFill>
                  <a:schemeClr val="tx1">
                    <a:lumMod val="75000"/>
                    <a:lumOff val="25000"/>
                  </a:schemeClr>
                </a:solidFill>
              </a:rPr>
              <a:t>İh</a:t>
            </a:r>
            <a:r>
              <a:rPr lang="tr-TR" sz="2300" dirty="0" smtClean="0">
                <a:solidFill>
                  <a:schemeClr val="tx1">
                    <a:lumMod val="75000"/>
                    <a:lumOff val="25000"/>
                  </a:schemeClr>
                </a:solidFill>
              </a:rPr>
              <a:t>ale </a:t>
            </a:r>
            <a:r>
              <a:rPr lang="tr-TR" sz="2300" dirty="0">
                <a:solidFill>
                  <a:schemeClr val="tx1">
                    <a:lumMod val="75000"/>
                    <a:lumOff val="25000"/>
                  </a:schemeClr>
                </a:solidFill>
              </a:rPr>
              <a:t>konusu işin türü, niteliği ve yaklaşık maliyeti ile ihale edilme usulüne göre </a:t>
            </a:r>
            <a:endParaRPr lang="tr-TR" sz="2300" dirty="0" smtClean="0">
              <a:solidFill>
                <a:schemeClr val="tx1">
                  <a:lumMod val="75000"/>
                  <a:lumOff val="25000"/>
                </a:schemeClr>
              </a:solidFill>
            </a:endParaRPr>
          </a:p>
          <a:p>
            <a:pPr lvl="1" algn="just" eaLnBrk="1" fontAlgn="auto" hangingPunct="1">
              <a:spcAft>
                <a:spcPts val="0"/>
              </a:spcAft>
              <a:buClr>
                <a:schemeClr val="accent6">
                  <a:lumMod val="75000"/>
                </a:schemeClr>
              </a:buClr>
              <a:buFont typeface="Wingdings" panose="05000000000000000000" pitchFamily="2" charset="2"/>
              <a:buChar char="Ø"/>
              <a:defRPr/>
            </a:pPr>
            <a:r>
              <a:rPr lang="tr-TR" sz="2300" dirty="0" smtClean="0">
                <a:solidFill>
                  <a:schemeClr val="tx1">
                    <a:lumMod val="75000"/>
                    <a:lumOff val="25000"/>
                  </a:schemeClr>
                </a:solidFill>
              </a:rPr>
              <a:t>aşırı </a:t>
            </a:r>
            <a:r>
              <a:rPr lang="tr-TR" sz="2300" dirty="0"/>
              <a:t>düşük tekliflerin tespiti, </a:t>
            </a:r>
            <a:endParaRPr lang="tr-TR" sz="2300" dirty="0" smtClean="0"/>
          </a:p>
          <a:p>
            <a:pPr lvl="1" algn="just" eaLnBrk="1" fontAlgn="auto" hangingPunct="1">
              <a:spcAft>
                <a:spcPts val="0"/>
              </a:spcAft>
              <a:buClr>
                <a:schemeClr val="accent6">
                  <a:lumMod val="75000"/>
                </a:schemeClr>
              </a:buClr>
              <a:buFont typeface="Wingdings" panose="05000000000000000000" pitchFamily="2" charset="2"/>
              <a:buChar char="Ø"/>
              <a:defRPr/>
            </a:pPr>
            <a:r>
              <a:rPr lang="tr-TR" sz="2300" dirty="0" smtClean="0"/>
              <a:t>değerlendirilmesi </a:t>
            </a:r>
            <a:r>
              <a:rPr lang="tr-TR" sz="2300" dirty="0"/>
              <a:t>ve </a:t>
            </a:r>
            <a:endParaRPr lang="tr-TR" sz="2300" dirty="0" smtClean="0"/>
          </a:p>
          <a:p>
            <a:pPr lvl="1" algn="just" eaLnBrk="1" fontAlgn="auto" hangingPunct="1">
              <a:spcAft>
                <a:spcPts val="0"/>
              </a:spcAft>
              <a:buClr>
                <a:schemeClr val="accent6">
                  <a:lumMod val="75000"/>
                </a:schemeClr>
              </a:buClr>
              <a:buFont typeface="Wingdings" panose="05000000000000000000" pitchFamily="2" charset="2"/>
              <a:buChar char="Ø"/>
              <a:defRPr/>
            </a:pPr>
            <a:r>
              <a:rPr lang="tr-TR" sz="2300" dirty="0" smtClean="0"/>
              <a:t>EAEA </a:t>
            </a:r>
            <a:r>
              <a:rPr lang="tr-TR" sz="2300" dirty="0"/>
              <a:t>teklifin belirlenmesi amacıyla </a:t>
            </a:r>
            <a:endParaRPr lang="tr-TR" sz="2300" dirty="0" smtClean="0"/>
          </a:p>
          <a:p>
            <a:pPr marL="0" indent="0" algn="just" eaLnBrk="1" fontAlgn="auto" hangingPunct="1">
              <a:spcAft>
                <a:spcPts val="0"/>
              </a:spcAft>
              <a:buClr>
                <a:schemeClr val="accent6">
                  <a:lumMod val="75000"/>
                </a:schemeClr>
              </a:buClr>
              <a:buNone/>
              <a:defRPr/>
            </a:pPr>
            <a:r>
              <a:rPr lang="tr-TR" sz="2300" dirty="0" smtClean="0">
                <a:solidFill>
                  <a:srgbClr val="FF0000"/>
                </a:solidFill>
              </a:rPr>
              <a:t>sınır </a:t>
            </a:r>
            <a:r>
              <a:rPr lang="tr-TR" sz="2300" dirty="0">
                <a:solidFill>
                  <a:srgbClr val="FF0000"/>
                </a:solidFill>
              </a:rPr>
              <a:t>değerler ve sorgulama kriterleri belirlemeye, </a:t>
            </a:r>
            <a:endParaRPr lang="tr-TR" sz="2300" dirty="0" smtClean="0">
              <a:solidFill>
                <a:srgbClr val="FF0000"/>
              </a:solidFill>
            </a:endParaRPr>
          </a:p>
          <a:p>
            <a:pPr algn="just" eaLnBrk="1" fontAlgn="auto" hangingPunct="1">
              <a:spcAft>
                <a:spcPts val="0"/>
              </a:spcAft>
              <a:buClr>
                <a:schemeClr val="accent6">
                  <a:lumMod val="75000"/>
                </a:schemeClr>
              </a:buClr>
              <a:buFont typeface="Wingdings" panose="05000000000000000000" pitchFamily="2" charset="2"/>
              <a:buChar char="Ø"/>
              <a:defRPr/>
            </a:pPr>
            <a:r>
              <a:rPr lang="tr-TR" sz="2300" dirty="0" smtClean="0">
                <a:solidFill>
                  <a:schemeClr val="tx1">
                    <a:lumMod val="75000"/>
                    <a:lumOff val="25000"/>
                  </a:schemeClr>
                </a:solidFill>
              </a:rPr>
              <a:t>İhalenin </a:t>
            </a:r>
            <a:r>
              <a:rPr lang="tr-TR" sz="2300" dirty="0" smtClean="0">
                <a:solidFill>
                  <a:srgbClr val="FF0000"/>
                </a:solidFill>
              </a:rPr>
              <a:t>ADT açıklaması </a:t>
            </a:r>
            <a:r>
              <a:rPr lang="tr-TR" sz="2300" dirty="0">
                <a:solidFill>
                  <a:srgbClr val="FF0000"/>
                </a:solidFill>
              </a:rPr>
              <a:t>istenilmeksizin sonuçlandırılabilmesine, </a:t>
            </a:r>
            <a:endParaRPr lang="tr-TR" sz="2300" dirty="0" smtClean="0">
              <a:solidFill>
                <a:srgbClr val="FF0000"/>
              </a:solidFill>
            </a:endParaRPr>
          </a:p>
          <a:p>
            <a:pPr algn="just" eaLnBrk="1" fontAlgn="auto" hangingPunct="1">
              <a:spcAft>
                <a:spcPts val="0"/>
              </a:spcAft>
              <a:buClr>
                <a:schemeClr val="accent6">
                  <a:lumMod val="75000"/>
                </a:schemeClr>
              </a:buClr>
              <a:buFont typeface="Wingdings" panose="05000000000000000000" pitchFamily="2" charset="2"/>
              <a:buChar char="Ø"/>
              <a:defRPr/>
            </a:pPr>
            <a:r>
              <a:rPr lang="tr-TR" sz="2300" dirty="0" smtClean="0">
                <a:solidFill>
                  <a:srgbClr val="FF0000"/>
                </a:solidFill>
              </a:rPr>
              <a:t>YM &lt; ED/2 olan </a:t>
            </a:r>
            <a:r>
              <a:rPr lang="tr-TR" sz="2300" dirty="0">
                <a:solidFill>
                  <a:srgbClr val="FF0000"/>
                </a:solidFill>
              </a:rPr>
              <a:t>hizmet alımları ile yapım işleri ihalelerinde </a:t>
            </a:r>
            <a:r>
              <a:rPr lang="tr-TR" sz="2300" dirty="0">
                <a:solidFill>
                  <a:schemeClr val="tx1">
                    <a:lumMod val="75000"/>
                    <a:lumOff val="25000"/>
                  </a:schemeClr>
                </a:solidFill>
              </a:rPr>
              <a:t>sınır değerin altında olan tekliflerin </a:t>
            </a:r>
            <a:r>
              <a:rPr lang="tr-TR" sz="2300" dirty="0">
                <a:solidFill>
                  <a:srgbClr val="FF0000"/>
                </a:solidFill>
              </a:rPr>
              <a:t>ADT açıklaması istenilmeksizin reddedilmesine </a:t>
            </a:r>
          </a:p>
          <a:p>
            <a:pPr marL="0" indent="0" algn="just" eaLnBrk="1" fontAlgn="auto" hangingPunct="1">
              <a:spcAft>
                <a:spcPts val="0"/>
              </a:spcAft>
              <a:buClr>
                <a:schemeClr val="accent6">
                  <a:lumMod val="75000"/>
                </a:schemeClr>
              </a:buClr>
              <a:buFont typeface="Wingdings 2" pitchFamily="18" charset="2"/>
              <a:buNone/>
              <a:defRPr/>
            </a:pPr>
            <a:r>
              <a:rPr lang="tr-TR" sz="2300" dirty="0" smtClean="0">
                <a:solidFill>
                  <a:schemeClr val="tx1">
                    <a:lumMod val="75000"/>
                    <a:lumOff val="25000"/>
                  </a:schemeClr>
                </a:solidFill>
              </a:rPr>
              <a:t>ilişkin </a:t>
            </a:r>
            <a:r>
              <a:rPr lang="tr-TR" sz="2300" dirty="0">
                <a:solidFill>
                  <a:schemeClr val="tx1">
                    <a:lumMod val="75000"/>
                    <a:lumOff val="25000"/>
                  </a:schemeClr>
                </a:solidFill>
              </a:rPr>
              <a:t>düzenlemeler yapmaya yetkilidir. </a:t>
            </a:r>
            <a:endParaRPr lang="tr-TR" altLang="tr-TR" sz="2300" dirty="0" smtClean="0">
              <a:solidFill>
                <a:schemeClr val="tx1">
                  <a:lumMod val="75000"/>
                  <a:lumOff val="25000"/>
                </a:schemeClr>
              </a:solidFill>
            </a:endParaRPr>
          </a:p>
        </p:txBody>
      </p:sp>
      <p:sp>
        <p:nvSpPr>
          <p:cNvPr id="12" name="Yuvarlatılmış Dikdörtgen 4"/>
          <p:cNvSpPr/>
          <p:nvPr/>
        </p:nvSpPr>
        <p:spPr>
          <a:xfrm>
            <a:off x="857224" y="402863"/>
            <a:ext cx="7864286" cy="844711"/>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200">
              <a:lnSpc>
                <a:spcPct val="90000"/>
              </a:lnSpc>
              <a:spcAft>
                <a:spcPct val="35000"/>
              </a:spcAft>
              <a:defRPr/>
            </a:pPr>
            <a:endParaRPr lang="tr-TR" sz="3200" dirty="0"/>
          </a:p>
        </p:txBody>
      </p:sp>
      <p:pic>
        <p:nvPicPr>
          <p:cNvPr id="7" name="Picture 2"/>
          <p:cNvPicPr>
            <a:picLocks noChangeAspect="1" noChangeArrowheads="1"/>
          </p:cNvPicPr>
          <p:nvPr/>
        </p:nvPicPr>
        <p:blipFill>
          <a:blip r:embed="rId3" cstate="print"/>
          <a:srcRect/>
          <a:stretch>
            <a:fillRect/>
          </a:stretch>
        </p:blipFill>
        <p:spPr bwMode="auto">
          <a:xfrm>
            <a:off x="6840323" y="5445224"/>
            <a:ext cx="1881187" cy="1214446"/>
          </a:xfrm>
          <a:prstGeom prst="rect">
            <a:avLst/>
          </a:prstGeom>
          <a:ln>
            <a:noFill/>
          </a:ln>
          <a:effectLst>
            <a:softEdge rad="112500"/>
          </a:effectLst>
        </p:spPr>
      </p:pic>
      <p:sp>
        <p:nvSpPr>
          <p:cNvPr id="14" name="Yuvarlatılmış Dikdörtgen 4"/>
          <p:cNvSpPr/>
          <p:nvPr/>
        </p:nvSpPr>
        <p:spPr>
          <a:xfrm>
            <a:off x="857225" y="402863"/>
            <a:ext cx="7864286" cy="844711"/>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Aşırı Düşük Teklifler (4734 Md. 38) </a:t>
            </a:r>
          </a:p>
        </p:txBody>
      </p:sp>
    </p:spTree>
    <p:extLst>
      <p:ext uri="{BB962C8B-B14F-4D97-AF65-F5344CB8AC3E}">
        <p14:creationId xmlns:p14="http://schemas.microsoft.com/office/powerpoint/2010/main" val="2338492278"/>
      </p:ext>
    </p:extLst>
  </p:cSld>
  <p:clrMapOvr>
    <a:masterClrMapping/>
  </p:clrMapOvr>
  <p:transition>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idx="1"/>
          </p:nvPr>
        </p:nvSpPr>
        <p:spPr>
          <a:xfrm>
            <a:off x="539750" y="1785938"/>
            <a:ext cx="8102600" cy="4595812"/>
          </a:xfrm>
        </p:spPr>
        <p:txBody>
          <a:bodyPr rtlCol="0">
            <a:normAutofit fontScale="85000" lnSpcReduction="20000"/>
          </a:bodyPr>
          <a:lstStyle/>
          <a:p>
            <a:pPr marL="0" indent="0" algn="just" eaLnBrk="1" fontAlgn="auto" hangingPunct="1">
              <a:spcAft>
                <a:spcPts val="0"/>
              </a:spcAft>
              <a:buClr>
                <a:schemeClr val="accent6">
                  <a:lumMod val="75000"/>
                </a:schemeClr>
              </a:buClr>
              <a:buFont typeface="Wingdings 2" pitchFamily="18" charset="2"/>
              <a:buNone/>
              <a:defRPr/>
            </a:pPr>
            <a:r>
              <a:rPr lang="tr-TR" b="1" dirty="0" smtClean="0">
                <a:solidFill>
                  <a:schemeClr val="tx1">
                    <a:lumMod val="75000"/>
                    <a:lumOff val="25000"/>
                  </a:schemeClr>
                </a:solidFill>
              </a:rPr>
              <a:t>İdarelerce</a:t>
            </a:r>
            <a:r>
              <a:rPr lang="tr-TR" dirty="0" smtClean="0">
                <a:solidFill>
                  <a:schemeClr val="tx1">
                    <a:lumMod val="75000"/>
                    <a:lumOff val="25000"/>
                  </a:schemeClr>
                </a:solidFill>
              </a:rPr>
              <a:t>; </a:t>
            </a:r>
          </a:p>
          <a:p>
            <a:pPr marL="0" indent="0" algn="just" eaLnBrk="1" fontAlgn="auto" hangingPunct="1">
              <a:spcAft>
                <a:spcPts val="0"/>
              </a:spcAft>
              <a:buClr>
                <a:schemeClr val="accent6">
                  <a:lumMod val="75000"/>
                </a:schemeClr>
              </a:buClr>
              <a:buFont typeface="Wingdings 2" pitchFamily="18" charset="2"/>
              <a:buNone/>
              <a:defRPr/>
            </a:pPr>
            <a:endParaRPr lang="tr-TR" dirty="0" smtClean="0">
              <a:solidFill>
                <a:schemeClr val="tx1">
                  <a:lumMod val="75000"/>
                  <a:lumOff val="25000"/>
                </a:schemeClr>
              </a:solidFill>
            </a:endParaRPr>
          </a:p>
          <a:p>
            <a:pPr algn="just" eaLnBrk="1" fontAlgn="auto" hangingPunct="1">
              <a:spcAft>
                <a:spcPts val="0"/>
              </a:spcAft>
              <a:buClr>
                <a:schemeClr val="accent6">
                  <a:lumMod val="75000"/>
                </a:schemeClr>
              </a:buClr>
              <a:buFont typeface="Wingdings" panose="05000000000000000000" pitchFamily="2" charset="2"/>
              <a:buChar char="Ø"/>
              <a:defRPr/>
            </a:pPr>
            <a:r>
              <a:rPr lang="tr-TR" dirty="0">
                <a:solidFill>
                  <a:srgbClr val="FF0000"/>
                </a:solidFill>
              </a:rPr>
              <a:t>YM </a:t>
            </a:r>
            <a:r>
              <a:rPr lang="tr-TR" dirty="0" smtClean="0">
                <a:solidFill>
                  <a:srgbClr val="FF0000"/>
                </a:solidFill>
              </a:rPr>
              <a:t>≥ ED/3 </a:t>
            </a:r>
            <a:r>
              <a:rPr lang="tr-TR" dirty="0">
                <a:solidFill>
                  <a:srgbClr val="FF0000"/>
                </a:solidFill>
              </a:rPr>
              <a:t>olan </a:t>
            </a:r>
            <a:r>
              <a:rPr lang="tr-TR" dirty="0" smtClean="0"/>
              <a:t>ihalelerde </a:t>
            </a:r>
            <a:r>
              <a:rPr lang="tr-TR" dirty="0" smtClean="0">
                <a:solidFill>
                  <a:schemeClr val="tx1">
                    <a:lumMod val="75000"/>
                    <a:lumOff val="25000"/>
                  </a:schemeClr>
                </a:solidFill>
              </a:rPr>
              <a:t>sınır </a:t>
            </a:r>
            <a:r>
              <a:rPr lang="tr-TR" dirty="0">
                <a:solidFill>
                  <a:schemeClr val="tx1">
                    <a:lumMod val="75000"/>
                    <a:lumOff val="25000"/>
                  </a:schemeClr>
                </a:solidFill>
              </a:rPr>
              <a:t>değerin altında olan tekliflerin </a:t>
            </a:r>
            <a:r>
              <a:rPr lang="tr-TR" dirty="0">
                <a:solidFill>
                  <a:srgbClr val="FF0000"/>
                </a:solidFill>
              </a:rPr>
              <a:t>ADT açıklaması </a:t>
            </a:r>
            <a:r>
              <a:rPr lang="tr-TR" dirty="0" smtClean="0">
                <a:solidFill>
                  <a:srgbClr val="FF0000"/>
                </a:solidFill>
              </a:rPr>
              <a:t>istenmesi</a:t>
            </a:r>
            <a:r>
              <a:rPr lang="tr-TR" dirty="0" smtClean="0">
                <a:solidFill>
                  <a:schemeClr val="accent6"/>
                </a:solidFill>
              </a:rPr>
              <a:t>,</a:t>
            </a:r>
          </a:p>
          <a:p>
            <a:pPr algn="just" eaLnBrk="1" fontAlgn="auto" hangingPunct="1">
              <a:spcAft>
                <a:spcPts val="0"/>
              </a:spcAft>
              <a:buClr>
                <a:schemeClr val="accent6">
                  <a:lumMod val="75000"/>
                </a:schemeClr>
              </a:buClr>
              <a:buFont typeface="Wingdings" panose="05000000000000000000" pitchFamily="2" charset="2"/>
              <a:buChar char="Ø"/>
              <a:defRPr/>
            </a:pPr>
            <a:r>
              <a:rPr lang="tr-TR" dirty="0">
                <a:solidFill>
                  <a:srgbClr val="FF0000"/>
                </a:solidFill>
              </a:rPr>
              <a:t>YM </a:t>
            </a:r>
            <a:r>
              <a:rPr lang="tr-TR" dirty="0" smtClean="0">
                <a:solidFill>
                  <a:srgbClr val="FF0000"/>
                </a:solidFill>
              </a:rPr>
              <a:t>&lt; </a:t>
            </a:r>
            <a:r>
              <a:rPr lang="tr-TR" dirty="0">
                <a:solidFill>
                  <a:srgbClr val="FF0000"/>
                </a:solidFill>
              </a:rPr>
              <a:t>ED/3 </a:t>
            </a:r>
            <a:r>
              <a:rPr lang="tr-TR" dirty="0" smtClean="0">
                <a:solidFill>
                  <a:srgbClr val="FF0000"/>
                </a:solidFill>
              </a:rPr>
              <a:t>olan ve açık ihale veya 21/b-c </a:t>
            </a:r>
            <a:r>
              <a:rPr lang="tr-TR" dirty="0" smtClean="0"/>
              <a:t>usulü ile yapılan</a:t>
            </a:r>
            <a:r>
              <a:rPr lang="tr-TR" dirty="0" smtClean="0">
                <a:solidFill>
                  <a:srgbClr val="7030A0"/>
                </a:solidFill>
              </a:rPr>
              <a:t> </a:t>
            </a:r>
            <a:r>
              <a:rPr lang="tr-TR" dirty="0" smtClean="0"/>
              <a:t>ihalelerde </a:t>
            </a:r>
            <a:r>
              <a:rPr lang="tr-TR" dirty="0" smtClean="0">
                <a:solidFill>
                  <a:srgbClr val="FF0000"/>
                </a:solidFill>
              </a:rPr>
              <a:t>3 </a:t>
            </a:r>
            <a:r>
              <a:rPr lang="tr-TR" dirty="0">
                <a:solidFill>
                  <a:srgbClr val="FF0000"/>
                </a:solidFill>
              </a:rPr>
              <a:t>Tercihten </a:t>
            </a:r>
            <a:r>
              <a:rPr lang="tr-TR" dirty="0" smtClean="0">
                <a:solidFill>
                  <a:srgbClr val="FF0000"/>
                </a:solidFill>
              </a:rPr>
              <a:t>1’inin </a:t>
            </a:r>
            <a:r>
              <a:rPr lang="tr-TR" dirty="0" smtClean="0"/>
              <a:t>seçilmesi,</a:t>
            </a:r>
            <a:endParaRPr lang="tr-TR" dirty="0">
              <a:solidFill>
                <a:schemeClr val="accent6"/>
              </a:solidFill>
            </a:endParaRPr>
          </a:p>
          <a:p>
            <a:pPr algn="just" eaLnBrk="1" fontAlgn="auto" hangingPunct="1">
              <a:spcAft>
                <a:spcPts val="0"/>
              </a:spcAft>
              <a:buClr>
                <a:schemeClr val="accent6">
                  <a:lumMod val="75000"/>
                </a:schemeClr>
              </a:buClr>
              <a:buFont typeface="Wingdings" panose="05000000000000000000" pitchFamily="2" charset="2"/>
              <a:buChar char="Ø"/>
              <a:defRPr/>
            </a:pPr>
            <a:r>
              <a:rPr lang="tr-TR" dirty="0">
                <a:solidFill>
                  <a:srgbClr val="FF0000"/>
                </a:solidFill>
              </a:rPr>
              <a:t>YM &lt; ED/3 olan ve </a:t>
            </a:r>
            <a:r>
              <a:rPr lang="tr-TR" dirty="0" smtClean="0">
                <a:solidFill>
                  <a:srgbClr val="FF0000"/>
                </a:solidFill>
              </a:rPr>
              <a:t>BİAİU veya 21/a-d-e </a:t>
            </a:r>
            <a:r>
              <a:rPr lang="tr-TR" dirty="0"/>
              <a:t>usulü ile yapılan</a:t>
            </a:r>
            <a:r>
              <a:rPr lang="tr-TR" dirty="0">
                <a:solidFill>
                  <a:srgbClr val="7030A0"/>
                </a:solidFill>
              </a:rPr>
              <a:t> </a:t>
            </a:r>
            <a:r>
              <a:rPr lang="tr-TR" dirty="0" smtClean="0"/>
              <a:t>ihalelerde </a:t>
            </a:r>
            <a:r>
              <a:rPr lang="tr-TR" dirty="0" smtClean="0">
                <a:solidFill>
                  <a:srgbClr val="FF0000"/>
                </a:solidFill>
              </a:rPr>
              <a:t>ADT </a:t>
            </a:r>
            <a:r>
              <a:rPr lang="tr-TR" dirty="0">
                <a:solidFill>
                  <a:srgbClr val="FF0000"/>
                </a:solidFill>
              </a:rPr>
              <a:t>açıklaması istenilmeksizin </a:t>
            </a:r>
            <a:r>
              <a:rPr lang="tr-TR" dirty="0" smtClean="0">
                <a:solidFill>
                  <a:srgbClr val="FF0000"/>
                </a:solidFill>
              </a:rPr>
              <a:t>sonuçlandırılması</a:t>
            </a:r>
          </a:p>
          <a:p>
            <a:pPr algn="just" eaLnBrk="1" fontAlgn="auto" hangingPunct="1">
              <a:spcAft>
                <a:spcPts val="0"/>
              </a:spcAft>
              <a:buClr>
                <a:schemeClr val="accent6">
                  <a:lumMod val="75000"/>
                </a:schemeClr>
              </a:buClr>
              <a:buFont typeface="Wingdings" panose="05000000000000000000" pitchFamily="2" charset="2"/>
              <a:buChar char="Ø"/>
              <a:defRPr/>
            </a:pPr>
            <a:endParaRPr lang="tr-TR" dirty="0" smtClean="0">
              <a:solidFill>
                <a:schemeClr val="accent6"/>
              </a:solidFill>
            </a:endParaRPr>
          </a:p>
          <a:p>
            <a:pPr marL="0" indent="0" algn="just" eaLnBrk="1" fontAlgn="auto" hangingPunct="1">
              <a:spcAft>
                <a:spcPts val="0"/>
              </a:spcAft>
              <a:buClr>
                <a:schemeClr val="accent6">
                  <a:lumMod val="75000"/>
                </a:schemeClr>
              </a:buClr>
              <a:buFont typeface="Georgia" pitchFamily="18" charset="0"/>
              <a:buNone/>
              <a:defRPr/>
            </a:pPr>
            <a:r>
              <a:rPr lang="tr-TR" b="1" dirty="0" smtClean="0"/>
              <a:t>zorunludur.</a:t>
            </a:r>
            <a:endParaRPr lang="tr-TR" altLang="tr-TR" b="1" dirty="0" smtClean="0"/>
          </a:p>
        </p:txBody>
      </p:sp>
      <p:sp>
        <p:nvSpPr>
          <p:cNvPr id="12" name="Yuvarlatılmış Dikdörtgen 4"/>
          <p:cNvSpPr/>
          <p:nvPr/>
        </p:nvSpPr>
        <p:spPr>
          <a:xfrm>
            <a:off x="857224" y="402863"/>
            <a:ext cx="7864286" cy="844711"/>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200">
              <a:lnSpc>
                <a:spcPct val="90000"/>
              </a:lnSpc>
              <a:spcAft>
                <a:spcPct val="35000"/>
              </a:spcAft>
              <a:defRPr/>
            </a:pPr>
            <a:endParaRPr lang="tr-TR" sz="3200" dirty="0"/>
          </a:p>
        </p:txBody>
      </p:sp>
      <p:pic>
        <p:nvPicPr>
          <p:cNvPr id="7" name="Picture 2"/>
          <p:cNvPicPr>
            <a:picLocks noChangeAspect="1" noChangeArrowheads="1"/>
          </p:cNvPicPr>
          <p:nvPr/>
        </p:nvPicPr>
        <p:blipFill>
          <a:blip r:embed="rId3" cstate="print"/>
          <a:srcRect/>
          <a:stretch>
            <a:fillRect/>
          </a:stretch>
        </p:blipFill>
        <p:spPr bwMode="auto">
          <a:xfrm>
            <a:off x="6362517" y="5013176"/>
            <a:ext cx="2327351" cy="1502478"/>
          </a:xfrm>
          <a:prstGeom prst="rect">
            <a:avLst/>
          </a:prstGeom>
          <a:ln>
            <a:noFill/>
          </a:ln>
          <a:effectLst>
            <a:softEdge rad="112500"/>
          </a:effectLst>
        </p:spPr>
      </p:pic>
      <p:sp>
        <p:nvSpPr>
          <p:cNvPr id="14" name="Yuvarlatılmış Dikdörtgen 4"/>
          <p:cNvSpPr/>
          <p:nvPr/>
        </p:nvSpPr>
        <p:spPr>
          <a:xfrm>
            <a:off x="857225" y="402863"/>
            <a:ext cx="7864286" cy="844711"/>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Aşırı Düşük Teklifler (YİİUY Md. 60) </a:t>
            </a:r>
          </a:p>
        </p:txBody>
      </p:sp>
    </p:spTree>
    <p:extLst>
      <p:ext uri="{BB962C8B-B14F-4D97-AF65-F5344CB8AC3E}">
        <p14:creationId xmlns:p14="http://schemas.microsoft.com/office/powerpoint/2010/main" val="1118139266"/>
      </p:ext>
    </p:extLst>
  </p:cSld>
  <p:clrMapOvr>
    <a:masterClrMapping/>
  </p:clrMapOvr>
  <p:transition>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151792419"/>
              </p:ext>
            </p:extLst>
          </p:nvPr>
        </p:nvGraphicFramePr>
        <p:xfrm>
          <a:off x="407665" y="1340768"/>
          <a:ext cx="8628831"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Yuvarlatılmış Dikdörtgen 5"/>
          <p:cNvSpPr/>
          <p:nvPr/>
        </p:nvSpPr>
        <p:spPr>
          <a:xfrm>
            <a:off x="251520" y="317072"/>
            <a:ext cx="8588597" cy="663656"/>
          </a:xfrm>
          <a:prstGeom prst="round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ADT Paydaşları ve </a:t>
            </a:r>
            <a:r>
              <a:rPr lang="tr-TR" dirty="0" smtClean="0"/>
              <a:t>Rolleri</a:t>
            </a:r>
            <a:endParaRPr lang="tr-TR" dirty="0"/>
          </a:p>
        </p:txBody>
      </p:sp>
    </p:spTree>
    <p:extLst>
      <p:ext uri="{BB962C8B-B14F-4D97-AF65-F5344CB8AC3E}">
        <p14:creationId xmlns:p14="http://schemas.microsoft.com/office/powerpoint/2010/main" val="810669849"/>
      </p:ext>
    </p:extLst>
  </p:cSld>
  <p:clrMapOvr>
    <a:masterClrMapping/>
  </p:clrMapOvr>
  <p:transition>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Dikdörtgen 4"/>
          <p:cNvSpPr>
            <a:spLocks noChangeArrowheads="1"/>
          </p:cNvSpPr>
          <p:nvPr/>
        </p:nvSpPr>
        <p:spPr bwMode="auto">
          <a:xfrm>
            <a:off x="600075" y="1196752"/>
            <a:ext cx="8147050" cy="2862322"/>
          </a:xfrm>
          <a:prstGeom prst="rect">
            <a:avLst/>
          </a:prstGeom>
          <a:solidFill>
            <a:schemeClr val="accent3">
              <a:lumMod val="60000"/>
              <a:lumOff val="40000"/>
            </a:schemeClr>
          </a:solidFill>
          <a:ln>
            <a:noFill/>
          </a:ln>
        </p:spPr>
        <p:txBody>
          <a:bodyPr>
            <a:spAutoFit/>
          </a:bodyPr>
          <a:lstStyle/>
          <a:p>
            <a:pPr>
              <a:defRPr/>
            </a:pPr>
            <a:r>
              <a:rPr lang="tr-TR" sz="2000" dirty="0">
                <a:latin typeface="+mj-lt"/>
              </a:rPr>
              <a:t>Sınır değer katsayısı  (N) </a:t>
            </a:r>
          </a:p>
          <a:p>
            <a:pPr>
              <a:defRPr/>
            </a:pPr>
            <a:r>
              <a:rPr lang="tr-TR" sz="2000" dirty="0">
                <a:latin typeface="+mj-lt"/>
              </a:rPr>
              <a:t>Yapım İşlerinde Benzer İş Grupları Tebliğinde: </a:t>
            </a:r>
          </a:p>
          <a:p>
            <a:pPr>
              <a:defRPr/>
            </a:pPr>
            <a:r>
              <a:rPr lang="tr-TR" sz="2000" dirty="0">
                <a:latin typeface="+mj-lt"/>
              </a:rPr>
              <a:t>B-Üstyapı (Bina) İşleri, </a:t>
            </a:r>
          </a:p>
          <a:p>
            <a:pPr>
              <a:defRPr/>
            </a:pPr>
            <a:r>
              <a:rPr lang="tr-TR" sz="2000" dirty="0">
                <a:latin typeface="+mj-lt"/>
              </a:rPr>
              <a:t>C-Sıhhi Tesisat ve Mekanik Tesisat İşleri, </a:t>
            </a:r>
          </a:p>
          <a:p>
            <a:pPr>
              <a:defRPr/>
            </a:pPr>
            <a:r>
              <a:rPr lang="tr-TR" sz="2000" dirty="0">
                <a:latin typeface="+mj-lt"/>
              </a:rPr>
              <a:t>D-Elektrik İşleri, </a:t>
            </a:r>
          </a:p>
          <a:p>
            <a:pPr>
              <a:defRPr/>
            </a:pPr>
            <a:r>
              <a:rPr lang="tr-TR" sz="2000" dirty="0">
                <a:latin typeface="+mj-lt"/>
              </a:rPr>
              <a:t>E-Elektronik ve İletişim İşleri grubundaki yapım işleri</a:t>
            </a:r>
          </a:p>
          <a:p>
            <a:pPr>
              <a:defRPr/>
            </a:pPr>
            <a:r>
              <a:rPr lang="tr-TR" sz="2000" dirty="0">
                <a:latin typeface="+mj-lt"/>
              </a:rPr>
              <a:t>ve bu işlerle ilgili tamamlama, bakım onarım işlerinde (1,00)</a:t>
            </a:r>
          </a:p>
          <a:p>
            <a:pPr>
              <a:defRPr/>
            </a:pPr>
            <a:r>
              <a:rPr lang="tr-TR" sz="2000" dirty="0">
                <a:latin typeface="+mj-lt"/>
              </a:rPr>
              <a:t>Yapım işlerine ilişkin altyapı ve diğer işler için (1,20) ’</a:t>
            </a:r>
            <a:r>
              <a:rPr lang="tr-TR" sz="2000" dirty="0" err="1">
                <a:latin typeface="+mj-lt"/>
              </a:rPr>
              <a:t>dir</a:t>
            </a:r>
            <a:r>
              <a:rPr lang="tr-TR" sz="2000" dirty="0">
                <a:latin typeface="+mj-lt"/>
              </a:rPr>
              <a:t>.</a:t>
            </a:r>
          </a:p>
          <a:p>
            <a:pPr>
              <a:defRPr/>
            </a:pPr>
            <a:r>
              <a:rPr lang="tr-TR" sz="2000" dirty="0">
                <a:latin typeface="+mj-lt"/>
              </a:rPr>
              <a:t> </a:t>
            </a:r>
          </a:p>
        </p:txBody>
      </p:sp>
      <p:sp>
        <p:nvSpPr>
          <p:cNvPr id="34820" name="Dikdörtgen 5"/>
          <p:cNvSpPr>
            <a:spLocks noChangeArrowheads="1"/>
          </p:cNvSpPr>
          <p:nvPr/>
        </p:nvSpPr>
        <p:spPr bwMode="auto">
          <a:xfrm>
            <a:off x="611560" y="4077072"/>
            <a:ext cx="8027987" cy="2308324"/>
          </a:xfrm>
          <a:prstGeom prst="rect">
            <a:avLst/>
          </a:prstGeom>
          <a:solidFill>
            <a:schemeClr val="accent5">
              <a:lumMod val="40000"/>
              <a:lumOff val="60000"/>
            </a:schemeClr>
          </a:solidFill>
          <a:ln>
            <a:noFill/>
          </a:ln>
        </p:spPr>
        <p:txBody>
          <a:bodyPr>
            <a:spAutoFit/>
          </a:bodyPr>
          <a:lstStyle/>
          <a:p>
            <a:pPr algn="just">
              <a:defRPr/>
            </a:pPr>
            <a:r>
              <a:rPr lang="tr-TR" sz="1800" dirty="0"/>
              <a:t>a) </a:t>
            </a:r>
            <a:r>
              <a:rPr lang="tr-TR" sz="1800" dirty="0" smtClean="0"/>
              <a:t>Yapım </a:t>
            </a:r>
            <a:r>
              <a:rPr lang="tr-TR" sz="1800" dirty="0"/>
              <a:t>işi yaptırma yetkisi </a:t>
            </a:r>
            <a:r>
              <a:rPr lang="tr-TR" sz="1800" dirty="0" smtClean="0"/>
              <a:t>bulunan </a:t>
            </a:r>
            <a:r>
              <a:rPr lang="tr-TR" sz="1800" dirty="0"/>
              <a:t>bakanlıklar tarafından, bakanlık merkez ve taşra teşkilatı ile bağlı, ilgili veya ilişkili olan idareleri için</a:t>
            </a:r>
            <a:r>
              <a:rPr lang="tr-TR" sz="1800" dirty="0" smtClean="0"/>
              <a:t>,</a:t>
            </a:r>
            <a:r>
              <a:rPr lang="tr-TR" sz="1800" dirty="0"/>
              <a:t> </a:t>
            </a:r>
          </a:p>
          <a:p>
            <a:pPr algn="just">
              <a:defRPr/>
            </a:pPr>
            <a:r>
              <a:rPr lang="tr-TR" sz="1800" dirty="0"/>
              <a:t>b) </a:t>
            </a:r>
            <a:r>
              <a:rPr lang="tr-TR" sz="1800" dirty="0" smtClean="0"/>
              <a:t>ÇŞB tarafından</a:t>
            </a:r>
            <a:r>
              <a:rPr lang="tr-TR" sz="1800" dirty="0"/>
              <a:t>, yukarıda sayılanlar dışındaki idareler için</a:t>
            </a:r>
            <a:r>
              <a:rPr lang="tr-TR" sz="1800" dirty="0" smtClean="0"/>
              <a:t>,</a:t>
            </a:r>
            <a:r>
              <a:rPr lang="tr-TR" sz="1800" dirty="0"/>
              <a:t> </a:t>
            </a:r>
          </a:p>
          <a:p>
            <a:pPr algn="just">
              <a:defRPr/>
            </a:pPr>
            <a:r>
              <a:rPr lang="tr-TR" sz="1800" dirty="0" smtClean="0"/>
              <a:t>1,00 &lt; N &lt;1,20</a:t>
            </a:r>
          </a:p>
          <a:p>
            <a:pPr algn="just">
              <a:defRPr/>
            </a:pPr>
            <a:r>
              <a:rPr lang="tr-TR" sz="1800" dirty="0" smtClean="0"/>
              <a:t>Ayrıca </a:t>
            </a:r>
            <a:r>
              <a:rPr lang="tr-TR" sz="1800" dirty="0"/>
              <a:t>Bakanlıklar tarafından ön proje üzerinden ihalesi yapılacak olan üst yapı işleri için (0,90)’dan küçük, (1,10)’dan büyük olmamak kaydıyla farklı katsayılar belirlenmesi de mümkündür. Belirlenen katsayılar, Resmî </a:t>
            </a:r>
            <a:r>
              <a:rPr lang="tr-TR" sz="1800" dirty="0" err="1"/>
              <a:t>Gazete’de</a:t>
            </a:r>
            <a:r>
              <a:rPr lang="tr-TR" sz="1800" dirty="0"/>
              <a:t> ilan edilir.</a:t>
            </a:r>
            <a:endParaRPr lang="tr-TR" sz="1800" dirty="0">
              <a:solidFill>
                <a:srgbClr val="000000"/>
              </a:solidFill>
              <a:cs typeface="Tahoma" pitchFamily="34" charset="0"/>
            </a:endParaRPr>
          </a:p>
        </p:txBody>
      </p:sp>
      <p:grpSp>
        <p:nvGrpSpPr>
          <p:cNvPr id="10"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11"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İdarelerce Yapılacak İşlemler </a:t>
              </a:r>
            </a:p>
          </p:txBody>
        </p:sp>
      </p:grpSp>
    </p:spTree>
    <p:extLst>
      <p:ext uri="{BB962C8B-B14F-4D97-AF65-F5344CB8AC3E}">
        <p14:creationId xmlns:p14="http://schemas.microsoft.com/office/powerpoint/2010/main" val="3390345430"/>
      </p:ext>
    </p:extLst>
  </p:cSld>
  <p:clrMapOvr>
    <a:masterClrMapping/>
  </p:clrMapOvr>
  <p:transition>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611188" y="1412875"/>
            <a:ext cx="8147050" cy="4897438"/>
          </a:xfrm>
        </p:spPr>
        <p:txBody>
          <a:bodyPr rtlCol="0">
            <a:normAutofit lnSpcReduction="10000"/>
          </a:bodyPr>
          <a:lstStyle/>
          <a:p>
            <a:pPr indent="-182880" algn="just" eaLnBrk="1" fontAlgn="auto" hangingPunct="1">
              <a:spcAft>
                <a:spcPts val="0"/>
              </a:spcAft>
              <a:buClr>
                <a:schemeClr val="accent6">
                  <a:lumMod val="75000"/>
                </a:schemeClr>
              </a:buClr>
              <a:buFont typeface="Wingdings 2" pitchFamily="18" charset="2"/>
              <a:buNone/>
              <a:defRPr/>
            </a:pPr>
            <a:r>
              <a:rPr lang="tr-TR" altLang="tr-TR" sz="2400" b="1" u="sng" dirty="0" smtClean="0">
                <a:solidFill>
                  <a:srgbClr val="00B050"/>
                </a:solidFill>
              </a:rPr>
              <a:t>İDARE</a:t>
            </a:r>
            <a:r>
              <a:rPr lang="tr-TR" altLang="tr-TR" sz="2400" b="1" dirty="0" smtClean="0">
                <a:solidFill>
                  <a:srgbClr val="00B050"/>
                </a:solidFill>
              </a:rPr>
              <a:t> yaklaşık maliyet hesabı sırasında; </a:t>
            </a:r>
          </a:p>
          <a:p>
            <a:pPr indent="-182880" algn="just" eaLnBrk="1" fontAlgn="auto" hangingPunct="1">
              <a:spcAft>
                <a:spcPts val="0"/>
              </a:spcAft>
              <a:buClr>
                <a:schemeClr val="accent6">
                  <a:lumMod val="75000"/>
                </a:schemeClr>
              </a:buClr>
              <a:buFont typeface="Wingdings 2" pitchFamily="18" charset="2"/>
              <a:buNone/>
              <a:defRPr/>
            </a:pPr>
            <a:endParaRPr lang="tr-TR" altLang="tr-TR" sz="2400" b="1" dirty="0" smtClean="0">
              <a:solidFill>
                <a:srgbClr val="00B050"/>
              </a:solidFill>
            </a:endParaRPr>
          </a:p>
          <a:p>
            <a:pPr indent="-182880" algn="just" eaLnBrk="1" fontAlgn="auto" hangingPunct="1">
              <a:spcAft>
                <a:spcPts val="0"/>
              </a:spcAft>
              <a:buClr>
                <a:schemeClr val="accent6">
                  <a:lumMod val="75000"/>
                </a:schemeClr>
              </a:buClr>
              <a:buFont typeface="Wingdings 2" pitchFamily="18" charset="2"/>
              <a:buNone/>
              <a:defRPr/>
            </a:pPr>
            <a:r>
              <a:rPr lang="tr-TR" altLang="tr-TR" b="1" dirty="0" smtClean="0">
                <a:solidFill>
                  <a:srgbClr val="FF0000"/>
                </a:solidFill>
              </a:rPr>
              <a:t>1- </a:t>
            </a:r>
            <a:r>
              <a:rPr lang="tr-TR" altLang="tr-TR" dirty="0" smtClean="0">
                <a:solidFill>
                  <a:schemeClr val="tx1">
                    <a:lumMod val="75000"/>
                    <a:lumOff val="25000"/>
                  </a:schemeClr>
                </a:solidFill>
              </a:rPr>
              <a:t>Her bir iş kalemi/grubunun (toplam tutar itibarıyla) yaklaşık maliyete oranını tespit edecek. </a:t>
            </a:r>
          </a:p>
          <a:p>
            <a:pPr indent="-182880" algn="just" eaLnBrk="1" fontAlgn="auto" hangingPunct="1">
              <a:spcAft>
                <a:spcPts val="0"/>
              </a:spcAft>
              <a:buClr>
                <a:schemeClr val="accent6">
                  <a:lumMod val="75000"/>
                </a:schemeClr>
              </a:buClr>
              <a:buFont typeface="Wingdings 2" pitchFamily="18" charset="2"/>
              <a:buNone/>
              <a:defRPr/>
            </a:pPr>
            <a:endParaRPr lang="tr-TR" altLang="tr-TR" dirty="0" smtClean="0">
              <a:solidFill>
                <a:schemeClr val="tx1">
                  <a:lumMod val="75000"/>
                  <a:lumOff val="25000"/>
                </a:schemeClr>
              </a:solidFill>
            </a:endParaRPr>
          </a:p>
          <a:p>
            <a:pPr indent="-182880" algn="just" eaLnBrk="1" fontAlgn="auto" hangingPunct="1">
              <a:spcAft>
                <a:spcPts val="0"/>
              </a:spcAft>
              <a:buClr>
                <a:schemeClr val="accent6">
                  <a:lumMod val="75000"/>
                </a:schemeClr>
              </a:buClr>
              <a:buFont typeface="Wingdings 2" pitchFamily="18" charset="2"/>
              <a:buNone/>
              <a:defRPr/>
            </a:pPr>
            <a:r>
              <a:rPr lang="tr-TR" altLang="tr-TR" b="1" dirty="0" smtClean="0">
                <a:solidFill>
                  <a:srgbClr val="FF0000"/>
                </a:solidFill>
              </a:rPr>
              <a:t>2-</a:t>
            </a:r>
            <a:r>
              <a:rPr lang="tr-TR" altLang="tr-TR" dirty="0" smtClean="0">
                <a:solidFill>
                  <a:schemeClr val="tx1">
                    <a:lumMod val="75000"/>
                    <a:lumOff val="25000"/>
                  </a:schemeClr>
                </a:solidFill>
              </a:rPr>
              <a:t> İş kalemleri/grupları tutarlarının büyükten küçüğe sıralandığı ve oranların kümülatif toplamının da gösterildiği </a:t>
            </a:r>
            <a:r>
              <a:rPr lang="tr-TR" altLang="tr-TR" b="1" dirty="0" smtClean="0">
                <a:solidFill>
                  <a:srgbClr val="FF0000"/>
                </a:solidFill>
              </a:rPr>
              <a:t>“sıralı iş kalemleri/grupları listesi” </a:t>
            </a:r>
            <a:r>
              <a:rPr lang="tr-TR" altLang="tr-TR" dirty="0" smtClean="0">
                <a:solidFill>
                  <a:schemeClr val="tx1">
                    <a:lumMod val="75000"/>
                    <a:lumOff val="25000"/>
                  </a:schemeClr>
                </a:solidFill>
              </a:rPr>
              <a:t>oluşturacak.</a:t>
            </a:r>
          </a:p>
          <a:p>
            <a:pPr indent="-182880" algn="just" eaLnBrk="1" fontAlgn="auto" hangingPunct="1">
              <a:spcAft>
                <a:spcPts val="0"/>
              </a:spcAft>
              <a:buClr>
                <a:schemeClr val="accent6">
                  <a:lumMod val="75000"/>
                </a:schemeClr>
              </a:buClr>
              <a:buFont typeface="Wingdings 2" pitchFamily="18" charset="2"/>
              <a:buNone/>
              <a:defRPr/>
            </a:pPr>
            <a:endParaRPr lang="tr-TR" altLang="tr-TR" b="1" dirty="0" smtClean="0">
              <a:solidFill>
                <a:srgbClr val="FF0000"/>
              </a:solidFill>
            </a:endParaRPr>
          </a:p>
          <a:p>
            <a:pPr indent="-182880" eaLnBrk="1" fontAlgn="auto" hangingPunct="1">
              <a:spcAft>
                <a:spcPts val="0"/>
              </a:spcAft>
              <a:buClr>
                <a:schemeClr val="accent6">
                  <a:lumMod val="75000"/>
                </a:schemeClr>
              </a:buClr>
              <a:buFont typeface="Arial" panose="020B0604020202020204" pitchFamily="34" charset="0"/>
              <a:buChar char="•"/>
              <a:defRPr/>
            </a:pPr>
            <a:endParaRPr lang="tr-TR" altLang="tr-TR" sz="2400" dirty="0" smtClean="0">
              <a:solidFill>
                <a:schemeClr val="tx1">
                  <a:lumMod val="75000"/>
                  <a:lumOff val="25000"/>
                </a:schemeClr>
              </a:solidFill>
            </a:endParaRPr>
          </a:p>
        </p:txBody>
      </p:sp>
      <p:sp>
        <p:nvSpPr>
          <p:cNvPr id="15" name="Yuvarlatılmış Dikdörtgen 4"/>
          <p:cNvSpPr/>
          <p:nvPr/>
        </p:nvSpPr>
        <p:spPr>
          <a:xfrm>
            <a:off x="1319031" y="188640"/>
            <a:ext cx="7380552" cy="95434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200">
              <a:lnSpc>
                <a:spcPct val="90000"/>
              </a:lnSpc>
              <a:spcAft>
                <a:spcPct val="35000"/>
              </a:spcAft>
              <a:defRPr/>
            </a:pPr>
            <a:endParaRPr lang="tr-TR" sz="3200" dirty="0"/>
          </a:p>
        </p:txBody>
      </p:sp>
      <p:grpSp>
        <p:nvGrpSpPr>
          <p:cNvPr id="13"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16"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İdarelerce Yapılacak İşlemler </a:t>
              </a:r>
            </a:p>
          </p:txBody>
        </p:sp>
      </p:grpSp>
    </p:spTree>
    <p:extLst>
      <p:ext uri="{BB962C8B-B14F-4D97-AF65-F5344CB8AC3E}">
        <p14:creationId xmlns:p14="http://schemas.microsoft.com/office/powerpoint/2010/main" val="2693583859"/>
      </p:ext>
    </p:extLst>
  </p:cSld>
  <p:clrMapOvr>
    <a:masterClrMapping/>
  </p:clrMapOvr>
  <p:transition>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nvPr>
        </p:nvGraphicFramePr>
        <p:xfrm>
          <a:off x="447675" y="981075"/>
          <a:ext cx="8156574" cy="5018086"/>
        </p:xfrm>
        <a:graphic>
          <a:graphicData uri="http://schemas.openxmlformats.org/drawingml/2006/table">
            <a:tbl>
              <a:tblPr/>
              <a:tblGrid>
                <a:gridCol w="616827">
                  <a:extLst>
                    <a:ext uri="{9D8B030D-6E8A-4147-A177-3AD203B41FA5}">
                      <a16:colId xmlns:a16="http://schemas.microsoft.com/office/drawing/2014/main" xmlns="" val="20000"/>
                    </a:ext>
                  </a:extLst>
                </a:gridCol>
                <a:gridCol w="2987144">
                  <a:extLst>
                    <a:ext uri="{9D8B030D-6E8A-4147-A177-3AD203B41FA5}">
                      <a16:colId xmlns:a16="http://schemas.microsoft.com/office/drawing/2014/main" xmlns="" val="20001"/>
                    </a:ext>
                  </a:extLst>
                </a:gridCol>
                <a:gridCol w="543118">
                  <a:extLst>
                    <a:ext uri="{9D8B030D-6E8A-4147-A177-3AD203B41FA5}">
                      <a16:colId xmlns:a16="http://schemas.microsoft.com/office/drawing/2014/main" xmlns="" val="20002"/>
                    </a:ext>
                  </a:extLst>
                </a:gridCol>
                <a:gridCol w="766755">
                  <a:extLst>
                    <a:ext uri="{9D8B030D-6E8A-4147-A177-3AD203B41FA5}">
                      <a16:colId xmlns:a16="http://schemas.microsoft.com/office/drawing/2014/main" xmlns="" val="20003"/>
                    </a:ext>
                  </a:extLst>
                </a:gridCol>
                <a:gridCol w="878572">
                  <a:extLst>
                    <a:ext uri="{9D8B030D-6E8A-4147-A177-3AD203B41FA5}">
                      <a16:colId xmlns:a16="http://schemas.microsoft.com/office/drawing/2014/main" xmlns="" val="20004"/>
                    </a:ext>
                  </a:extLst>
                </a:gridCol>
                <a:gridCol w="1070260">
                  <a:extLst>
                    <a:ext uri="{9D8B030D-6E8A-4147-A177-3AD203B41FA5}">
                      <a16:colId xmlns:a16="http://schemas.microsoft.com/office/drawing/2014/main" xmlns="" val="20005"/>
                    </a:ext>
                  </a:extLst>
                </a:gridCol>
                <a:gridCol w="638962">
                  <a:extLst>
                    <a:ext uri="{9D8B030D-6E8A-4147-A177-3AD203B41FA5}">
                      <a16:colId xmlns:a16="http://schemas.microsoft.com/office/drawing/2014/main" xmlns="" val="20006"/>
                    </a:ext>
                  </a:extLst>
                </a:gridCol>
                <a:gridCol w="654936">
                  <a:extLst>
                    <a:ext uri="{9D8B030D-6E8A-4147-A177-3AD203B41FA5}">
                      <a16:colId xmlns:a16="http://schemas.microsoft.com/office/drawing/2014/main" xmlns="" val="20007"/>
                    </a:ext>
                  </a:extLst>
                </a:gridCol>
              </a:tblGrid>
              <a:tr h="266683">
                <a:tc gridSpan="7">
                  <a:txBody>
                    <a:bodyPr/>
                    <a:lstStyle/>
                    <a:p>
                      <a:pPr algn="l" fontAlgn="b"/>
                      <a:r>
                        <a:rPr lang="tr-TR" sz="1100" b="0" i="0" u="none" strike="noStrike" dirty="0">
                          <a:effectLst/>
                          <a:latin typeface="Arial Tur"/>
                        </a:rPr>
                        <a:t>Sıralı İş Kalemleri Listesi ve Aşırı Düşük Teklif Açıklaması İstenilecek işin %</a:t>
                      </a:r>
                      <a:r>
                        <a:rPr lang="tr-TR" sz="1100" b="0" i="0" u="none" strike="noStrike" dirty="0" smtClean="0">
                          <a:effectLst/>
                          <a:latin typeface="Arial Tur"/>
                        </a:rPr>
                        <a:t>80‘ini </a:t>
                      </a:r>
                      <a:r>
                        <a:rPr lang="tr-TR" sz="1100" b="0" i="0" u="none" strike="noStrike" dirty="0">
                          <a:effectLst/>
                          <a:latin typeface="Arial Tur"/>
                        </a:rPr>
                        <a:t>oluşturan İş kalemleri </a:t>
                      </a:r>
                    </a:p>
                  </a:txBody>
                  <a:tcPr marL="9526" marR="9526" marT="9525"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000" b="0" i="0" u="none" strike="noStrike" dirty="0">
                        <a:effectLst/>
                        <a:latin typeface="Arial Tur"/>
                      </a:endParaRPr>
                    </a:p>
                  </a:txBody>
                  <a:tcPr marL="9526" marR="9526" marT="9525" marB="0" anchor="b">
                    <a:lnL>
                      <a:noFill/>
                    </a:lnL>
                    <a:lnR>
                      <a:noFill/>
                    </a:lnR>
                    <a:lnT>
                      <a:noFill/>
                    </a:lnT>
                    <a:lnB>
                      <a:noFill/>
                    </a:lnB>
                  </a:tcPr>
                </a:tc>
                <a:extLst>
                  <a:ext uri="{0D108BD9-81ED-4DB2-BD59-A6C34878D82A}">
                    <a16:rowId xmlns:a16="http://schemas.microsoft.com/office/drawing/2014/main" xmlns="" val="10000"/>
                  </a:ext>
                </a:extLst>
              </a:tr>
              <a:tr h="188901">
                <a:tc>
                  <a:txBody>
                    <a:bodyPr/>
                    <a:lstStyle/>
                    <a:p>
                      <a:pPr algn="l" fontAlgn="b"/>
                      <a:endParaRPr lang="tr-TR" sz="1000" b="0" i="0" u="none" strike="noStrike">
                        <a:effectLst/>
                        <a:latin typeface="Arial Tur"/>
                      </a:endParaRP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effectLst/>
                        <a:latin typeface="Arial Tur"/>
                      </a:endParaRP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effectLst/>
                        <a:latin typeface="Arial Tur"/>
                      </a:endParaRP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effectLst/>
                        <a:latin typeface="Arial Tur"/>
                      </a:endParaRP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effectLst/>
                        <a:latin typeface="Arial Tur"/>
                      </a:endParaRP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effectLst/>
                        <a:latin typeface="Arial Tur"/>
                      </a:endParaRP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effectLst/>
                        <a:latin typeface="Arial Tur"/>
                      </a:endParaRP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effectLst/>
                        <a:latin typeface="Arial Tur"/>
                      </a:endParaRP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6683">
                <a:tc>
                  <a:txBody>
                    <a:bodyPr/>
                    <a:lstStyle/>
                    <a:p>
                      <a:pPr algn="l" fontAlgn="ctr"/>
                      <a:r>
                        <a:rPr lang="tr-TR" sz="1000" b="0" i="0" u="none" strike="noStrike">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tr-TR" sz="1000" b="0" i="0" u="none" strike="noStrike" dirty="0">
                          <a:effectLst/>
                          <a:latin typeface="Arial"/>
                        </a:rPr>
                        <a:t>XXX Projesi  İşi Yaklaşık Maliyet </a:t>
                      </a:r>
                      <a:r>
                        <a:rPr lang="tr-TR" sz="1000" b="0" i="0" u="none" strike="noStrike">
                          <a:effectLst/>
                          <a:latin typeface="Arial"/>
                        </a:rPr>
                        <a:t>Cetveli </a:t>
                      </a:r>
                      <a:endParaRPr lang="tr-TR" sz="1000" b="0" i="0" u="none" strike="noStrike" dirty="0">
                        <a:effectLst/>
                        <a:latin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1000" b="0" i="0" u="none" strike="noStrike">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tr-TR" sz="1000" b="0" i="0" u="none" strike="noStrike">
                          <a:effectLst/>
                          <a:latin typeface="Arial Tur"/>
                        </a:rPr>
                        <a:t>İş kalemi (%)</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tr-TR" sz="1000" b="0" i="0" u="none" strike="noStrike" smtClean="0">
                          <a:effectLst/>
                          <a:latin typeface="Arial Tur"/>
                        </a:rPr>
                        <a:t>Kümülatif </a:t>
                      </a:r>
                      <a:r>
                        <a:rPr lang="tr-TR" sz="1000" b="0" i="0" u="none" strike="noStrike">
                          <a:effectLst/>
                          <a:latin typeface="Arial Tur"/>
                        </a:rPr>
                        <a:t>(%)</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5574">
                <a:tc>
                  <a:txBody>
                    <a:bodyPr/>
                    <a:lstStyle/>
                    <a:p>
                      <a:pPr algn="ctr" fontAlgn="ctr"/>
                      <a:r>
                        <a:rPr lang="tr-TR" sz="800" b="0" i="0" u="none" strike="noStrike">
                          <a:effectLst/>
                          <a:latin typeface="Arial"/>
                        </a:rPr>
                        <a:t>İŞ grubu Poz No</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İŞİN  ADI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  BİRİM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Miktar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Birim Fiyat (TL)</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Tutarı TL)</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03"/>
                  </a:ext>
                </a:extLst>
              </a:tr>
              <a:tr h="266683">
                <a:tc>
                  <a:txBody>
                    <a:bodyPr/>
                    <a:lstStyle/>
                    <a:p>
                      <a:pPr algn="l" fontAlgn="ctr"/>
                      <a:r>
                        <a:rPr lang="tr-TR" sz="1100" b="0" i="0" u="none" strike="noStrike">
                          <a:effectLst/>
                          <a:latin typeface="Calibri"/>
                        </a:rPr>
                        <a:t>XXX 14</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just" fontAlgn="ctr"/>
                      <a:r>
                        <a:rPr lang="tr-TR" sz="1100" b="0" i="0" u="none" strike="noStrike" dirty="0">
                          <a:effectLst/>
                          <a:latin typeface="Calibri"/>
                        </a:rPr>
                        <a:t>MY  </a:t>
                      </a:r>
                      <a:r>
                        <a:rPr lang="tr-TR" sz="1100" b="0" i="0" u="none" strike="noStrike" dirty="0" smtClean="0">
                          <a:effectLst/>
                          <a:latin typeface="+mn-lt"/>
                        </a:rPr>
                        <a:t>şebeke hattı </a:t>
                      </a:r>
                      <a:r>
                        <a:rPr lang="tr-TR" sz="1100" b="0" i="0" u="none" strike="noStrike" dirty="0">
                          <a:effectLst/>
                          <a:latin typeface="Calibri"/>
                        </a:rPr>
                        <a:t>döşenmesi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tr-TR" sz="1100" b="0" i="0" u="none" strike="noStrike">
                          <a:effectLst/>
                          <a:latin typeface="Calibri"/>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tr-TR" sz="1100" b="0" i="0" u="none" strike="noStrike">
                          <a:effectLst/>
                          <a:latin typeface="Calibri"/>
                        </a:rPr>
                        <a:t>45.540,00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ctr"/>
                      <a:r>
                        <a:rPr lang="tr-TR" sz="1100" b="0" i="0" u="none" strike="noStrike">
                          <a:effectLst/>
                          <a:latin typeface="Calibri"/>
                        </a:rPr>
                        <a:t>112,2</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ctr"/>
                      <a:r>
                        <a:rPr lang="tr-TR" sz="1100" b="0" i="0" u="none" strike="noStrike">
                          <a:effectLst/>
                          <a:latin typeface="Calibri"/>
                        </a:rPr>
                        <a:t>5.109.588,00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tr-TR" sz="1100" b="0" i="0" u="none" strike="noStrike">
                          <a:effectLst/>
                          <a:latin typeface="Calibri"/>
                        </a:rPr>
                        <a:t>26,29</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tr-TR" sz="1100" b="0" i="0" u="none" strike="noStrike">
                          <a:effectLst/>
                          <a:latin typeface="Calibri"/>
                        </a:rPr>
                        <a:t>26,29</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xmlns="" val="10004"/>
                  </a:ext>
                </a:extLst>
              </a:tr>
              <a:tr h="266683">
                <a:tc>
                  <a:txBody>
                    <a:bodyPr/>
                    <a:lstStyle/>
                    <a:p>
                      <a:pPr algn="l" fontAlgn="ctr"/>
                      <a:r>
                        <a:rPr lang="tr-TR" sz="1100" b="0" i="0" u="none" strike="noStrike" kern="1200" dirty="0">
                          <a:solidFill>
                            <a:schemeClr val="tx1"/>
                          </a:solidFill>
                          <a:effectLst/>
                          <a:latin typeface="Calibri"/>
                          <a:ea typeface="+mn-ea"/>
                          <a:cs typeface="+mn-cs"/>
                        </a:rPr>
                        <a:t>XXX 9</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just" fontAlgn="ctr"/>
                      <a:r>
                        <a:rPr lang="tr-TR" sz="1100" b="0" i="0" u="none" strike="noStrike" kern="1200" dirty="0">
                          <a:solidFill>
                            <a:schemeClr val="tx1"/>
                          </a:solidFill>
                          <a:effectLst/>
                          <a:latin typeface="Calibri"/>
                          <a:ea typeface="+mn-ea"/>
                          <a:cs typeface="+mn-cs"/>
                        </a:rPr>
                        <a:t>KM  </a:t>
                      </a:r>
                      <a:r>
                        <a:rPr lang="tr-TR" sz="1100" b="0" i="0" u="none" strike="noStrike" kern="1200" dirty="0" smtClean="0">
                          <a:solidFill>
                            <a:schemeClr val="tx1"/>
                          </a:solidFill>
                          <a:effectLst/>
                          <a:latin typeface="Calibri"/>
                          <a:ea typeface="+mn-ea"/>
                          <a:cs typeface="+mn-cs"/>
                        </a:rPr>
                        <a:t>şebeke hattı </a:t>
                      </a:r>
                      <a:r>
                        <a:rPr lang="tr-TR" sz="1100" b="0" i="0" u="none" strike="noStrike" kern="1200" dirty="0">
                          <a:solidFill>
                            <a:schemeClr val="tx1"/>
                          </a:solidFill>
                          <a:effectLst/>
                          <a:latin typeface="Calibri"/>
                          <a:ea typeface="+mn-ea"/>
                          <a:cs typeface="+mn-cs"/>
                        </a:rPr>
                        <a:t>döşenmesi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tr-TR" sz="1100" b="0" i="0" u="none" strike="noStrike" kern="1200" dirty="0">
                          <a:solidFill>
                            <a:schemeClr val="tx1"/>
                          </a:solidFill>
                          <a:effectLst/>
                          <a:latin typeface="Calibri"/>
                          <a:ea typeface="+mn-ea"/>
                          <a:cs typeface="+mn-cs"/>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tr-TR" sz="1100" b="0" i="0" u="none" strike="noStrike" kern="1200" dirty="0">
                          <a:solidFill>
                            <a:schemeClr val="tx1"/>
                          </a:solidFill>
                          <a:effectLst/>
                          <a:latin typeface="Calibri"/>
                          <a:ea typeface="+mn-ea"/>
                          <a:cs typeface="+mn-cs"/>
                        </a:rPr>
                        <a:t>21.222,00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ctr"/>
                      <a:r>
                        <a:rPr lang="tr-TR" sz="1100" b="0" i="0" u="none" strike="noStrike" kern="1200" dirty="0">
                          <a:solidFill>
                            <a:schemeClr val="tx1"/>
                          </a:solidFill>
                          <a:effectLst/>
                          <a:latin typeface="Calibri"/>
                          <a:ea typeface="+mn-ea"/>
                          <a:cs typeface="+mn-cs"/>
                        </a:rPr>
                        <a:t>195,64</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ctr"/>
                      <a:r>
                        <a:rPr lang="tr-TR" sz="1100" b="0" i="0" u="none" strike="noStrike" kern="1200" dirty="0">
                          <a:solidFill>
                            <a:schemeClr val="tx1"/>
                          </a:solidFill>
                          <a:effectLst/>
                          <a:latin typeface="Calibri"/>
                          <a:ea typeface="+mn-ea"/>
                          <a:cs typeface="+mn-cs"/>
                        </a:rPr>
                        <a:t>4.151.872,08</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tr-TR" sz="1100" b="0" i="0" u="none" strike="noStrike" kern="1200" dirty="0">
                          <a:solidFill>
                            <a:schemeClr val="tx1"/>
                          </a:solidFill>
                          <a:effectLst/>
                          <a:latin typeface="Calibri"/>
                          <a:ea typeface="+mn-ea"/>
                          <a:cs typeface="+mn-cs"/>
                        </a:rPr>
                        <a:t>21,36</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tr-TR" sz="1100" b="0" i="0" u="none" strike="noStrike" kern="1200" dirty="0">
                          <a:solidFill>
                            <a:schemeClr val="tx1"/>
                          </a:solidFill>
                          <a:effectLst/>
                          <a:latin typeface="Calibri"/>
                          <a:ea typeface="+mn-ea"/>
                          <a:cs typeface="+mn-cs"/>
                        </a:rPr>
                        <a:t>47,65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xmlns="" val="10005"/>
                  </a:ext>
                </a:extLst>
              </a:tr>
              <a:tr h="266683">
                <a:tc>
                  <a:txBody>
                    <a:bodyPr/>
                    <a:lstStyle/>
                    <a:p>
                      <a:pPr algn="l" fontAlgn="ctr"/>
                      <a:r>
                        <a:rPr lang="tr-TR" sz="1100" b="0" i="0" u="none" strike="noStrike">
                          <a:effectLst/>
                          <a:latin typeface="Calibri"/>
                        </a:rPr>
                        <a:t>XXX 6</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just" fontAlgn="ctr"/>
                      <a:r>
                        <a:rPr lang="tr-TR" sz="1100" b="0" i="0" u="none" strike="noStrike" dirty="0">
                          <a:effectLst/>
                          <a:latin typeface="Calibri"/>
                        </a:rPr>
                        <a:t>XY şebeke hattı döşenmesi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tr-TR" sz="1100" b="0" i="0" u="none" strike="noStrike">
                          <a:effectLst/>
                          <a:latin typeface="Calibri"/>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tr-TR" sz="1100" b="0" i="0" u="none" strike="noStrike">
                          <a:effectLst/>
                          <a:latin typeface="Calibri"/>
                        </a:rPr>
                        <a:t>48.520,00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ctr"/>
                      <a:r>
                        <a:rPr lang="tr-TR" sz="1100" b="0" i="0" u="none" strike="noStrike">
                          <a:effectLst/>
                          <a:latin typeface="Calibri"/>
                        </a:rPr>
                        <a:t>65,5</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ctr"/>
                      <a:r>
                        <a:rPr lang="tr-TR" sz="1100" b="0" i="0" u="none" strike="noStrike">
                          <a:effectLst/>
                          <a:latin typeface="Calibri"/>
                        </a:rPr>
                        <a:t>3.178.060,00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tr-TR" sz="1100" b="0" i="0" u="none" strike="noStrike">
                          <a:effectLst/>
                          <a:latin typeface="Calibri"/>
                        </a:rPr>
                        <a:t>16,35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tr-TR" sz="1100" b="0" i="0" u="none" strike="noStrike">
                          <a:effectLst/>
                          <a:latin typeface="Calibri"/>
                        </a:rPr>
                        <a:t>64,00</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xmlns="" val="10006"/>
                  </a:ext>
                </a:extLst>
              </a:tr>
              <a:tr h="266683">
                <a:tc>
                  <a:txBody>
                    <a:bodyPr/>
                    <a:lstStyle/>
                    <a:p>
                      <a:pPr algn="l" fontAlgn="ctr"/>
                      <a:r>
                        <a:rPr lang="tr-TR" sz="1100" b="0" i="0" u="none" strike="noStrike">
                          <a:effectLst/>
                          <a:latin typeface="Calibri"/>
                        </a:rPr>
                        <a:t>XXX 2</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just" fontAlgn="ctr"/>
                      <a:r>
                        <a:rPr lang="tr-TR" sz="1100" b="0" i="0" u="none" strike="noStrike" dirty="0">
                          <a:effectLst/>
                          <a:latin typeface="Calibri"/>
                        </a:rPr>
                        <a:t>YYY  boru ile şebeke hattı döşenmesi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tr-TR" sz="1100" b="0" i="0" u="none" strike="noStrike">
                          <a:effectLst/>
                          <a:latin typeface="Calibri"/>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tr-TR" sz="1100" b="0" i="0" u="none" strike="noStrike">
                          <a:effectLst/>
                          <a:latin typeface="Calibri"/>
                        </a:rPr>
                        <a:t>15.000,00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ctr"/>
                      <a:r>
                        <a:rPr lang="tr-TR" sz="1100" b="0" i="0" u="none" strike="noStrike">
                          <a:effectLst/>
                          <a:latin typeface="Calibri"/>
                        </a:rPr>
                        <a:t>180,5</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ctr"/>
                      <a:r>
                        <a:rPr lang="tr-TR" sz="1100" b="0" i="0" u="none" strike="noStrike">
                          <a:effectLst/>
                          <a:latin typeface="Calibri"/>
                        </a:rPr>
                        <a:t>2.707.500,00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tr-TR" sz="1100" b="0" i="0" u="none" strike="noStrike">
                          <a:effectLst/>
                          <a:latin typeface="Calibri"/>
                        </a:rPr>
                        <a:t>13,93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tr-TR" sz="1100" b="0" i="0" u="none" strike="noStrike">
                          <a:effectLst/>
                          <a:latin typeface="Calibri"/>
                        </a:rPr>
                        <a:t>77,93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xmlns="" val="10007"/>
                  </a:ext>
                </a:extLst>
              </a:tr>
              <a:tr h="266683">
                <a:tc>
                  <a:txBody>
                    <a:bodyPr/>
                    <a:lstStyle/>
                    <a:p>
                      <a:pPr algn="l" fontAlgn="ctr"/>
                      <a:r>
                        <a:rPr lang="tr-TR" sz="1100" b="0" i="0" u="none" strike="noStrike" dirty="0">
                          <a:solidFill>
                            <a:srgbClr val="FF0000"/>
                          </a:solidFill>
                          <a:effectLst/>
                          <a:latin typeface="Calibri"/>
                        </a:rPr>
                        <a:t>XXX 1</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just" fontAlgn="ctr"/>
                      <a:r>
                        <a:rPr lang="tr-TR" sz="1100" b="0" i="0" u="none" strike="noStrike" dirty="0">
                          <a:solidFill>
                            <a:srgbClr val="FF0000"/>
                          </a:solidFill>
                          <a:effectLst/>
                          <a:latin typeface="Calibri"/>
                        </a:rPr>
                        <a:t> </a:t>
                      </a:r>
                      <a:r>
                        <a:rPr lang="tr-TR" sz="1100" b="0" i="0" u="none" strike="noStrike" dirty="0" err="1">
                          <a:solidFill>
                            <a:srgbClr val="FF0000"/>
                          </a:solidFill>
                          <a:effectLst/>
                          <a:latin typeface="Calibri"/>
                        </a:rPr>
                        <a:t>xxx</a:t>
                      </a:r>
                      <a:r>
                        <a:rPr lang="tr-TR" sz="1100" b="0" i="0" u="none" strike="noStrike" dirty="0">
                          <a:solidFill>
                            <a:srgbClr val="FF0000"/>
                          </a:solidFill>
                          <a:effectLst/>
                          <a:latin typeface="Calibri"/>
                        </a:rPr>
                        <a:t>  boru ile şebeke hattı döşenmesi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tr-TR" sz="1100" b="0" i="0" u="none" strike="noStrike" dirty="0">
                          <a:solidFill>
                            <a:srgbClr val="FF0000"/>
                          </a:solidFill>
                          <a:effectLst/>
                          <a:latin typeface="Calibri"/>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tr-TR" sz="1100" b="0" i="0" u="none" strike="noStrike" dirty="0">
                          <a:solidFill>
                            <a:srgbClr val="FF0000"/>
                          </a:solidFill>
                          <a:effectLst/>
                          <a:latin typeface="Calibri"/>
                        </a:rPr>
                        <a:t>50.500,00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ctr"/>
                      <a:r>
                        <a:rPr lang="tr-TR" sz="1100" b="0" i="0" u="none" strike="noStrike" dirty="0">
                          <a:solidFill>
                            <a:srgbClr val="FF0000"/>
                          </a:solidFill>
                          <a:effectLst/>
                          <a:latin typeface="Calibri"/>
                        </a:rPr>
                        <a:t>45</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ctr"/>
                      <a:r>
                        <a:rPr lang="tr-TR" sz="1100" b="0" i="0" u="none" strike="noStrike" dirty="0">
                          <a:solidFill>
                            <a:srgbClr val="FF0000"/>
                          </a:solidFill>
                          <a:effectLst/>
                          <a:latin typeface="Calibri"/>
                        </a:rPr>
                        <a:t>2.272.500,00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tr-TR" sz="1100" b="0" i="0" u="none" strike="noStrike" dirty="0">
                          <a:solidFill>
                            <a:srgbClr val="FF0000"/>
                          </a:solidFill>
                          <a:effectLst/>
                          <a:latin typeface="Calibri"/>
                        </a:rPr>
                        <a:t>11,69</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tr-TR" sz="1100" b="0" i="0" u="none" strike="noStrike" dirty="0">
                          <a:solidFill>
                            <a:srgbClr val="FF0000"/>
                          </a:solidFill>
                          <a:effectLst/>
                          <a:latin typeface="Calibri"/>
                        </a:rPr>
                        <a:t>89,63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xmlns="" val="10008"/>
                  </a:ext>
                </a:extLst>
              </a:tr>
              <a:tr h="266683">
                <a:tc>
                  <a:txBody>
                    <a:bodyPr/>
                    <a:lstStyle/>
                    <a:p>
                      <a:pPr algn="l" fontAlgn="ctr"/>
                      <a:r>
                        <a:rPr lang="tr-TR" sz="800" b="0" i="0" u="none" strike="noStrike">
                          <a:effectLst/>
                          <a:latin typeface="Arial"/>
                        </a:rPr>
                        <a:t>XXX 7</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800" b="0" i="0" u="none" strike="noStrike" dirty="0">
                          <a:effectLst/>
                          <a:latin typeface="Arial"/>
                        </a:rPr>
                        <a:t>YK  şebeke  hattı döşenmesi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32.000,00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22,2</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710.400,00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3,6551</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93,28</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66683">
                <a:tc>
                  <a:txBody>
                    <a:bodyPr/>
                    <a:lstStyle/>
                    <a:p>
                      <a:pPr algn="l" fontAlgn="ctr"/>
                      <a:r>
                        <a:rPr lang="tr-TR" sz="800" b="0" i="0" u="none" strike="noStrike">
                          <a:effectLst/>
                          <a:latin typeface="Arial"/>
                        </a:rPr>
                        <a:t>XXX 12</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800" b="0" i="0" u="none" strike="noStrike" dirty="0">
                          <a:effectLst/>
                          <a:latin typeface="Arial"/>
                        </a:rPr>
                        <a:t>LM  </a:t>
                      </a:r>
                      <a:r>
                        <a:rPr lang="tr-TR" sz="800" b="0" i="0" u="none" strike="noStrike" dirty="0" smtClean="0">
                          <a:effectLst/>
                          <a:latin typeface="Arial"/>
                        </a:rPr>
                        <a:t>şebeke </a:t>
                      </a:r>
                      <a:r>
                        <a:rPr lang="tr-TR" sz="800" b="0" i="0" u="none" strike="noStrike" dirty="0">
                          <a:effectLst/>
                          <a:latin typeface="Arial"/>
                        </a:rPr>
                        <a:t>hattı döşenmesi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5.550,00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102</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566.100,00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dirty="0">
                          <a:effectLst/>
                          <a:latin typeface="Arial Tur"/>
                        </a:rPr>
                        <a:t>2,9126</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96,19</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66683">
                <a:tc>
                  <a:txBody>
                    <a:bodyPr/>
                    <a:lstStyle/>
                    <a:p>
                      <a:pPr algn="l" fontAlgn="ctr"/>
                      <a:r>
                        <a:rPr lang="tr-TR" sz="800" b="0" i="0" u="none" strike="noStrike">
                          <a:effectLst/>
                          <a:latin typeface="Arial"/>
                        </a:rPr>
                        <a:t>XXX 5</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800" b="0" i="0" u="none" strike="noStrike" dirty="0">
                          <a:effectLst/>
                          <a:latin typeface="Arial"/>
                        </a:rPr>
                        <a:t>LLL   boru ile şebeke hattı döşenmesi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25.880,00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12,35</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319.618,00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1,6445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97,84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66683">
                <a:tc>
                  <a:txBody>
                    <a:bodyPr/>
                    <a:lstStyle/>
                    <a:p>
                      <a:pPr algn="l" fontAlgn="ctr"/>
                      <a:r>
                        <a:rPr lang="tr-TR" sz="800" b="0" i="0" u="none" strike="noStrike">
                          <a:effectLst/>
                          <a:latin typeface="Arial"/>
                        </a:rPr>
                        <a:t>XXX 10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800" b="0" i="0" u="none" strike="noStrike" dirty="0">
                          <a:effectLst/>
                          <a:latin typeface="Arial"/>
                        </a:rPr>
                        <a:t>MK  </a:t>
                      </a:r>
                      <a:r>
                        <a:rPr lang="tr-TR" sz="800" b="0" i="0" u="none" strike="noStrike" dirty="0" smtClean="0">
                          <a:effectLst/>
                          <a:latin typeface="Arial"/>
                        </a:rPr>
                        <a:t>şebeke </a:t>
                      </a:r>
                      <a:r>
                        <a:rPr lang="tr-TR" sz="800" b="0" i="0" u="none" strike="noStrike" dirty="0">
                          <a:effectLst/>
                          <a:latin typeface="Arial"/>
                        </a:rPr>
                        <a:t>hattı döşenmesi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3.241,00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38,8</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125.750,80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0,647</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98,48</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66683">
                <a:tc>
                  <a:txBody>
                    <a:bodyPr/>
                    <a:lstStyle/>
                    <a:p>
                      <a:pPr algn="l" fontAlgn="ctr"/>
                      <a:r>
                        <a:rPr lang="tr-TR" sz="800" b="0" i="0" u="none" strike="noStrike">
                          <a:effectLst/>
                          <a:latin typeface="Arial"/>
                        </a:rPr>
                        <a:t>XXX 11</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800" b="0" i="0" u="none" strike="noStrike" dirty="0">
                          <a:effectLst/>
                          <a:latin typeface="Arial"/>
                        </a:rPr>
                        <a:t>XL  </a:t>
                      </a:r>
                      <a:r>
                        <a:rPr lang="tr-TR" sz="800" b="0" i="0" u="none" strike="noStrike" dirty="0" smtClean="0">
                          <a:effectLst/>
                          <a:latin typeface="Arial"/>
                        </a:rPr>
                        <a:t>şebeke </a:t>
                      </a:r>
                      <a:r>
                        <a:rPr lang="tr-TR" sz="800" b="0" i="0" u="none" strike="noStrike" dirty="0">
                          <a:effectLst/>
                          <a:latin typeface="Arial"/>
                        </a:rPr>
                        <a:t>hattı döşenmesi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4.580,00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23,5</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107.630,00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0,5538</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99,04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66683">
                <a:tc>
                  <a:txBody>
                    <a:bodyPr/>
                    <a:lstStyle/>
                    <a:p>
                      <a:pPr algn="l" fontAlgn="ctr"/>
                      <a:r>
                        <a:rPr lang="tr-TR" sz="800" b="0" i="0" u="none" strike="noStrike">
                          <a:effectLst/>
                          <a:latin typeface="Arial"/>
                        </a:rPr>
                        <a:t>XXX 3</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800" b="0" i="0" u="none" strike="noStrike" dirty="0" err="1">
                          <a:effectLst/>
                          <a:latin typeface="Arial"/>
                        </a:rPr>
                        <a:t>kkk</a:t>
                      </a:r>
                      <a:r>
                        <a:rPr lang="tr-TR" sz="800" b="0" i="0" u="none" strike="noStrike" dirty="0">
                          <a:effectLst/>
                          <a:latin typeface="Arial"/>
                        </a:rPr>
                        <a:t>  boru ile şebeke hattı döşenmesi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2.522,00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38,85</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97.979,70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0,5041</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99,54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66683">
                <a:tc>
                  <a:txBody>
                    <a:bodyPr/>
                    <a:lstStyle/>
                    <a:p>
                      <a:pPr algn="l" fontAlgn="ctr"/>
                      <a:r>
                        <a:rPr lang="tr-TR" sz="800" b="0" i="0" u="none" strike="noStrike">
                          <a:effectLst/>
                          <a:latin typeface="Arial"/>
                        </a:rPr>
                        <a:t>XXX 4</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800" b="0" i="0" u="none" strike="noStrike" dirty="0" err="1">
                          <a:effectLst/>
                          <a:latin typeface="Arial"/>
                        </a:rPr>
                        <a:t>mmm</a:t>
                      </a:r>
                      <a:r>
                        <a:rPr lang="tr-TR" sz="800" b="0" i="0" u="none" strike="noStrike" dirty="0">
                          <a:effectLst/>
                          <a:latin typeface="Arial"/>
                        </a:rPr>
                        <a:t>  boru ile şebeke hattı döşenmesi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1.250,00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42,5</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53.125,00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0,2733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99,82</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66683">
                <a:tc>
                  <a:txBody>
                    <a:bodyPr/>
                    <a:lstStyle/>
                    <a:p>
                      <a:pPr algn="l" fontAlgn="ctr"/>
                      <a:r>
                        <a:rPr lang="tr-TR" sz="800" b="0" i="0" u="none" strike="noStrike">
                          <a:effectLst/>
                          <a:latin typeface="Arial"/>
                        </a:rPr>
                        <a:t>XXX 13</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800" b="0" i="0" u="none" strike="noStrike" dirty="0">
                          <a:effectLst/>
                          <a:latin typeface="Arial"/>
                        </a:rPr>
                        <a:t>YL  </a:t>
                      </a:r>
                      <a:r>
                        <a:rPr lang="tr-TR" sz="800" b="0" i="0" u="none" strike="noStrike" dirty="0" smtClean="0">
                          <a:effectLst/>
                          <a:latin typeface="Arial"/>
                        </a:rPr>
                        <a:t>şebeke </a:t>
                      </a:r>
                      <a:r>
                        <a:rPr lang="tr-TR" sz="800" b="0" i="0" u="none" strike="noStrike" dirty="0">
                          <a:effectLst/>
                          <a:latin typeface="Arial"/>
                        </a:rPr>
                        <a:t>hattı döşenmesi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250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98</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24.500,00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dirty="0">
                          <a:effectLst/>
                          <a:latin typeface="Arial Tur"/>
                        </a:rPr>
                        <a:t>0,1261</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99,94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66683">
                <a:tc>
                  <a:txBody>
                    <a:bodyPr/>
                    <a:lstStyle/>
                    <a:p>
                      <a:pPr algn="l" fontAlgn="ctr"/>
                      <a:r>
                        <a:rPr lang="tr-TR" sz="800" b="0" i="0" u="none" strike="noStrike">
                          <a:effectLst/>
                          <a:latin typeface="Arial"/>
                        </a:rPr>
                        <a:t>XXX 8</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800" b="0" i="0" u="none" strike="noStrike" dirty="0">
                          <a:effectLst/>
                          <a:latin typeface="Arial"/>
                        </a:rPr>
                        <a:t>KL  </a:t>
                      </a:r>
                      <a:r>
                        <a:rPr lang="tr-TR" sz="800" b="0" i="0" u="none" strike="noStrike" dirty="0" smtClean="0">
                          <a:effectLst/>
                          <a:latin typeface="Arial"/>
                        </a:rPr>
                        <a:t>şebeke </a:t>
                      </a:r>
                      <a:r>
                        <a:rPr lang="tr-TR" sz="800" b="0" i="0" u="none" strike="noStrike" dirty="0">
                          <a:effectLst/>
                          <a:latin typeface="Arial"/>
                        </a:rPr>
                        <a:t>hattı döşenmesi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150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Arial"/>
                        </a:rPr>
                        <a:t>75,5</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Arial"/>
                        </a:rPr>
                        <a:t>11.325,00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0,0583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100,00</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66683">
                <a:tc>
                  <a:txBody>
                    <a:bodyPr/>
                    <a:lstStyle/>
                    <a:p>
                      <a:pPr algn="l" fontAlgn="ctr"/>
                      <a:r>
                        <a:rPr lang="tr-TR" sz="800" b="0" i="0" u="none" strike="noStrike">
                          <a:effectLst/>
                          <a:latin typeface="Arial"/>
                        </a:rPr>
                        <a:t>Toplam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effectLst/>
                          <a:latin typeface="Arial Tur"/>
                        </a:rPr>
                        <a:t> </a:t>
                      </a:r>
                    </a:p>
                  </a:txBody>
                  <a:tcPr marL="9526" marR="9526"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effectLst/>
                          <a:latin typeface="Arial Tur"/>
                        </a:rPr>
                        <a:t> </a:t>
                      </a:r>
                    </a:p>
                  </a:txBody>
                  <a:tcPr marL="9526" marR="9526"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effectLst/>
                          <a:latin typeface="Arial Tur"/>
                        </a:rPr>
                        <a:t> </a:t>
                      </a:r>
                    </a:p>
                  </a:txBody>
                  <a:tcPr marL="9526" marR="9526"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effectLst/>
                          <a:latin typeface="Arial Tur"/>
                        </a:rPr>
                        <a:t> </a:t>
                      </a:r>
                    </a:p>
                  </a:txBody>
                  <a:tcPr marL="9526" marR="9526"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19.435.948,58</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effectLst/>
                          <a:latin typeface="Arial Tur"/>
                        </a:rPr>
                        <a:t>100,00</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effectLst/>
                          <a:latin typeface="Arial Tur"/>
                        </a:rPr>
                        <a:t> </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bl>
          </a:graphicData>
        </a:graphic>
      </p:graphicFrame>
      <p:sp>
        <p:nvSpPr>
          <p:cNvPr id="15531" name="14 Dikdörtgen"/>
          <p:cNvSpPr>
            <a:spLocks noChangeArrowheads="1"/>
          </p:cNvSpPr>
          <p:nvPr/>
        </p:nvSpPr>
        <p:spPr bwMode="auto">
          <a:xfrm>
            <a:off x="447675" y="6165850"/>
            <a:ext cx="81565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pPr>
            <a:r>
              <a:rPr lang="tr-TR" altLang="tr-TR" sz="1800" dirty="0">
                <a:latin typeface="Tahoma" pitchFamily="34" charset="0"/>
              </a:rPr>
              <a:t> İdarelerce yalnızca sıralama yapılacaktır. Sorgulama yapılacak kalemlerin tespiti ihale komisyonlarınca gerçekleştirilecektir.</a:t>
            </a:r>
          </a:p>
          <a:p>
            <a:pPr eaLnBrk="1" hangingPunct="1">
              <a:spcBef>
                <a:spcPct val="0"/>
              </a:spcBef>
            </a:pPr>
            <a:endParaRPr lang="tr-TR" altLang="tr-TR" sz="1800" dirty="0">
              <a:latin typeface="Tahoma" pitchFamily="34" charset="0"/>
            </a:endParaRPr>
          </a:p>
        </p:txBody>
      </p:sp>
      <p:grpSp>
        <p:nvGrpSpPr>
          <p:cNvPr id="8" name="Grup 6"/>
          <p:cNvGrpSpPr/>
          <p:nvPr/>
        </p:nvGrpSpPr>
        <p:grpSpPr>
          <a:xfrm>
            <a:off x="323528" y="61306"/>
            <a:ext cx="8370058" cy="890408"/>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56022" y="1910697"/>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Sıralı İş Kalemleri Listesi</a:t>
              </a:r>
            </a:p>
          </p:txBody>
        </p:sp>
      </p:grpSp>
    </p:spTree>
    <p:extLst>
      <p:ext uri="{BB962C8B-B14F-4D97-AF65-F5344CB8AC3E}">
        <p14:creationId xmlns:p14="http://schemas.microsoft.com/office/powerpoint/2010/main" val="884533298"/>
      </p:ext>
    </p:extLst>
  </p:cSld>
  <p:clrMapOvr>
    <a:masterClrMapping/>
  </p:clrMapOvr>
  <p:transition>
    <p:wipe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611188" y="1412875"/>
            <a:ext cx="8147050" cy="4897438"/>
          </a:xfrm>
        </p:spPr>
        <p:txBody>
          <a:bodyPr rtlCol="0">
            <a:noAutofit/>
          </a:bodyPr>
          <a:lstStyle/>
          <a:p>
            <a:pPr indent="-182880" algn="just" eaLnBrk="1" fontAlgn="auto" hangingPunct="1">
              <a:spcAft>
                <a:spcPts val="0"/>
              </a:spcAft>
              <a:buClr>
                <a:schemeClr val="accent6">
                  <a:lumMod val="75000"/>
                </a:schemeClr>
              </a:buClr>
              <a:buFont typeface="Wingdings 2" pitchFamily="18" charset="2"/>
              <a:buNone/>
              <a:defRPr/>
            </a:pPr>
            <a:r>
              <a:rPr lang="tr-TR" altLang="tr-TR" sz="2300" b="1" dirty="0" smtClean="0">
                <a:solidFill>
                  <a:srgbClr val="FF0000"/>
                </a:solidFill>
              </a:rPr>
              <a:t>3-</a:t>
            </a:r>
            <a:r>
              <a:rPr lang="tr-TR" altLang="tr-TR" sz="2300" dirty="0" smtClean="0">
                <a:solidFill>
                  <a:schemeClr val="tx1">
                    <a:lumMod val="75000"/>
                    <a:lumOff val="25000"/>
                  </a:schemeClr>
                </a:solidFill>
              </a:rPr>
              <a:t>  Bütün iş kalemi/gruplarının </a:t>
            </a:r>
            <a:r>
              <a:rPr lang="tr-TR" altLang="tr-TR" sz="2300" b="1" dirty="0" smtClean="0">
                <a:solidFill>
                  <a:srgbClr val="FF0000"/>
                </a:solidFill>
              </a:rPr>
              <a:t>analizlerini </a:t>
            </a:r>
            <a:r>
              <a:rPr lang="tr-TR" altLang="tr-TR" sz="2300" dirty="0" smtClean="0">
                <a:solidFill>
                  <a:schemeClr val="tx1">
                    <a:lumMod val="75000"/>
                    <a:lumOff val="25000"/>
                  </a:schemeClr>
                </a:solidFill>
              </a:rPr>
              <a:t>yapacak.</a:t>
            </a:r>
          </a:p>
          <a:p>
            <a:pPr indent="-182880" algn="just" eaLnBrk="1" fontAlgn="auto" hangingPunct="1">
              <a:spcAft>
                <a:spcPts val="0"/>
              </a:spcAft>
              <a:buClr>
                <a:schemeClr val="accent6">
                  <a:lumMod val="75000"/>
                </a:schemeClr>
              </a:buClr>
              <a:buFont typeface="Wingdings 2" pitchFamily="18" charset="2"/>
              <a:buNone/>
              <a:defRPr/>
            </a:pPr>
            <a:endParaRPr lang="tr-TR" altLang="tr-TR" sz="2300" dirty="0" smtClean="0">
              <a:solidFill>
                <a:schemeClr val="tx1">
                  <a:lumMod val="75000"/>
                  <a:lumOff val="25000"/>
                </a:schemeClr>
              </a:solidFill>
            </a:endParaRPr>
          </a:p>
          <a:p>
            <a:pPr indent="-182880" algn="just" eaLnBrk="1" fontAlgn="auto" hangingPunct="1">
              <a:spcAft>
                <a:spcPts val="0"/>
              </a:spcAft>
              <a:buClr>
                <a:schemeClr val="accent6">
                  <a:lumMod val="75000"/>
                </a:schemeClr>
              </a:buClr>
              <a:buFont typeface="Wingdings 2" pitchFamily="18" charset="2"/>
              <a:buNone/>
              <a:defRPr/>
            </a:pPr>
            <a:r>
              <a:rPr lang="tr-TR" altLang="tr-TR" sz="2300" b="1" dirty="0" smtClean="0">
                <a:solidFill>
                  <a:srgbClr val="FF0000"/>
                </a:solidFill>
              </a:rPr>
              <a:t>4- </a:t>
            </a:r>
            <a:r>
              <a:rPr lang="tr-TR" altLang="tr-TR" sz="2300" dirty="0" smtClean="0">
                <a:solidFill>
                  <a:schemeClr val="tx1">
                    <a:lumMod val="75000"/>
                    <a:lumOff val="25000"/>
                  </a:schemeClr>
                </a:solidFill>
              </a:rPr>
              <a:t>Her bir iş kalemi için </a:t>
            </a:r>
            <a:r>
              <a:rPr lang="tr-TR" altLang="tr-TR" sz="2300" b="1" dirty="0" smtClean="0">
                <a:solidFill>
                  <a:srgbClr val="FF0000"/>
                </a:solidFill>
              </a:rPr>
              <a:t>sıralı analiz girdileri tablosu </a:t>
            </a:r>
            <a:r>
              <a:rPr lang="tr-TR" altLang="tr-TR" sz="2300" dirty="0" smtClean="0">
                <a:solidFill>
                  <a:schemeClr val="tx1">
                    <a:lumMod val="75000"/>
                    <a:lumOff val="25000"/>
                  </a:schemeClr>
                </a:solidFill>
              </a:rPr>
              <a:t>hazırlayacak.</a:t>
            </a:r>
          </a:p>
          <a:p>
            <a:pPr indent="-182880" algn="just" eaLnBrk="1" fontAlgn="auto" hangingPunct="1">
              <a:spcAft>
                <a:spcPts val="0"/>
              </a:spcAft>
              <a:buClr>
                <a:schemeClr val="accent6">
                  <a:lumMod val="75000"/>
                </a:schemeClr>
              </a:buClr>
              <a:buFont typeface="Wingdings 2" pitchFamily="18" charset="2"/>
              <a:buNone/>
              <a:defRPr/>
            </a:pPr>
            <a:endParaRPr lang="tr-TR" altLang="tr-TR" sz="2300" dirty="0" smtClean="0">
              <a:solidFill>
                <a:schemeClr val="tx1">
                  <a:lumMod val="75000"/>
                  <a:lumOff val="25000"/>
                </a:schemeClr>
              </a:solidFill>
            </a:endParaRPr>
          </a:p>
          <a:p>
            <a:pPr indent="-182880" algn="just" eaLnBrk="1" fontAlgn="auto" hangingPunct="1">
              <a:spcAft>
                <a:spcPts val="0"/>
              </a:spcAft>
              <a:buClr>
                <a:schemeClr val="accent6">
                  <a:lumMod val="75000"/>
                </a:schemeClr>
              </a:buClr>
              <a:buFont typeface="Wingdings 2" pitchFamily="18" charset="2"/>
              <a:buNone/>
              <a:defRPr/>
            </a:pPr>
            <a:r>
              <a:rPr lang="tr-TR" altLang="tr-TR" sz="2300" b="1" dirty="0" smtClean="0">
                <a:solidFill>
                  <a:srgbClr val="FF0000"/>
                </a:solidFill>
              </a:rPr>
              <a:t>5-</a:t>
            </a:r>
            <a:r>
              <a:rPr lang="tr-TR" altLang="tr-TR" sz="2300" dirty="0" smtClean="0">
                <a:solidFill>
                  <a:schemeClr val="tx1">
                    <a:lumMod val="75000"/>
                    <a:lumOff val="25000"/>
                  </a:schemeClr>
                </a:solidFill>
              </a:rPr>
              <a:t> Sıralı iş kalemleri/grupları listesi ile sıralı analiz girdileri tablosunu  </a:t>
            </a:r>
            <a:r>
              <a:rPr lang="tr-TR" altLang="tr-TR" sz="2300" b="1" dirty="0" smtClean="0">
                <a:solidFill>
                  <a:srgbClr val="FF0000"/>
                </a:solidFill>
              </a:rPr>
              <a:t>ihale onay belgesi ekine </a:t>
            </a:r>
            <a:r>
              <a:rPr lang="tr-TR" altLang="tr-TR" sz="2300" dirty="0" smtClean="0">
                <a:solidFill>
                  <a:schemeClr val="tx1">
                    <a:lumMod val="75000"/>
                    <a:lumOff val="25000"/>
                  </a:schemeClr>
                </a:solidFill>
              </a:rPr>
              <a:t>koyacak.</a:t>
            </a:r>
          </a:p>
          <a:p>
            <a:pPr indent="-182880" algn="just" eaLnBrk="1" fontAlgn="auto" hangingPunct="1">
              <a:spcAft>
                <a:spcPts val="0"/>
              </a:spcAft>
              <a:buClr>
                <a:schemeClr val="accent6">
                  <a:lumMod val="75000"/>
                </a:schemeClr>
              </a:buClr>
              <a:buFont typeface="Wingdings 2" pitchFamily="18" charset="2"/>
              <a:buNone/>
              <a:defRPr/>
            </a:pPr>
            <a:endParaRPr lang="tr-TR" altLang="tr-TR" sz="2300" dirty="0" smtClean="0">
              <a:solidFill>
                <a:schemeClr val="tx1">
                  <a:lumMod val="75000"/>
                  <a:lumOff val="25000"/>
                </a:schemeClr>
              </a:solidFill>
            </a:endParaRPr>
          </a:p>
          <a:p>
            <a:pPr indent="-182880" algn="just" eaLnBrk="1" fontAlgn="auto" hangingPunct="1">
              <a:spcAft>
                <a:spcPts val="0"/>
              </a:spcAft>
              <a:buClr>
                <a:schemeClr val="accent6">
                  <a:lumMod val="75000"/>
                </a:schemeClr>
              </a:buClr>
              <a:buFont typeface="Wingdings 2" pitchFamily="18" charset="2"/>
              <a:buNone/>
              <a:defRPr/>
            </a:pPr>
            <a:r>
              <a:rPr lang="tr-TR" altLang="tr-TR" sz="2300" b="1" dirty="0" smtClean="0">
                <a:solidFill>
                  <a:srgbClr val="FF0000"/>
                </a:solidFill>
              </a:rPr>
              <a:t>6-</a:t>
            </a:r>
            <a:r>
              <a:rPr lang="tr-TR" altLang="tr-TR" sz="2300" dirty="0" smtClean="0">
                <a:solidFill>
                  <a:schemeClr val="tx1">
                    <a:lumMod val="75000"/>
                    <a:lumOff val="25000"/>
                  </a:schemeClr>
                </a:solidFill>
              </a:rPr>
              <a:t> Özellikle paçal ve özel iş kalemlerine ait analiz formatı/formatlarını ihale dokümanı kapsamında </a:t>
            </a:r>
            <a:r>
              <a:rPr lang="tr-TR" altLang="tr-TR" sz="2300" b="1" dirty="0" smtClean="0">
                <a:solidFill>
                  <a:srgbClr val="FF0000"/>
                </a:solidFill>
              </a:rPr>
              <a:t>isteklilere verecektir.</a:t>
            </a:r>
          </a:p>
          <a:p>
            <a:pPr indent="-182880" algn="just" eaLnBrk="1" fontAlgn="auto" hangingPunct="1">
              <a:spcAft>
                <a:spcPts val="0"/>
              </a:spcAft>
              <a:buClr>
                <a:schemeClr val="accent6">
                  <a:lumMod val="75000"/>
                </a:schemeClr>
              </a:buClr>
              <a:buFont typeface="Wingdings 2" pitchFamily="18" charset="2"/>
              <a:buNone/>
              <a:defRPr/>
            </a:pPr>
            <a:endParaRPr lang="tr-TR" altLang="tr-TR" sz="2300" b="1" dirty="0" smtClean="0">
              <a:solidFill>
                <a:srgbClr val="FF0000"/>
              </a:solidFill>
            </a:endParaRPr>
          </a:p>
          <a:p>
            <a:pPr indent="-182880" algn="just" eaLnBrk="1" fontAlgn="auto" hangingPunct="1">
              <a:spcAft>
                <a:spcPts val="0"/>
              </a:spcAft>
              <a:buClr>
                <a:schemeClr val="accent6">
                  <a:lumMod val="75000"/>
                </a:schemeClr>
              </a:buClr>
              <a:buNone/>
              <a:defRPr/>
            </a:pPr>
            <a:r>
              <a:rPr lang="tr-TR" altLang="tr-TR" sz="2300" b="1" dirty="0" smtClean="0">
                <a:solidFill>
                  <a:srgbClr val="FF0000"/>
                </a:solidFill>
              </a:rPr>
              <a:t>7- </a:t>
            </a:r>
            <a:r>
              <a:rPr lang="tr-TR" altLang="tr-TR" sz="2300" dirty="0">
                <a:solidFill>
                  <a:schemeClr val="tx1">
                    <a:lumMod val="75000"/>
                    <a:lumOff val="25000"/>
                  </a:schemeClr>
                </a:solidFill>
              </a:rPr>
              <a:t>İhaleye özgü alanlara ilişkin nakliye mesafeleri </a:t>
            </a:r>
            <a:r>
              <a:rPr lang="tr-TR" altLang="tr-TR" sz="2300" b="1" dirty="0" smtClean="0">
                <a:solidFill>
                  <a:srgbClr val="FF0000"/>
                </a:solidFill>
              </a:rPr>
              <a:t>isteklilere </a:t>
            </a:r>
            <a:r>
              <a:rPr lang="tr-TR" altLang="tr-TR" sz="2300" b="1" dirty="0">
                <a:solidFill>
                  <a:srgbClr val="FF0000"/>
                </a:solidFill>
              </a:rPr>
              <a:t>verecektir.</a:t>
            </a:r>
          </a:p>
          <a:p>
            <a:pPr indent="-182880" algn="just" eaLnBrk="1" fontAlgn="auto" hangingPunct="1">
              <a:spcAft>
                <a:spcPts val="0"/>
              </a:spcAft>
              <a:buClr>
                <a:schemeClr val="accent6">
                  <a:lumMod val="75000"/>
                </a:schemeClr>
              </a:buClr>
              <a:buFont typeface="Arial" panose="020B0604020202020204" pitchFamily="34" charset="0"/>
              <a:buChar char="•"/>
              <a:defRPr/>
            </a:pPr>
            <a:endParaRPr lang="tr-TR" altLang="tr-TR" sz="2300" dirty="0" smtClean="0">
              <a:solidFill>
                <a:schemeClr val="tx1">
                  <a:lumMod val="75000"/>
                  <a:lumOff val="25000"/>
                </a:schemeClr>
              </a:solidFill>
            </a:endParaRPr>
          </a:p>
        </p:txBody>
      </p:sp>
      <p:sp>
        <p:nvSpPr>
          <p:cNvPr id="15" name="Yuvarlatılmış Dikdörtgen 4"/>
          <p:cNvSpPr/>
          <p:nvPr/>
        </p:nvSpPr>
        <p:spPr>
          <a:xfrm>
            <a:off x="1319031" y="188640"/>
            <a:ext cx="7380552" cy="95434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200">
              <a:lnSpc>
                <a:spcPct val="90000"/>
              </a:lnSpc>
              <a:spcAft>
                <a:spcPct val="35000"/>
              </a:spcAft>
              <a:defRPr/>
            </a:pPr>
            <a:endParaRPr lang="tr-TR" sz="3200" dirty="0"/>
          </a:p>
        </p:txBody>
      </p:sp>
      <p:grpSp>
        <p:nvGrpSpPr>
          <p:cNvPr id="13"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16"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İdarelerce Yapılacak İşlemler </a:t>
              </a:r>
            </a:p>
          </p:txBody>
        </p:sp>
      </p:grpSp>
    </p:spTree>
    <p:extLst>
      <p:ext uri="{BB962C8B-B14F-4D97-AF65-F5344CB8AC3E}">
        <p14:creationId xmlns:p14="http://schemas.microsoft.com/office/powerpoint/2010/main" val="2310311400"/>
      </p:ext>
    </p:extLst>
  </p:cSld>
  <p:clrMapOvr>
    <a:masterClrMapping/>
  </p:clrMapOvr>
  <p:transition>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6"/>
          <p:cNvGrpSpPr/>
          <p:nvPr/>
        </p:nvGrpSpPr>
        <p:grpSpPr>
          <a:xfrm>
            <a:off x="323528" y="233925"/>
            <a:ext cx="8370058" cy="890408"/>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İdarelerce Yapılacak İşlemler </a:t>
              </a:r>
            </a:p>
          </p:txBody>
        </p:sp>
      </p:grpSp>
      <p:graphicFrame>
        <p:nvGraphicFramePr>
          <p:cNvPr id="2" name="Tablo 1"/>
          <p:cNvGraphicFramePr>
            <a:graphicFrameLocks noGrp="1"/>
          </p:cNvGraphicFramePr>
          <p:nvPr/>
        </p:nvGraphicFramePr>
        <p:xfrm>
          <a:off x="612775" y="1268413"/>
          <a:ext cx="7746999" cy="5280025"/>
        </p:xfrm>
        <a:graphic>
          <a:graphicData uri="http://schemas.openxmlformats.org/drawingml/2006/table">
            <a:tbl>
              <a:tblPr firstRow="1" firstCol="1" bandRow="1">
                <a:tableStyleId>{5C22544A-7EE6-4342-B048-85BDC9FD1C3A}</a:tableStyleId>
              </a:tblPr>
              <a:tblGrid>
                <a:gridCol w="346432">
                  <a:extLst>
                    <a:ext uri="{9D8B030D-6E8A-4147-A177-3AD203B41FA5}">
                      <a16:colId xmlns:a16="http://schemas.microsoft.com/office/drawing/2014/main" xmlns="" val="20000"/>
                    </a:ext>
                  </a:extLst>
                </a:gridCol>
                <a:gridCol w="740720">
                  <a:extLst>
                    <a:ext uri="{9D8B030D-6E8A-4147-A177-3AD203B41FA5}">
                      <a16:colId xmlns:a16="http://schemas.microsoft.com/office/drawing/2014/main" xmlns="" val="20001"/>
                    </a:ext>
                  </a:extLst>
                </a:gridCol>
                <a:gridCol w="711213">
                  <a:extLst>
                    <a:ext uri="{9D8B030D-6E8A-4147-A177-3AD203B41FA5}">
                      <a16:colId xmlns:a16="http://schemas.microsoft.com/office/drawing/2014/main" xmlns="" val="20002"/>
                    </a:ext>
                  </a:extLst>
                </a:gridCol>
                <a:gridCol w="288048">
                  <a:extLst>
                    <a:ext uri="{9D8B030D-6E8A-4147-A177-3AD203B41FA5}">
                      <a16:colId xmlns:a16="http://schemas.microsoft.com/office/drawing/2014/main" xmlns="" val="20003"/>
                    </a:ext>
                  </a:extLst>
                </a:gridCol>
                <a:gridCol w="524725">
                  <a:extLst>
                    <a:ext uri="{9D8B030D-6E8A-4147-A177-3AD203B41FA5}">
                      <a16:colId xmlns:a16="http://schemas.microsoft.com/office/drawing/2014/main" xmlns="" val="20004"/>
                    </a:ext>
                  </a:extLst>
                </a:gridCol>
                <a:gridCol w="670388">
                  <a:extLst>
                    <a:ext uri="{9D8B030D-6E8A-4147-A177-3AD203B41FA5}">
                      <a16:colId xmlns:a16="http://schemas.microsoft.com/office/drawing/2014/main" xmlns="" val="20005"/>
                    </a:ext>
                  </a:extLst>
                </a:gridCol>
                <a:gridCol w="803708">
                  <a:extLst>
                    <a:ext uri="{9D8B030D-6E8A-4147-A177-3AD203B41FA5}">
                      <a16:colId xmlns:a16="http://schemas.microsoft.com/office/drawing/2014/main" xmlns="" val="20006"/>
                    </a:ext>
                  </a:extLst>
                </a:gridCol>
                <a:gridCol w="293863">
                  <a:extLst>
                    <a:ext uri="{9D8B030D-6E8A-4147-A177-3AD203B41FA5}">
                      <a16:colId xmlns:a16="http://schemas.microsoft.com/office/drawing/2014/main" xmlns="" val="20007"/>
                    </a:ext>
                  </a:extLst>
                </a:gridCol>
                <a:gridCol w="769796">
                  <a:extLst>
                    <a:ext uri="{9D8B030D-6E8A-4147-A177-3AD203B41FA5}">
                      <a16:colId xmlns:a16="http://schemas.microsoft.com/office/drawing/2014/main" xmlns="" val="20008"/>
                    </a:ext>
                  </a:extLst>
                </a:gridCol>
                <a:gridCol w="454405">
                  <a:extLst>
                    <a:ext uri="{9D8B030D-6E8A-4147-A177-3AD203B41FA5}">
                      <a16:colId xmlns:a16="http://schemas.microsoft.com/office/drawing/2014/main" xmlns="" val="20009"/>
                    </a:ext>
                  </a:extLst>
                </a:gridCol>
                <a:gridCol w="360059">
                  <a:extLst>
                    <a:ext uri="{9D8B030D-6E8A-4147-A177-3AD203B41FA5}">
                      <a16:colId xmlns:a16="http://schemas.microsoft.com/office/drawing/2014/main" xmlns="" val="20010"/>
                    </a:ext>
                  </a:extLst>
                </a:gridCol>
                <a:gridCol w="440982">
                  <a:extLst>
                    <a:ext uri="{9D8B030D-6E8A-4147-A177-3AD203B41FA5}">
                      <a16:colId xmlns:a16="http://schemas.microsoft.com/office/drawing/2014/main" xmlns="" val="20011"/>
                    </a:ext>
                  </a:extLst>
                </a:gridCol>
                <a:gridCol w="538952">
                  <a:extLst>
                    <a:ext uri="{9D8B030D-6E8A-4147-A177-3AD203B41FA5}">
                      <a16:colId xmlns:a16="http://schemas.microsoft.com/office/drawing/2014/main" xmlns="" val="20012"/>
                    </a:ext>
                  </a:extLst>
                </a:gridCol>
                <a:gridCol w="803708">
                  <a:extLst>
                    <a:ext uri="{9D8B030D-6E8A-4147-A177-3AD203B41FA5}">
                      <a16:colId xmlns:a16="http://schemas.microsoft.com/office/drawing/2014/main" xmlns="" val="20013"/>
                    </a:ext>
                  </a:extLst>
                </a:gridCol>
              </a:tblGrid>
              <a:tr h="701107">
                <a:tc gridSpan="2">
                  <a:txBody>
                    <a:bodyPr/>
                    <a:lstStyle/>
                    <a:p>
                      <a:pPr algn="ctr">
                        <a:lnSpc>
                          <a:spcPct val="115000"/>
                        </a:lnSpc>
                        <a:spcAft>
                          <a:spcPts val="0"/>
                        </a:spcAft>
                      </a:pPr>
                      <a:r>
                        <a:rPr lang="tr-TR" sz="1000" dirty="0">
                          <a:effectLst/>
                        </a:rPr>
                        <a:t>İş kalemi / grubu</a:t>
                      </a:r>
                    </a:p>
                    <a:p>
                      <a:pPr algn="ctr">
                        <a:lnSpc>
                          <a:spcPct val="115000"/>
                        </a:lnSpc>
                        <a:spcAft>
                          <a:spcPts val="0"/>
                        </a:spcAft>
                      </a:pPr>
                      <a:r>
                        <a:rPr lang="tr-TR" sz="1000" dirty="0">
                          <a:effectLst/>
                        </a:rPr>
                        <a:t>No : 4</a:t>
                      </a:r>
                      <a:endParaRPr lang="tr-TR" sz="1000" dirty="0">
                        <a:effectLst/>
                        <a:latin typeface="Times New Roman"/>
                        <a:ea typeface="Times New Roman"/>
                      </a:endParaRPr>
                    </a:p>
                  </a:txBody>
                  <a:tcPr marL="8462" marR="8462" marT="0" marB="0"/>
                </a:tc>
                <a:tc hMerge="1">
                  <a:txBody>
                    <a:bodyPr/>
                    <a:lstStyle/>
                    <a:p>
                      <a:endParaRPr lang="tr-TR"/>
                    </a:p>
                  </a:txBody>
                  <a:tcPr/>
                </a:tc>
                <a:tc gridSpan="4">
                  <a:txBody>
                    <a:bodyPr/>
                    <a:lstStyle/>
                    <a:p>
                      <a:pPr algn="just">
                        <a:lnSpc>
                          <a:spcPct val="115000"/>
                        </a:lnSpc>
                        <a:spcAft>
                          <a:spcPts val="0"/>
                        </a:spcAft>
                      </a:pPr>
                      <a:r>
                        <a:rPr lang="tr-TR" sz="1000" dirty="0">
                          <a:effectLst/>
                        </a:rPr>
                        <a:t>Yangına dayanıklı alçı  duvar levhaları ile metal iskeletli giydirme duvar yapılması (………… Duvar Levhası ile)</a:t>
                      </a:r>
                      <a:endParaRPr lang="tr-TR" sz="1000" dirty="0">
                        <a:effectLst/>
                        <a:latin typeface="Times New Roman"/>
                        <a:ea typeface="Times New Roman"/>
                      </a:endParaRPr>
                    </a:p>
                  </a:txBody>
                  <a:tcPr marL="8462" marR="8462" marT="0" marB="0"/>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a:effectLst/>
                        </a:rPr>
                        <a:t>Ölçü Birimi</a:t>
                      </a:r>
                    </a:p>
                    <a:p>
                      <a:pPr algn="ctr">
                        <a:lnSpc>
                          <a:spcPct val="115000"/>
                        </a:lnSpc>
                        <a:spcAft>
                          <a:spcPts val="0"/>
                        </a:spcAft>
                      </a:pPr>
                      <a:r>
                        <a:rPr lang="tr-TR" sz="1000">
                          <a:effectLst/>
                        </a:rPr>
                        <a:t>m2</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4">
                  <a:txBody>
                    <a:bodyPr/>
                    <a:lstStyle/>
                    <a:p>
                      <a:pPr>
                        <a:lnSpc>
                          <a:spcPct val="115000"/>
                        </a:lnSpc>
                        <a:spcAft>
                          <a:spcPts val="0"/>
                        </a:spcAft>
                      </a:pPr>
                      <a:r>
                        <a:rPr lang="tr-TR" sz="1000" dirty="0">
                          <a:effectLst/>
                        </a:rPr>
                        <a:t>Sıralı analiz girdileri tablosu</a:t>
                      </a:r>
                      <a:endParaRPr lang="tr-TR" sz="1000" dirty="0">
                        <a:effectLst/>
                        <a:latin typeface="Times New Roman"/>
                        <a:ea typeface="Times New Roman"/>
                      </a:endParaRPr>
                    </a:p>
                  </a:txBody>
                  <a:tcPr marL="8462" marR="8462" marT="0" marB="0" anchor="b">
                    <a:solidFill>
                      <a:schemeClr val="accent3"/>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nSpc>
                          <a:spcPct val="115000"/>
                        </a:lnSpc>
                        <a:spcAft>
                          <a:spcPts val="0"/>
                        </a:spcAft>
                      </a:pPr>
                      <a:r>
                        <a:rPr lang="tr-TR" sz="1000" dirty="0">
                          <a:effectLst/>
                        </a:rPr>
                        <a:t> </a:t>
                      </a:r>
                      <a:endParaRPr lang="tr-TR" sz="1000" dirty="0">
                        <a:effectLst/>
                        <a:latin typeface="Times New Roman"/>
                        <a:ea typeface="Times New Roman"/>
                      </a:endParaRPr>
                    </a:p>
                  </a:txBody>
                  <a:tcPr marL="0" marR="0" marT="0" marB="0" anchor="ctr">
                    <a:solidFill>
                      <a:schemeClr val="accent3"/>
                    </a:solidFill>
                  </a:tcPr>
                </a:tc>
                <a:tc hMerge="1">
                  <a:txBody>
                    <a:bodyPr/>
                    <a:lstStyle/>
                    <a:p>
                      <a:endParaRPr lang="tr-TR"/>
                    </a:p>
                  </a:txBody>
                  <a:tcPr/>
                </a:tc>
                <a:extLst>
                  <a:ext uri="{0D108BD9-81ED-4DB2-BD59-A6C34878D82A}">
                    <a16:rowId xmlns:a16="http://schemas.microsoft.com/office/drawing/2014/main" xmlns="" val="10000"/>
                  </a:ext>
                </a:extLst>
              </a:tr>
              <a:tr h="350554">
                <a:tc>
                  <a:txBody>
                    <a:bodyPr/>
                    <a:lstStyle/>
                    <a:p>
                      <a:pPr algn="just">
                        <a:lnSpc>
                          <a:spcPct val="115000"/>
                        </a:lnSpc>
                        <a:spcAft>
                          <a:spcPts val="0"/>
                        </a:spcAft>
                      </a:pPr>
                      <a:r>
                        <a:rPr lang="tr-TR" sz="1000">
                          <a:effectLst/>
                        </a:rPr>
                        <a:t>Poz No</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Girdiler</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just">
                        <a:lnSpc>
                          <a:spcPct val="115000"/>
                        </a:lnSpc>
                        <a:spcAft>
                          <a:spcPts val="0"/>
                        </a:spcAft>
                      </a:pPr>
                      <a:r>
                        <a:rPr lang="tr-TR" sz="1000">
                          <a:effectLst/>
                        </a:rPr>
                        <a:t>Ö.Br.</a:t>
                      </a:r>
                      <a:endParaRPr lang="tr-TR" sz="1000">
                        <a:effectLst/>
                        <a:latin typeface="Times New Roman"/>
                        <a:ea typeface="Times New Roman"/>
                      </a:endParaRPr>
                    </a:p>
                  </a:txBody>
                  <a:tcPr marL="8462" marR="8462" marT="0" marB="0"/>
                </a:tc>
                <a:tc>
                  <a:txBody>
                    <a:bodyPr/>
                    <a:lstStyle/>
                    <a:p>
                      <a:pPr algn="just">
                        <a:lnSpc>
                          <a:spcPct val="115000"/>
                        </a:lnSpc>
                        <a:spcAft>
                          <a:spcPts val="0"/>
                        </a:spcAft>
                      </a:pPr>
                      <a:r>
                        <a:rPr lang="tr-TR" sz="1000">
                          <a:effectLst/>
                        </a:rPr>
                        <a:t>Mik.</a:t>
                      </a:r>
                      <a:endParaRPr lang="tr-TR" sz="1000">
                        <a:effectLst/>
                        <a:latin typeface="Times New Roman"/>
                        <a:ea typeface="Times New Roman"/>
                      </a:endParaRPr>
                    </a:p>
                  </a:txBody>
                  <a:tcPr marL="8462" marR="8462" marT="0" marB="0"/>
                </a:tc>
                <a:tc>
                  <a:txBody>
                    <a:bodyPr/>
                    <a:lstStyle/>
                    <a:p>
                      <a:pPr algn="just">
                        <a:lnSpc>
                          <a:spcPct val="115000"/>
                        </a:lnSpc>
                        <a:spcAft>
                          <a:spcPts val="0"/>
                        </a:spcAft>
                      </a:pPr>
                      <a:r>
                        <a:rPr lang="tr-TR" sz="1000">
                          <a:effectLst/>
                        </a:rPr>
                        <a:t>B.Fiy.</a:t>
                      </a:r>
                      <a:endParaRPr lang="tr-TR" sz="1000">
                        <a:effectLst/>
                        <a:latin typeface="Times New Roman"/>
                        <a:ea typeface="Times New Roman"/>
                      </a:endParaRPr>
                    </a:p>
                  </a:txBody>
                  <a:tcPr marL="8462" marR="8462" marT="0" marB="0"/>
                </a:tc>
                <a:tc>
                  <a:txBody>
                    <a:bodyPr/>
                    <a:lstStyle/>
                    <a:p>
                      <a:pPr algn="just">
                        <a:lnSpc>
                          <a:spcPct val="115000"/>
                        </a:lnSpc>
                        <a:spcAft>
                          <a:spcPts val="0"/>
                        </a:spcAft>
                      </a:pPr>
                      <a:r>
                        <a:rPr lang="tr-TR" sz="1000">
                          <a:effectLst/>
                        </a:rPr>
                        <a:t>Tutarı</a:t>
                      </a:r>
                      <a:endParaRPr lang="tr-TR" sz="1000">
                        <a:effectLst/>
                        <a:latin typeface="Times New Roman"/>
                        <a:ea typeface="Times New Roman"/>
                      </a:endParaRPr>
                    </a:p>
                  </a:txBody>
                  <a:tcPr marL="8462" marR="8462" marT="0" marB="0"/>
                </a:tc>
                <a:tc>
                  <a:txBody>
                    <a:bodyPr/>
                    <a:lstStyle/>
                    <a:p>
                      <a:pPr algn="just">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Girdiler</a:t>
                      </a:r>
                      <a:endParaRPr lang="tr-TR" sz="100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Ö.Br.</a:t>
                      </a:r>
                      <a:endParaRPr lang="tr-TR" sz="1000">
                        <a:effectLst/>
                        <a:latin typeface="Times New Roman"/>
                        <a:ea typeface="Times New Roman"/>
                      </a:endParaRPr>
                    </a:p>
                  </a:txBody>
                  <a:tcPr marL="8462" marR="8462" marT="0" marB="0">
                    <a:solidFill>
                      <a:schemeClr val="accent3"/>
                    </a:solidFill>
                  </a:tcPr>
                </a:tc>
                <a:tc>
                  <a:txBody>
                    <a:bodyPr/>
                    <a:lstStyle/>
                    <a:p>
                      <a:pPr algn="just">
                        <a:lnSpc>
                          <a:spcPct val="115000"/>
                        </a:lnSpc>
                        <a:spcAft>
                          <a:spcPts val="0"/>
                        </a:spcAft>
                      </a:pPr>
                      <a:r>
                        <a:rPr lang="tr-TR" sz="1000">
                          <a:effectLst/>
                        </a:rPr>
                        <a:t>Mik.</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B.Fiy.</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dirty="0">
                          <a:effectLst/>
                        </a:rPr>
                        <a:t>Tutarı</a:t>
                      </a:r>
                      <a:endParaRPr lang="tr-TR" sz="1000" dirty="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01"/>
                  </a:ext>
                </a:extLst>
              </a:tr>
              <a:tr h="203840">
                <a:tc>
                  <a:txBody>
                    <a:bodyPr/>
                    <a:lstStyle/>
                    <a:p>
                      <a:pPr algn="just">
                        <a:lnSpc>
                          <a:spcPct val="115000"/>
                        </a:lnSpc>
                        <a:spcAft>
                          <a:spcPts val="0"/>
                        </a:spcAft>
                      </a:pPr>
                      <a:r>
                        <a:rPr lang="tr-TR" sz="1000">
                          <a:effectLst/>
                        </a:rPr>
                        <a:t>…..</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Vida ve plastik dubel</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ctr">
                        <a:lnSpc>
                          <a:spcPct val="115000"/>
                        </a:lnSpc>
                        <a:spcAft>
                          <a:spcPts val="0"/>
                        </a:spcAft>
                      </a:pPr>
                      <a:r>
                        <a:rPr lang="tr-TR" sz="1000">
                          <a:effectLst/>
                        </a:rPr>
                        <a:t>Ad</a:t>
                      </a:r>
                      <a:endParaRPr lang="tr-TR" sz="1000">
                        <a:effectLst/>
                        <a:latin typeface="Times New Roman"/>
                        <a:ea typeface="Times New Roman"/>
                      </a:endParaRPr>
                    </a:p>
                  </a:txBody>
                  <a:tcPr marL="8462" marR="8462" marT="0" marB="0"/>
                </a:tc>
                <a:tc>
                  <a:txBody>
                    <a:bodyPr/>
                    <a:lstStyle/>
                    <a:p>
                      <a:pPr algn="just">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0,54</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Agraf vidası</a:t>
                      </a:r>
                      <a:endParaRPr lang="tr-TR" sz="100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Kt</a:t>
                      </a:r>
                      <a:endParaRPr lang="tr-TR" sz="1000">
                        <a:effectLst/>
                        <a:latin typeface="Times New Roman"/>
                        <a:ea typeface="Times New Roman"/>
                      </a:endParaRPr>
                    </a:p>
                  </a:txBody>
                  <a:tcPr marL="8462" marR="8462" marT="0" marB="0">
                    <a:solidFill>
                      <a:schemeClr val="accent3"/>
                    </a:solidFill>
                  </a:tcPr>
                </a:tc>
                <a:tc>
                  <a:txBody>
                    <a:bodyPr/>
                    <a:lstStyle/>
                    <a:p>
                      <a:pPr algn="just">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dirty="0">
                          <a:effectLst/>
                        </a:rPr>
                        <a:t>0,31</a:t>
                      </a:r>
                      <a:endParaRPr lang="tr-TR" sz="1000" dirty="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02"/>
                  </a:ext>
                </a:extLst>
              </a:tr>
              <a:tr h="350554">
                <a:tc>
                  <a:txBody>
                    <a:bodyPr/>
                    <a:lstStyle/>
                    <a:p>
                      <a:pPr algn="just">
                        <a:lnSpc>
                          <a:spcPct val="115000"/>
                        </a:lnSpc>
                        <a:spcAft>
                          <a:spcPts val="0"/>
                        </a:spcAft>
                      </a:pPr>
                      <a:r>
                        <a:rPr lang="tr-TR" sz="1000">
                          <a:effectLst/>
                        </a:rPr>
                        <a:t>…..</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Levha xx mm (yangına dayanıklı)</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ctr">
                        <a:lnSpc>
                          <a:spcPct val="115000"/>
                        </a:lnSpc>
                        <a:spcAft>
                          <a:spcPts val="0"/>
                        </a:spcAft>
                      </a:pPr>
                      <a:r>
                        <a:rPr lang="tr-TR" sz="1000">
                          <a:effectLst/>
                        </a:rPr>
                        <a:t>m2</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dirty="0">
                          <a:effectLst/>
                        </a:rPr>
                        <a:t>5,00</a:t>
                      </a:r>
                      <a:endParaRPr lang="tr-TR" sz="1000" dirty="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dirty="0">
                          <a:effectLst/>
                        </a:rPr>
                        <a:t>Ses yal. bandı5 cm</a:t>
                      </a:r>
                      <a:endParaRPr lang="tr-TR" sz="1000" dirty="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m</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dirty="0">
                          <a:effectLst/>
                        </a:rPr>
                        <a:t>0,33</a:t>
                      </a:r>
                      <a:endParaRPr lang="tr-TR" sz="1000" dirty="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03"/>
                  </a:ext>
                </a:extLst>
              </a:tr>
              <a:tr h="248173">
                <a:tc>
                  <a:txBody>
                    <a:bodyPr/>
                    <a:lstStyle/>
                    <a:p>
                      <a:pPr algn="just">
                        <a:lnSpc>
                          <a:spcPct val="115000"/>
                        </a:lnSpc>
                        <a:spcAft>
                          <a:spcPts val="0"/>
                        </a:spcAft>
                      </a:pPr>
                      <a:r>
                        <a:rPr lang="tr-TR" sz="1000">
                          <a:effectLst/>
                        </a:rPr>
                        <a:t>…..</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Tc 60 Profilli-0,6mm</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ctr">
                        <a:lnSpc>
                          <a:spcPct val="115000"/>
                        </a:lnSpc>
                        <a:spcAft>
                          <a:spcPts val="0"/>
                        </a:spcAft>
                      </a:pPr>
                      <a:r>
                        <a:rPr lang="tr-TR" sz="1000">
                          <a:effectLst/>
                        </a:rPr>
                        <a:t>m</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3,50</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Derz Bandı (Cam E.)</a:t>
                      </a:r>
                      <a:endParaRPr lang="tr-TR" sz="100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m</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dirty="0">
                          <a:effectLst/>
                        </a:rPr>
                        <a:t>0,34</a:t>
                      </a:r>
                      <a:endParaRPr lang="tr-TR" sz="1000" dirty="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04"/>
                  </a:ext>
                </a:extLst>
              </a:tr>
              <a:tr h="275887">
                <a:tc>
                  <a:txBody>
                    <a:bodyPr/>
                    <a:lstStyle/>
                    <a:p>
                      <a:pPr algn="just">
                        <a:lnSpc>
                          <a:spcPct val="115000"/>
                        </a:lnSpc>
                        <a:spcAft>
                          <a:spcPts val="0"/>
                        </a:spcAft>
                      </a:pPr>
                      <a:r>
                        <a:rPr lang="tr-TR" sz="1000">
                          <a:effectLst/>
                        </a:rPr>
                        <a:t>…..</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TU 28 Prof.-0,5 mm</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ctr">
                        <a:lnSpc>
                          <a:spcPct val="115000"/>
                        </a:lnSpc>
                        <a:spcAft>
                          <a:spcPts val="0"/>
                        </a:spcAft>
                      </a:pPr>
                      <a:r>
                        <a:rPr lang="tr-TR" sz="1000">
                          <a:effectLst/>
                        </a:rPr>
                        <a:t>m</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0,80</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Borazan vida</a:t>
                      </a:r>
                      <a:endParaRPr lang="tr-TR" sz="100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Kt</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dirty="0">
                          <a:effectLst/>
                        </a:rPr>
                        <a:t>0,35</a:t>
                      </a:r>
                      <a:endParaRPr lang="tr-TR" sz="1000" dirty="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05"/>
                  </a:ext>
                </a:extLst>
              </a:tr>
              <a:tr h="278603">
                <a:tc>
                  <a:txBody>
                    <a:bodyPr/>
                    <a:lstStyle/>
                    <a:p>
                      <a:pPr algn="just">
                        <a:lnSpc>
                          <a:spcPct val="115000"/>
                        </a:lnSpc>
                        <a:spcAft>
                          <a:spcPts val="0"/>
                        </a:spcAft>
                      </a:pPr>
                      <a:r>
                        <a:rPr lang="tr-TR" sz="1000">
                          <a:effectLst/>
                        </a:rPr>
                        <a:t>…..</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Agraf 12 cm</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ctr">
                        <a:lnSpc>
                          <a:spcPct val="115000"/>
                        </a:lnSpc>
                        <a:spcAft>
                          <a:spcPts val="0"/>
                        </a:spcAft>
                      </a:pPr>
                      <a:r>
                        <a:rPr lang="tr-TR" sz="1000">
                          <a:effectLst/>
                        </a:rPr>
                        <a:t>Ad</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0,51</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Derz dol. alçısı harcı</a:t>
                      </a:r>
                      <a:endParaRPr lang="tr-TR" sz="100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m3</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dirty="0">
                          <a:effectLst/>
                        </a:rPr>
                        <a:t>XXX</a:t>
                      </a:r>
                      <a:endParaRPr lang="tr-TR" sz="1000" dirty="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dirty="0">
                          <a:effectLst/>
                        </a:rPr>
                        <a:t>0,43</a:t>
                      </a:r>
                      <a:endParaRPr lang="tr-TR" sz="1000" dirty="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06"/>
                  </a:ext>
                </a:extLst>
              </a:tr>
              <a:tr h="275887">
                <a:tc>
                  <a:txBody>
                    <a:bodyPr/>
                    <a:lstStyle/>
                    <a:p>
                      <a:pPr algn="just">
                        <a:lnSpc>
                          <a:spcPct val="115000"/>
                        </a:lnSpc>
                        <a:spcAft>
                          <a:spcPts val="0"/>
                        </a:spcAft>
                      </a:pPr>
                      <a:r>
                        <a:rPr lang="tr-TR" sz="1000">
                          <a:effectLst/>
                        </a:rPr>
                        <a:t>…..</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Agraf vidası</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ctr">
                        <a:lnSpc>
                          <a:spcPct val="115000"/>
                        </a:lnSpc>
                        <a:spcAft>
                          <a:spcPts val="0"/>
                        </a:spcAft>
                      </a:pPr>
                      <a:r>
                        <a:rPr lang="tr-TR" sz="1000">
                          <a:effectLst/>
                        </a:rPr>
                        <a:t>Kt</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0,31</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Agraf 12 cm</a:t>
                      </a:r>
                      <a:endParaRPr lang="tr-TR" sz="100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Ad</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dirty="0">
                          <a:effectLst/>
                        </a:rPr>
                        <a:t>0,51</a:t>
                      </a:r>
                      <a:endParaRPr lang="tr-TR" sz="1000" dirty="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07"/>
                  </a:ext>
                </a:extLst>
              </a:tr>
              <a:tr h="228217">
                <a:tc>
                  <a:txBody>
                    <a:bodyPr/>
                    <a:lstStyle/>
                    <a:p>
                      <a:pPr algn="just">
                        <a:lnSpc>
                          <a:spcPct val="115000"/>
                        </a:lnSpc>
                        <a:spcAft>
                          <a:spcPts val="0"/>
                        </a:spcAft>
                      </a:pPr>
                      <a:r>
                        <a:rPr lang="tr-TR" sz="1000">
                          <a:effectLst/>
                        </a:rPr>
                        <a:t>…..</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Derz Bandı (cam.el.)</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ctr">
                        <a:lnSpc>
                          <a:spcPct val="115000"/>
                        </a:lnSpc>
                        <a:spcAft>
                          <a:spcPts val="0"/>
                        </a:spcAft>
                      </a:pPr>
                      <a:r>
                        <a:rPr lang="tr-TR" sz="1000">
                          <a:effectLst/>
                        </a:rPr>
                        <a:t>m</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0,34</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Vida ve plastik dubel</a:t>
                      </a:r>
                      <a:endParaRPr lang="tr-TR" sz="100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Ad</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a:effectLst/>
                        </a:rPr>
                        <a:t>0,54</a:t>
                      </a:r>
                      <a:endParaRPr lang="tr-TR" sz="100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08"/>
                  </a:ext>
                </a:extLst>
              </a:tr>
              <a:tr h="275887">
                <a:tc>
                  <a:txBody>
                    <a:bodyPr/>
                    <a:lstStyle/>
                    <a:p>
                      <a:pPr algn="just">
                        <a:lnSpc>
                          <a:spcPct val="115000"/>
                        </a:lnSpc>
                        <a:spcAft>
                          <a:spcPts val="0"/>
                        </a:spcAft>
                      </a:pPr>
                      <a:r>
                        <a:rPr lang="tr-TR" sz="1000">
                          <a:effectLst/>
                        </a:rPr>
                        <a:t>…..</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Ses yal. bandı 5 cm</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ctr">
                        <a:lnSpc>
                          <a:spcPct val="115000"/>
                        </a:lnSpc>
                        <a:spcAft>
                          <a:spcPts val="0"/>
                        </a:spcAft>
                      </a:pPr>
                      <a:r>
                        <a:rPr lang="tr-TR" sz="1000">
                          <a:effectLst/>
                        </a:rPr>
                        <a:t>m</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dirty="0">
                          <a:effectLst/>
                        </a:rPr>
                        <a:t>XXX</a:t>
                      </a:r>
                      <a:endParaRPr lang="tr-TR" sz="1000" dirty="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0,33</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Düz İşçi (taş.)</a:t>
                      </a:r>
                      <a:endParaRPr lang="tr-TR" sz="100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Sa</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a:effectLst/>
                        </a:rPr>
                        <a:t>0,68</a:t>
                      </a:r>
                      <a:endParaRPr lang="tr-TR" sz="100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09"/>
                  </a:ext>
                </a:extLst>
              </a:tr>
              <a:tr h="258647">
                <a:tc>
                  <a:txBody>
                    <a:bodyPr/>
                    <a:lstStyle/>
                    <a:p>
                      <a:pPr algn="just">
                        <a:lnSpc>
                          <a:spcPct val="115000"/>
                        </a:lnSpc>
                        <a:spcAft>
                          <a:spcPts val="0"/>
                        </a:spcAft>
                      </a:pPr>
                      <a:r>
                        <a:rPr lang="tr-TR" sz="1000">
                          <a:effectLst/>
                        </a:rPr>
                        <a:t>…..</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Borazan vida</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ctr">
                        <a:lnSpc>
                          <a:spcPct val="115000"/>
                        </a:lnSpc>
                        <a:spcAft>
                          <a:spcPts val="0"/>
                        </a:spcAft>
                      </a:pPr>
                      <a:r>
                        <a:rPr lang="tr-TR" sz="1000">
                          <a:effectLst/>
                        </a:rPr>
                        <a:t>Kt</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0,35</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TU 28 Prof.-0,5 mm</a:t>
                      </a:r>
                      <a:endParaRPr lang="tr-TR" sz="100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m</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dirty="0">
                          <a:effectLst/>
                        </a:rPr>
                        <a:t>0,80</a:t>
                      </a:r>
                      <a:endParaRPr lang="tr-TR" sz="1000" dirty="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10"/>
                  </a:ext>
                </a:extLst>
              </a:tr>
              <a:tr h="280831">
                <a:tc>
                  <a:txBody>
                    <a:bodyPr/>
                    <a:lstStyle/>
                    <a:p>
                      <a:pPr algn="just">
                        <a:lnSpc>
                          <a:spcPct val="115000"/>
                        </a:lnSpc>
                        <a:spcAft>
                          <a:spcPts val="0"/>
                        </a:spcAft>
                      </a:pPr>
                      <a:r>
                        <a:rPr lang="tr-TR" sz="1000">
                          <a:effectLst/>
                        </a:rPr>
                        <a:t>…..</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Derz dol. alçısı harcı</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ctr">
                        <a:lnSpc>
                          <a:spcPct val="115000"/>
                        </a:lnSpc>
                        <a:spcAft>
                          <a:spcPts val="0"/>
                        </a:spcAft>
                      </a:pPr>
                      <a:r>
                        <a:rPr lang="tr-TR" sz="1000">
                          <a:effectLst/>
                        </a:rPr>
                        <a:t>m3</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0,43</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Alçı levha usta yar.</a:t>
                      </a:r>
                      <a:endParaRPr lang="tr-TR" sz="100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Sa</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dirty="0">
                          <a:effectLst/>
                        </a:rPr>
                        <a:t>2,45</a:t>
                      </a:r>
                      <a:endParaRPr lang="tr-TR" sz="1000" dirty="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11"/>
                  </a:ext>
                </a:extLst>
              </a:tr>
              <a:tr h="275887">
                <a:tc>
                  <a:txBody>
                    <a:bodyPr/>
                    <a:lstStyle/>
                    <a:p>
                      <a:pPr algn="just">
                        <a:lnSpc>
                          <a:spcPct val="115000"/>
                        </a:lnSpc>
                        <a:spcAft>
                          <a:spcPts val="0"/>
                        </a:spcAft>
                      </a:pPr>
                      <a:r>
                        <a:rPr lang="tr-TR" sz="1000">
                          <a:effectLst/>
                        </a:rPr>
                        <a:t>…..</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Düz İşçi (taş.)</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ctr">
                        <a:lnSpc>
                          <a:spcPct val="115000"/>
                        </a:lnSpc>
                        <a:spcAft>
                          <a:spcPts val="0"/>
                        </a:spcAft>
                      </a:pPr>
                      <a:r>
                        <a:rPr lang="tr-TR" sz="1000">
                          <a:effectLst/>
                        </a:rPr>
                        <a:t>Sa</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0,68</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Alçı levha ustası</a:t>
                      </a:r>
                      <a:endParaRPr lang="tr-TR" sz="100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Sa</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dirty="0">
                          <a:effectLst/>
                        </a:rPr>
                        <a:t>3,25</a:t>
                      </a:r>
                      <a:endParaRPr lang="tr-TR" sz="1000" dirty="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12"/>
                  </a:ext>
                </a:extLst>
              </a:tr>
              <a:tr h="224290">
                <a:tc>
                  <a:txBody>
                    <a:bodyPr/>
                    <a:lstStyle/>
                    <a:p>
                      <a:pPr algn="just">
                        <a:lnSpc>
                          <a:spcPct val="115000"/>
                        </a:lnSpc>
                        <a:spcAft>
                          <a:spcPts val="0"/>
                        </a:spcAft>
                      </a:pPr>
                      <a:r>
                        <a:rPr lang="tr-TR" sz="1000">
                          <a:effectLst/>
                        </a:rPr>
                        <a:t>…..</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Alçı levha ustası</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ctr">
                        <a:lnSpc>
                          <a:spcPct val="115000"/>
                        </a:lnSpc>
                        <a:spcAft>
                          <a:spcPts val="0"/>
                        </a:spcAft>
                      </a:pPr>
                      <a:r>
                        <a:rPr lang="tr-TR" sz="1000">
                          <a:effectLst/>
                        </a:rPr>
                        <a:t>Sa</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3,25</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Tc 60 Prof.-0,6mm</a:t>
                      </a:r>
                      <a:endParaRPr lang="tr-TR" sz="100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m</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dirty="0">
                          <a:effectLst/>
                        </a:rPr>
                        <a:t>3,50</a:t>
                      </a:r>
                      <a:endParaRPr lang="tr-TR" sz="1000" dirty="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13"/>
                  </a:ext>
                </a:extLst>
              </a:tr>
              <a:tr h="525830">
                <a:tc>
                  <a:txBody>
                    <a:bodyPr/>
                    <a:lstStyle/>
                    <a:p>
                      <a:pPr algn="just">
                        <a:lnSpc>
                          <a:spcPct val="115000"/>
                        </a:lnSpc>
                        <a:spcAft>
                          <a:spcPts val="0"/>
                        </a:spcAft>
                      </a:pPr>
                      <a:r>
                        <a:rPr lang="tr-TR" sz="1000">
                          <a:effectLst/>
                        </a:rPr>
                        <a:t>…..</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Alçı levha usta yar.</a:t>
                      </a:r>
                      <a:endParaRPr lang="tr-TR" sz="1000">
                        <a:effectLst/>
                        <a:latin typeface="Times New Roman"/>
                        <a:ea typeface="Times New Roman"/>
                      </a:endParaRPr>
                    </a:p>
                  </a:txBody>
                  <a:tcPr marL="8462" marR="8462" marT="0" marB="0"/>
                </a:tc>
                <a:tc hMerge="1">
                  <a:txBody>
                    <a:bodyPr/>
                    <a:lstStyle/>
                    <a:p>
                      <a:endParaRPr lang="tr-TR"/>
                    </a:p>
                  </a:txBody>
                  <a:tcPr/>
                </a:tc>
                <a:tc>
                  <a:txBody>
                    <a:bodyPr/>
                    <a:lstStyle/>
                    <a:p>
                      <a:pPr algn="ctr">
                        <a:lnSpc>
                          <a:spcPct val="115000"/>
                        </a:lnSpc>
                        <a:spcAft>
                          <a:spcPts val="0"/>
                        </a:spcAft>
                      </a:pPr>
                      <a:r>
                        <a:rPr lang="tr-TR" sz="1000">
                          <a:effectLst/>
                        </a:rPr>
                        <a:t>Sa</a:t>
                      </a:r>
                      <a:endParaRPr lang="tr-TR" sz="1000">
                        <a:effectLst/>
                        <a:latin typeface="Times New Roman"/>
                        <a:ea typeface="Times New Roman"/>
                      </a:endParaRPr>
                    </a:p>
                  </a:txBody>
                  <a:tcPr marL="8462" marR="8462"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just">
                        <a:lnSpc>
                          <a:spcPct val="115000"/>
                        </a:lnSpc>
                        <a:spcAft>
                          <a:spcPts val="0"/>
                        </a:spcAft>
                      </a:pPr>
                      <a:r>
                        <a:rPr lang="tr-TR" sz="1000">
                          <a:effectLst/>
                        </a:rPr>
                        <a:t>XXX</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2,45</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gridSpan="2">
                  <a:txBody>
                    <a:bodyPr/>
                    <a:lstStyle/>
                    <a:p>
                      <a:pPr algn="just">
                        <a:lnSpc>
                          <a:spcPct val="115000"/>
                        </a:lnSpc>
                        <a:spcAft>
                          <a:spcPts val="0"/>
                        </a:spcAft>
                      </a:pPr>
                      <a:r>
                        <a:rPr lang="tr-TR" sz="1000">
                          <a:effectLst/>
                        </a:rPr>
                        <a:t>Levha xx mm (yangına </a:t>
                      </a:r>
                    </a:p>
                    <a:p>
                      <a:pPr algn="just">
                        <a:lnSpc>
                          <a:spcPct val="115000"/>
                        </a:lnSpc>
                        <a:spcAft>
                          <a:spcPts val="0"/>
                        </a:spcAft>
                      </a:pPr>
                      <a:r>
                        <a:rPr lang="tr-TR" sz="1000">
                          <a:effectLst/>
                        </a:rPr>
                        <a:t>dayanıklı)</a:t>
                      </a:r>
                      <a:endParaRPr lang="tr-TR" sz="1000">
                        <a:effectLst/>
                        <a:latin typeface="Times New Roman"/>
                        <a:ea typeface="Times New Roman"/>
                      </a:endParaRPr>
                    </a:p>
                  </a:txBody>
                  <a:tcPr marL="8462" marR="8462" marT="0" marB="0">
                    <a:solidFill>
                      <a:schemeClr val="accent3"/>
                    </a:solidFill>
                  </a:tcPr>
                </a:tc>
                <a:tc hMerge="1">
                  <a:txBody>
                    <a:bodyPr/>
                    <a:lstStyle/>
                    <a:p>
                      <a:endParaRPr lang="tr-TR"/>
                    </a:p>
                  </a:txBody>
                  <a:tcPr/>
                </a:tc>
                <a:tc>
                  <a:txBody>
                    <a:bodyPr/>
                    <a:lstStyle/>
                    <a:p>
                      <a:pPr algn="ctr">
                        <a:lnSpc>
                          <a:spcPct val="115000"/>
                        </a:lnSpc>
                        <a:spcAft>
                          <a:spcPts val="0"/>
                        </a:spcAft>
                      </a:pPr>
                      <a:r>
                        <a:rPr lang="tr-TR" sz="1000">
                          <a:effectLst/>
                        </a:rPr>
                        <a:t>m2</a:t>
                      </a:r>
                      <a:endParaRPr lang="tr-TR" sz="1000">
                        <a:effectLst/>
                        <a:latin typeface="Times New Roman"/>
                        <a:ea typeface="Times New Roman"/>
                      </a:endParaRPr>
                    </a:p>
                  </a:txBody>
                  <a:tcPr marL="8462" marR="8462" marT="0" marB="0">
                    <a:solidFill>
                      <a:schemeClr val="accent3"/>
                    </a:solidFill>
                  </a:tcPr>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just">
                        <a:lnSpc>
                          <a:spcPct val="115000"/>
                        </a:lnSpc>
                        <a:spcAft>
                          <a:spcPts val="0"/>
                        </a:spcAft>
                      </a:pPr>
                      <a:r>
                        <a:rPr lang="tr-TR" sz="1000">
                          <a:effectLst/>
                        </a:rPr>
                        <a:t>XXX</a:t>
                      </a:r>
                      <a:endParaRPr lang="tr-TR" sz="1000">
                        <a:effectLst/>
                        <a:latin typeface="Times New Roman"/>
                        <a:ea typeface="Times New Roman"/>
                      </a:endParaRPr>
                    </a:p>
                  </a:txBody>
                  <a:tcPr marL="8462" marR="8462" marT="0" marB="0">
                    <a:solidFill>
                      <a:schemeClr val="accent3"/>
                    </a:solidFill>
                  </a:tcPr>
                </a:tc>
                <a:tc>
                  <a:txBody>
                    <a:bodyPr/>
                    <a:lstStyle/>
                    <a:p>
                      <a:pPr algn="ctr">
                        <a:lnSpc>
                          <a:spcPct val="115000"/>
                        </a:lnSpc>
                        <a:spcAft>
                          <a:spcPts val="0"/>
                        </a:spcAft>
                      </a:pPr>
                      <a:r>
                        <a:rPr lang="tr-TR" sz="1000" dirty="0">
                          <a:effectLst/>
                        </a:rPr>
                        <a:t>5,00</a:t>
                      </a:r>
                      <a:endParaRPr lang="tr-TR" sz="1000" dirty="0">
                        <a:effectLst/>
                        <a:latin typeface="Times New Roman"/>
                        <a:ea typeface="Times New Roman"/>
                      </a:endParaRPr>
                    </a:p>
                  </a:txBody>
                  <a:tcPr marL="8462" marR="8462" marT="0" marB="0">
                    <a:solidFill>
                      <a:schemeClr val="accent3"/>
                    </a:solidFill>
                  </a:tcPr>
                </a:tc>
                <a:extLst>
                  <a:ext uri="{0D108BD9-81ED-4DB2-BD59-A6C34878D82A}">
                    <a16:rowId xmlns:a16="http://schemas.microsoft.com/office/drawing/2014/main" xmlns="" val="10014"/>
                  </a:ext>
                </a:extLst>
              </a:tr>
              <a:tr h="175277">
                <a:tc gridSpan="6">
                  <a:txBody>
                    <a:bodyPr/>
                    <a:lstStyle/>
                    <a:p>
                      <a:pPr algn="r">
                        <a:lnSpc>
                          <a:spcPct val="115000"/>
                        </a:lnSpc>
                        <a:spcAft>
                          <a:spcPts val="0"/>
                        </a:spcAft>
                      </a:pPr>
                      <a:r>
                        <a:rPr lang="tr-TR" sz="1000">
                          <a:effectLst/>
                        </a:rPr>
                        <a:t>Kar ve genel giderler hariç toplam</a:t>
                      </a:r>
                      <a:endParaRPr lang="tr-TR" sz="1000">
                        <a:effectLst/>
                        <a:latin typeface="Times New Roman"/>
                        <a:ea typeface="Times New Roman"/>
                      </a:endParaRPr>
                    </a:p>
                  </a:txBody>
                  <a:tcPr marL="8462" marR="8462"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dirty="0">
                          <a:effectLst/>
                        </a:rPr>
                        <a:t>18,49</a:t>
                      </a:r>
                      <a:endParaRPr lang="tr-TR" sz="1000" dirty="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solidFill>
                      <a:schemeClr val="accent3"/>
                    </a:solidFill>
                  </a:tcPr>
                </a:tc>
                <a:tc gridSpan="5">
                  <a:txBody>
                    <a:bodyPr/>
                    <a:lstStyle/>
                    <a:p>
                      <a:pPr>
                        <a:lnSpc>
                          <a:spcPct val="115000"/>
                        </a:lnSpc>
                        <a:spcAft>
                          <a:spcPts val="0"/>
                        </a:spcAft>
                      </a:pPr>
                      <a:r>
                        <a:rPr lang="tr-TR" sz="1000" dirty="0">
                          <a:effectLst/>
                        </a:rPr>
                        <a:t> </a:t>
                      </a:r>
                      <a:endParaRPr lang="tr-TR" sz="1000" dirty="0">
                        <a:effectLst/>
                        <a:latin typeface="Times New Roman"/>
                        <a:ea typeface="Times New Roman"/>
                      </a:endParaRPr>
                    </a:p>
                  </a:txBody>
                  <a:tcPr marL="0" marR="0" marT="0" marB="0" anchor="ctr">
                    <a:solidFill>
                      <a:schemeClr val="accent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15"/>
                  </a:ext>
                </a:extLst>
              </a:tr>
              <a:tr h="175277">
                <a:tc gridSpan="6">
                  <a:txBody>
                    <a:bodyPr/>
                    <a:lstStyle/>
                    <a:p>
                      <a:pPr algn="r">
                        <a:lnSpc>
                          <a:spcPct val="115000"/>
                        </a:lnSpc>
                        <a:spcAft>
                          <a:spcPts val="0"/>
                        </a:spcAft>
                      </a:pPr>
                      <a:r>
                        <a:rPr lang="tr-TR" sz="1000">
                          <a:effectLst/>
                        </a:rPr>
                        <a:t>Kar ve genel giderler (% 25)</a:t>
                      </a:r>
                      <a:endParaRPr lang="tr-TR" sz="1000">
                        <a:effectLst/>
                        <a:latin typeface="Times New Roman"/>
                        <a:ea typeface="Times New Roman"/>
                      </a:endParaRPr>
                    </a:p>
                  </a:txBody>
                  <a:tcPr marL="8462" marR="8462"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a:effectLst/>
                        </a:rPr>
                        <a:t>4,62</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solidFill>
                      <a:schemeClr val="accent3"/>
                    </a:solidFill>
                  </a:tcPr>
                </a:tc>
                <a:tc gridSpan="5">
                  <a:txBody>
                    <a:bodyPr/>
                    <a:lstStyle/>
                    <a:p>
                      <a:pPr>
                        <a:lnSpc>
                          <a:spcPct val="115000"/>
                        </a:lnSpc>
                        <a:spcAft>
                          <a:spcPts val="0"/>
                        </a:spcAft>
                      </a:pPr>
                      <a:r>
                        <a:rPr lang="tr-TR" sz="1000" dirty="0">
                          <a:effectLst/>
                        </a:rPr>
                        <a:t> </a:t>
                      </a:r>
                      <a:endParaRPr lang="tr-TR" sz="1000" dirty="0">
                        <a:effectLst/>
                        <a:latin typeface="Times New Roman"/>
                        <a:ea typeface="Times New Roman"/>
                      </a:endParaRPr>
                    </a:p>
                  </a:txBody>
                  <a:tcPr marL="0" marR="0" marT="0" marB="0" anchor="ctr">
                    <a:solidFill>
                      <a:schemeClr val="accent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16"/>
                  </a:ext>
                </a:extLst>
              </a:tr>
              <a:tr h="175277">
                <a:tc gridSpan="6">
                  <a:txBody>
                    <a:bodyPr/>
                    <a:lstStyle/>
                    <a:p>
                      <a:pPr algn="r">
                        <a:lnSpc>
                          <a:spcPct val="115000"/>
                        </a:lnSpc>
                        <a:spcAft>
                          <a:spcPts val="0"/>
                        </a:spcAft>
                      </a:pPr>
                      <a:r>
                        <a:rPr lang="tr-TR" sz="1000">
                          <a:effectLst/>
                        </a:rPr>
                        <a:t>TOPLAM TUTAR</a:t>
                      </a:r>
                      <a:endParaRPr lang="tr-TR" sz="1000">
                        <a:effectLst/>
                        <a:latin typeface="Times New Roman"/>
                        <a:ea typeface="Times New Roman"/>
                      </a:endParaRPr>
                    </a:p>
                  </a:txBody>
                  <a:tcPr marL="8462" marR="8462"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a:effectLst/>
                        </a:rPr>
                        <a:t>23,11</a:t>
                      </a:r>
                      <a:endParaRPr lang="tr-TR" sz="1000">
                        <a:effectLst/>
                        <a:latin typeface="Times New Roman"/>
                        <a:ea typeface="Times New Roman"/>
                      </a:endParaRPr>
                    </a:p>
                  </a:txBody>
                  <a:tcPr marL="8462" marR="8462" marT="0" marB="0"/>
                </a:tc>
                <a:tc>
                  <a:txBody>
                    <a:bodyPr/>
                    <a:lstStyle/>
                    <a:p>
                      <a:pPr algn="ctr">
                        <a:lnSpc>
                          <a:spcPct val="115000"/>
                        </a:lnSpc>
                        <a:spcAft>
                          <a:spcPts val="0"/>
                        </a:spcAft>
                      </a:pPr>
                      <a:r>
                        <a:rPr lang="tr-TR" sz="1000" dirty="0">
                          <a:effectLst/>
                        </a:rPr>
                        <a:t> </a:t>
                      </a:r>
                      <a:endParaRPr lang="tr-TR" sz="1000" dirty="0">
                        <a:effectLst/>
                        <a:latin typeface="Times New Roman"/>
                        <a:ea typeface="Times New Roman"/>
                      </a:endParaRPr>
                    </a:p>
                  </a:txBody>
                  <a:tcPr marL="8462" marR="8462" marT="0" marB="0"/>
                </a:tc>
                <a:tc>
                  <a:txBody>
                    <a:bodyPr/>
                    <a:lstStyle/>
                    <a:p>
                      <a:pPr algn="ctr">
                        <a:lnSpc>
                          <a:spcPct val="115000"/>
                        </a:lnSpc>
                        <a:spcAft>
                          <a:spcPts val="0"/>
                        </a:spcAft>
                      </a:pPr>
                      <a:r>
                        <a:rPr lang="tr-TR" sz="1000">
                          <a:effectLst/>
                        </a:rPr>
                        <a:t> </a:t>
                      </a:r>
                      <a:endParaRPr lang="tr-TR" sz="1000">
                        <a:effectLst/>
                        <a:latin typeface="Times New Roman"/>
                        <a:ea typeface="Times New Roman"/>
                      </a:endParaRPr>
                    </a:p>
                  </a:txBody>
                  <a:tcPr marL="8462" marR="8462" marT="0" marB="0">
                    <a:solidFill>
                      <a:schemeClr val="accent3"/>
                    </a:solidFill>
                  </a:tcPr>
                </a:tc>
                <a:tc gridSpan="5">
                  <a:txBody>
                    <a:bodyPr/>
                    <a:lstStyle/>
                    <a:p>
                      <a:pPr>
                        <a:lnSpc>
                          <a:spcPct val="115000"/>
                        </a:lnSpc>
                        <a:spcAft>
                          <a:spcPts val="0"/>
                        </a:spcAft>
                      </a:pPr>
                      <a:r>
                        <a:rPr lang="tr-TR" sz="1000" dirty="0">
                          <a:effectLst/>
                        </a:rPr>
                        <a:t> </a:t>
                      </a:r>
                      <a:endParaRPr lang="tr-TR" sz="1000" dirty="0">
                        <a:effectLst/>
                        <a:latin typeface="Times New Roman"/>
                        <a:ea typeface="Times New Roman"/>
                      </a:endParaRPr>
                    </a:p>
                  </a:txBody>
                  <a:tcPr marL="0" marR="0" marT="0" marB="0" anchor="ctr">
                    <a:solidFill>
                      <a:schemeClr val="accent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2615452024"/>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İçerik Yer Tutucusu"/>
          <p:cNvSpPr>
            <a:spLocks noGrp="1"/>
          </p:cNvSpPr>
          <p:nvPr>
            <p:ph idx="1"/>
          </p:nvPr>
        </p:nvSpPr>
        <p:spPr>
          <a:xfrm>
            <a:off x="467544" y="1484785"/>
            <a:ext cx="8229600" cy="3456384"/>
          </a:xfrm>
        </p:spPr>
        <p:txBody>
          <a:bodyPr>
            <a:normAutofit/>
          </a:bodyPr>
          <a:lstStyle/>
          <a:p>
            <a:pPr algn="just">
              <a:buFont typeface="Wingdings 2" pitchFamily="18" charset="2"/>
              <a:buNone/>
              <a:defRPr/>
            </a:pPr>
            <a:r>
              <a:rPr lang="tr-TR" dirty="0" smtClean="0">
                <a:solidFill>
                  <a:srgbClr val="FF0000"/>
                </a:solidFill>
              </a:rPr>
              <a:t>	</a:t>
            </a:r>
            <a:r>
              <a:rPr lang="tr-TR" sz="2600" dirty="0" smtClean="0"/>
              <a:t>a) İhale konusu yapım işinin </a:t>
            </a:r>
            <a:r>
              <a:rPr lang="tr-TR" sz="2600" dirty="0" smtClean="0">
                <a:solidFill>
                  <a:srgbClr val="FF0000"/>
                </a:solidFill>
              </a:rPr>
              <a:t>özgün nitelikte ve karmaşık olması</a:t>
            </a:r>
            <a:r>
              <a:rPr lang="tr-TR" sz="2600" dirty="0" smtClean="0"/>
              <a:t> nedeniyle </a:t>
            </a:r>
            <a:r>
              <a:rPr lang="tr-TR" sz="2600" dirty="0" smtClean="0">
                <a:solidFill>
                  <a:srgbClr val="FF0000"/>
                </a:solidFill>
              </a:rPr>
              <a:t>teknik ve malî özelliklerinin </a:t>
            </a:r>
            <a:r>
              <a:rPr lang="tr-TR" sz="2600" dirty="0" smtClean="0"/>
              <a:t>net olarak belirlenemediği durumlar,</a:t>
            </a:r>
          </a:p>
          <a:p>
            <a:pPr algn="just">
              <a:buFont typeface="Wingdings 2" pitchFamily="18" charset="2"/>
              <a:buNone/>
              <a:defRPr/>
            </a:pPr>
            <a:endParaRPr lang="tr-TR" sz="2600" dirty="0" smtClean="0"/>
          </a:p>
          <a:p>
            <a:pPr algn="just">
              <a:buFont typeface="Wingdings 2" pitchFamily="18" charset="2"/>
              <a:buNone/>
              <a:defRPr/>
            </a:pPr>
            <a:r>
              <a:rPr lang="tr-TR" sz="2600" dirty="0" smtClean="0"/>
              <a:t>	b) </a:t>
            </a:r>
            <a:r>
              <a:rPr lang="tr-TR" sz="2600" dirty="0" smtClean="0">
                <a:solidFill>
                  <a:srgbClr val="FF0000"/>
                </a:solidFill>
              </a:rPr>
              <a:t>Doğal afetler </a:t>
            </a:r>
            <a:r>
              <a:rPr lang="tr-TR" sz="2600" dirty="0" smtClean="0"/>
              <a:t>nedeniyle </a:t>
            </a:r>
            <a:r>
              <a:rPr lang="tr-TR" sz="2600" dirty="0" smtClean="0">
                <a:solidFill>
                  <a:srgbClr val="FF0000"/>
                </a:solidFill>
              </a:rPr>
              <a:t>uygulama projesi</a:t>
            </a:r>
            <a:r>
              <a:rPr lang="tr-TR" sz="2600" dirty="0" smtClean="0"/>
              <a:t> yapılması için yeterli süre bulunmayan yapım işleri.</a:t>
            </a:r>
          </a:p>
          <a:p>
            <a:pPr algn="just">
              <a:buFont typeface="Wingdings 2" pitchFamily="18" charset="2"/>
              <a:buNone/>
              <a:defRPr/>
            </a:pPr>
            <a:endParaRPr lang="tr-TR" dirty="0" smtClean="0">
              <a:effectLst>
                <a:outerShdw blurRad="38100" dist="38100" dir="2700000" algn="tl">
                  <a:srgbClr val="000000">
                    <a:alpha val="43137"/>
                  </a:srgbClr>
                </a:outerShdw>
              </a:effectLst>
            </a:endParaRPr>
          </a:p>
          <a:p>
            <a:pPr>
              <a:defRPr/>
            </a:pPr>
            <a:endParaRPr lang="tr-TR" dirty="0" smtClean="0"/>
          </a:p>
        </p:txBody>
      </p:sp>
      <p:sp>
        <p:nvSpPr>
          <p:cNvPr id="4" name="3 Slayt Numarası Yer Tutucusu"/>
          <p:cNvSpPr>
            <a:spLocks noGrp="1"/>
          </p:cNvSpPr>
          <p:nvPr>
            <p:ph type="sldNum" sz="quarter" idx="12"/>
          </p:nvPr>
        </p:nvSpPr>
        <p:spPr/>
        <p:txBody>
          <a:bodyPr/>
          <a:lstStyle/>
          <a:p>
            <a:pPr>
              <a:defRPr/>
            </a:pPr>
            <a:fld id="{9DBD8AB5-125C-4A0F-9305-E24ED8D178B8}" type="slidenum">
              <a:rPr lang="tr-TR" smtClean="0"/>
              <a:pPr>
                <a:defRPr/>
              </a:pPr>
              <a:t>8</a:t>
            </a:fld>
            <a:endParaRPr lang="tr-TR"/>
          </a:p>
        </p:txBody>
      </p:sp>
      <p:sp>
        <p:nvSpPr>
          <p:cNvPr id="6" name="1 Başlık"/>
          <p:cNvSpPr>
            <a:spLocks noGrp="1"/>
          </p:cNvSpPr>
          <p:nvPr>
            <p:ph type="title"/>
          </p:nvPr>
        </p:nvSpPr>
        <p:spPr>
          <a:xfrm>
            <a:off x="0" y="285728"/>
            <a:ext cx="9144000" cy="1271064"/>
          </a:xfrm>
          <a:solidFill>
            <a:srgbClr val="00B0F0"/>
          </a:solidFill>
        </p:spPr>
        <p:style>
          <a:lnRef idx="0">
            <a:schemeClr val="accent4"/>
          </a:lnRef>
          <a:fillRef idx="3">
            <a:schemeClr val="accent4"/>
          </a:fillRef>
          <a:effectRef idx="3">
            <a:schemeClr val="accent4"/>
          </a:effectRef>
          <a:fontRef idx="minor">
            <a:schemeClr val="lt1"/>
          </a:fontRef>
        </p:style>
        <p:txBody>
          <a:bodyPr>
            <a:noAutofit/>
          </a:bodyPr>
          <a:lstStyle/>
          <a:p>
            <a:r>
              <a:rPr lang="tr-TR" sz="5400" dirty="0" smtClean="0">
                <a:solidFill>
                  <a:schemeClr val="bg1"/>
                </a:solidFill>
              </a:rPr>
              <a:t> </a:t>
            </a:r>
            <a:br>
              <a:rPr lang="tr-TR" sz="5400" dirty="0" smtClean="0">
                <a:solidFill>
                  <a:schemeClr val="bg1"/>
                </a:solidFill>
              </a:rPr>
            </a:br>
            <a:r>
              <a:rPr lang="tr-TR" sz="3600" dirty="0" smtClean="0">
                <a:solidFill>
                  <a:schemeClr val="bg1"/>
                </a:solidFill>
                <a:cs typeface="Times New Roman" pitchFamily="18" charset="0"/>
              </a:rPr>
              <a:t>ÖN veya KESİN Proje Üzerinden İhaleye Çıkılabilecek Durumlar</a:t>
            </a:r>
            <a:r>
              <a:rPr lang="tr-TR" sz="3600" dirty="0" smtClean="0"/>
              <a:t/>
            </a:r>
            <a:br>
              <a:rPr lang="tr-TR" sz="3600" dirty="0" smtClean="0"/>
            </a:br>
            <a:endParaRPr lang="tr-TR" sz="3600"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9322" y="4786322"/>
            <a:ext cx="2422680" cy="17145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AUT_3398"/>
          <p:cNvPicPr>
            <a:picLocks noChangeAspect="1" noChangeArrowheads="1"/>
          </p:cNvPicPr>
          <p:nvPr/>
        </p:nvPicPr>
        <p:blipFill>
          <a:blip r:embed="rId3" cstate="print"/>
          <a:srcRect/>
          <a:stretch>
            <a:fillRect/>
          </a:stretch>
        </p:blipFill>
        <p:spPr>
          <a:xfrm>
            <a:off x="1428728" y="4786322"/>
            <a:ext cx="2786082" cy="1828799"/>
          </a:xfrm>
          <a:prstGeom prst="rect">
            <a:avLst/>
          </a:prstGeom>
          <a:ln>
            <a:noFill/>
          </a:ln>
          <a:effectLst>
            <a:softEdge rad="112500"/>
          </a:effectLst>
        </p:spPr>
      </p:pic>
    </p:spTree>
    <p:extLst>
      <p:ext uri="{BB962C8B-B14F-4D97-AF65-F5344CB8AC3E}">
        <p14:creationId xmlns:p14="http://schemas.microsoft.com/office/powerpoint/2010/main" val="2616021794"/>
      </p:ext>
    </p:extLst>
  </p:cSld>
  <p:clrMapOvr>
    <a:masterClrMapping/>
  </p:clrMapOvr>
  <p:transition>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611188" y="1412875"/>
            <a:ext cx="8147050" cy="4897438"/>
          </a:xfrm>
        </p:spPr>
        <p:txBody>
          <a:bodyPr rtlCol="0">
            <a:noAutofit/>
          </a:bodyPr>
          <a:lstStyle/>
          <a:p>
            <a:pPr marL="45720" indent="0" algn="just" eaLnBrk="1" fontAlgn="auto" hangingPunct="1">
              <a:spcAft>
                <a:spcPts val="0"/>
              </a:spcAft>
              <a:buClr>
                <a:schemeClr val="accent6">
                  <a:lumMod val="75000"/>
                </a:schemeClr>
              </a:buClr>
              <a:buFont typeface="Georgia" pitchFamily="18" charset="0"/>
              <a:buNone/>
              <a:defRPr/>
            </a:pPr>
            <a:r>
              <a:rPr lang="tr-TR" sz="2400" b="1" dirty="0" smtClean="0">
                <a:solidFill>
                  <a:srgbClr val="7030A0"/>
                </a:solidFill>
              </a:rPr>
              <a:t>Analiz Formatı;</a:t>
            </a:r>
          </a:p>
          <a:p>
            <a:pPr indent="-182880" algn="just" eaLnBrk="1" fontAlgn="auto" hangingPunct="1">
              <a:spcAft>
                <a:spcPts val="0"/>
              </a:spcAft>
              <a:buClr>
                <a:schemeClr val="accent6">
                  <a:lumMod val="75000"/>
                </a:schemeClr>
              </a:buClr>
              <a:buFont typeface="Wingdings" panose="05000000000000000000" pitchFamily="2" charset="2"/>
              <a:buChar char="§"/>
              <a:defRPr/>
            </a:pPr>
            <a:r>
              <a:rPr lang="tr-TR" sz="2400" dirty="0" smtClean="0">
                <a:solidFill>
                  <a:schemeClr val="tx1">
                    <a:lumMod val="75000"/>
                    <a:lumOff val="25000"/>
                  </a:schemeClr>
                </a:solidFill>
              </a:rPr>
              <a:t>İdarece analizde </a:t>
            </a:r>
            <a:r>
              <a:rPr lang="tr-TR" sz="2400" dirty="0">
                <a:solidFill>
                  <a:schemeClr val="tx1">
                    <a:lumMod val="75000"/>
                    <a:lumOff val="25000"/>
                  </a:schemeClr>
                </a:solidFill>
              </a:rPr>
              <a:t>yer almasını istediği </a:t>
            </a:r>
            <a:r>
              <a:rPr lang="tr-TR" sz="2400" dirty="0" smtClean="0">
                <a:solidFill>
                  <a:schemeClr val="tx1">
                    <a:lumMod val="75000"/>
                    <a:lumOff val="25000"/>
                  </a:schemeClr>
                </a:solidFill>
              </a:rPr>
              <a:t>sadece </a:t>
            </a:r>
            <a:r>
              <a:rPr lang="tr-TR" sz="2400" dirty="0">
                <a:solidFill>
                  <a:schemeClr val="tx1">
                    <a:lumMod val="75000"/>
                    <a:lumOff val="25000"/>
                  </a:schemeClr>
                </a:solidFill>
              </a:rPr>
              <a:t>girdi </a:t>
            </a:r>
            <a:r>
              <a:rPr lang="tr-TR" sz="2400" dirty="0" smtClean="0">
                <a:solidFill>
                  <a:schemeClr val="tx1">
                    <a:lumMod val="75000"/>
                    <a:lumOff val="25000"/>
                  </a:schemeClr>
                </a:solidFill>
              </a:rPr>
              <a:t>cinslerinin (</a:t>
            </a:r>
            <a:r>
              <a:rPr lang="tr-TR" sz="2400" i="1" dirty="0" smtClean="0">
                <a:solidFill>
                  <a:schemeClr val="tx1">
                    <a:lumMod val="75000"/>
                    <a:lumOff val="25000"/>
                  </a:schemeClr>
                </a:solidFill>
              </a:rPr>
              <a:t>malzeme</a:t>
            </a:r>
            <a:r>
              <a:rPr lang="tr-TR" sz="2400" i="1" dirty="0">
                <a:solidFill>
                  <a:schemeClr val="tx1">
                    <a:lumMod val="75000"/>
                    <a:lumOff val="25000"/>
                  </a:schemeClr>
                </a:solidFill>
              </a:rPr>
              <a:t>, işçilik, </a:t>
            </a:r>
            <a:r>
              <a:rPr lang="tr-TR" sz="2400" i="1" dirty="0" smtClean="0">
                <a:solidFill>
                  <a:schemeClr val="tx1">
                    <a:lumMod val="75000"/>
                    <a:lumOff val="25000"/>
                  </a:schemeClr>
                </a:solidFill>
              </a:rPr>
              <a:t>makine, nakliye vb.</a:t>
            </a:r>
            <a:r>
              <a:rPr lang="tr-TR" sz="2400" dirty="0" smtClean="0">
                <a:solidFill>
                  <a:schemeClr val="tx1">
                    <a:lumMod val="75000"/>
                    <a:lumOff val="25000"/>
                  </a:schemeClr>
                </a:solidFill>
              </a:rPr>
              <a:t>) </a:t>
            </a:r>
            <a:r>
              <a:rPr lang="tr-TR" sz="2400" dirty="0">
                <a:solidFill>
                  <a:schemeClr val="tx1">
                    <a:lumMod val="75000"/>
                    <a:lumOff val="25000"/>
                  </a:schemeClr>
                </a:solidFill>
              </a:rPr>
              <a:t>belirlendiği, </a:t>
            </a:r>
            <a:r>
              <a:rPr lang="tr-TR" sz="2400" dirty="0">
                <a:solidFill>
                  <a:srgbClr val="FF0000"/>
                </a:solidFill>
              </a:rPr>
              <a:t>analiz</a:t>
            </a:r>
            <a:r>
              <a:rPr lang="tr-TR" sz="2400" dirty="0">
                <a:solidFill>
                  <a:schemeClr val="tx1">
                    <a:lumMod val="75000"/>
                    <a:lumOff val="25000"/>
                  </a:schemeClr>
                </a:solidFill>
              </a:rPr>
              <a:t> </a:t>
            </a:r>
            <a:r>
              <a:rPr lang="tr-TR" sz="2400" dirty="0">
                <a:solidFill>
                  <a:srgbClr val="FF0000"/>
                </a:solidFill>
              </a:rPr>
              <a:t>girdileri ile miktarlarının ve</a:t>
            </a:r>
            <a:r>
              <a:rPr lang="tr-TR" sz="2400" dirty="0">
                <a:solidFill>
                  <a:schemeClr val="tx1">
                    <a:lumMod val="75000"/>
                    <a:lumOff val="25000"/>
                  </a:schemeClr>
                </a:solidFill>
              </a:rPr>
              <a:t> </a:t>
            </a:r>
            <a:r>
              <a:rPr lang="tr-TR" sz="2400" dirty="0">
                <a:solidFill>
                  <a:srgbClr val="FF0000"/>
                </a:solidFill>
              </a:rPr>
              <a:t>tutarlarının </a:t>
            </a:r>
            <a:r>
              <a:rPr lang="tr-TR" sz="2400" dirty="0" smtClean="0">
                <a:solidFill>
                  <a:srgbClr val="FF0000"/>
                </a:solidFill>
              </a:rPr>
              <a:t>belirtilmediği</a:t>
            </a:r>
            <a:r>
              <a:rPr lang="tr-TR" sz="2400" dirty="0" smtClean="0">
                <a:solidFill>
                  <a:schemeClr val="tx1">
                    <a:lumMod val="75000"/>
                    <a:lumOff val="25000"/>
                  </a:schemeClr>
                </a:solidFill>
              </a:rPr>
              <a:t> analiz formatına ihale dokümanında yer verilir.</a:t>
            </a:r>
          </a:p>
          <a:p>
            <a:pPr indent="-182880" algn="just" eaLnBrk="1" fontAlgn="auto" hangingPunct="1">
              <a:spcAft>
                <a:spcPts val="0"/>
              </a:spcAft>
              <a:buClr>
                <a:schemeClr val="accent6">
                  <a:lumMod val="75000"/>
                </a:schemeClr>
              </a:buClr>
              <a:buFont typeface="Wingdings" panose="05000000000000000000" pitchFamily="2" charset="2"/>
              <a:buChar char="§"/>
              <a:defRPr/>
            </a:pPr>
            <a:endParaRPr lang="tr-TR" sz="2400" u="sng" dirty="0" smtClean="0">
              <a:solidFill>
                <a:schemeClr val="tx1">
                  <a:lumMod val="75000"/>
                  <a:lumOff val="25000"/>
                </a:schemeClr>
              </a:solidFill>
            </a:endParaRPr>
          </a:p>
          <a:p>
            <a:pPr indent="-182880" algn="just" eaLnBrk="1" fontAlgn="auto" hangingPunct="1">
              <a:spcAft>
                <a:spcPts val="0"/>
              </a:spcAft>
              <a:buClr>
                <a:schemeClr val="accent6">
                  <a:lumMod val="75000"/>
                </a:schemeClr>
              </a:buClr>
              <a:buFont typeface="Wingdings" panose="05000000000000000000" pitchFamily="2" charset="2"/>
              <a:buChar char="§"/>
              <a:defRPr/>
            </a:pPr>
            <a:r>
              <a:rPr lang="tr-TR" sz="2400" u="sng" dirty="0" smtClean="0">
                <a:solidFill>
                  <a:schemeClr val="tx1">
                    <a:lumMod val="75000"/>
                    <a:lumOff val="25000"/>
                  </a:schemeClr>
                </a:solidFill>
              </a:rPr>
              <a:t>Özel </a:t>
            </a:r>
            <a:r>
              <a:rPr lang="tr-TR" sz="2400" u="sng" dirty="0">
                <a:solidFill>
                  <a:schemeClr val="tx1">
                    <a:lumMod val="75000"/>
                    <a:lumOff val="25000"/>
                  </a:schemeClr>
                </a:solidFill>
              </a:rPr>
              <a:t>iş </a:t>
            </a:r>
            <a:r>
              <a:rPr lang="tr-TR" sz="2400" u="sng" dirty="0" smtClean="0">
                <a:solidFill>
                  <a:schemeClr val="tx1">
                    <a:lumMod val="75000"/>
                    <a:lumOff val="25000"/>
                  </a:schemeClr>
                </a:solidFill>
              </a:rPr>
              <a:t>kalemleri </a:t>
            </a:r>
            <a:r>
              <a:rPr lang="tr-TR" sz="2400" dirty="0">
                <a:solidFill>
                  <a:schemeClr val="tx1">
                    <a:lumMod val="75000"/>
                    <a:lumOff val="25000"/>
                  </a:schemeClr>
                </a:solidFill>
              </a:rPr>
              <a:t>ile idarelerce tasarlanan ve birden fazla iş kalemini ihtiva eden iş kalemleri </a:t>
            </a:r>
            <a:r>
              <a:rPr lang="tr-TR" sz="2400" u="sng" dirty="0">
                <a:solidFill>
                  <a:schemeClr val="tx1">
                    <a:lumMod val="75000"/>
                    <a:lumOff val="25000"/>
                  </a:schemeClr>
                </a:solidFill>
              </a:rPr>
              <a:t>(paçal iş kalemi)</a:t>
            </a:r>
            <a:r>
              <a:rPr lang="tr-TR" sz="2400" dirty="0">
                <a:solidFill>
                  <a:schemeClr val="tx1">
                    <a:lumMod val="75000"/>
                    <a:lumOff val="25000"/>
                  </a:schemeClr>
                </a:solidFill>
              </a:rPr>
              <a:t> için </a:t>
            </a:r>
            <a:r>
              <a:rPr lang="tr-TR" sz="2400" dirty="0" smtClean="0">
                <a:solidFill>
                  <a:srgbClr val="FF0000"/>
                </a:solidFill>
              </a:rPr>
              <a:t>analiz </a:t>
            </a:r>
            <a:r>
              <a:rPr lang="tr-TR" sz="2400" dirty="0">
                <a:solidFill>
                  <a:srgbClr val="FF0000"/>
                </a:solidFill>
              </a:rPr>
              <a:t>girdileri ve miktarlarının gösterildiği</a:t>
            </a:r>
            <a:r>
              <a:rPr lang="tr-TR" sz="2400" dirty="0">
                <a:solidFill>
                  <a:schemeClr val="tx1">
                    <a:lumMod val="75000"/>
                    <a:lumOff val="25000"/>
                  </a:schemeClr>
                </a:solidFill>
              </a:rPr>
              <a:t> analiz formatlarının, ihale dokümanı kapsamında </a:t>
            </a:r>
            <a:r>
              <a:rPr lang="tr-TR" sz="2400" dirty="0" smtClean="0">
                <a:solidFill>
                  <a:schemeClr val="tx1">
                    <a:lumMod val="75000"/>
                    <a:lumOff val="25000"/>
                  </a:schemeClr>
                </a:solidFill>
              </a:rPr>
              <a:t>verilmesi </a:t>
            </a:r>
            <a:r>
              <a:rPr lang="tr-TR" sz="2400" b="1" dirty="0">
                <a:solidFill>
                  <a:schemeClr val="tx1">
                    <a:lumMod val="75000"/>
                    <a:lumOff val="25000"/>
                  </a:schemeClr>
                </a:solidFill>
              </a:rPr>
              <a:t>gerekmektedir. </a:t>
            </a:r>
            <a:endParaRPr lang="tr-TR" sz="2400" b="1" dirty="0" smtClean="0">
              <a:solidFill>
                <a:schemeClr val="tx1">
                  <a:lumMod val="75000"/>
                  <a:lumOff val="25000"/>
                </a:schemeClr>
              </a:solidFill>
            </a:endParaRPr>
          </a:p>
        </p:txBody>
      </p:sp>
      <p:sp>
        <p:nvSpPr>
          <p:cNvPr id="15" name="Yuvarlatılmış Dikdörtgen 4"/>
          <p:cNvSpPr/>
          <p:nvPr/>
        </p:nvSpPr>
        <p:spPr>
          <a:xfrm>
            <a:off x="1319031" y="188640"/>
            <a:ext cx="7380552" cy="95434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200">
              <a:lnSpc>
                <a:spcPct val="90000"/>
              </a:lnSpc>
              <a:spcAft>
                <a:spcPct val="35000"/>
              </a:spcAft>
              <a:defRPr/>
            </a:pPr>
            <a:endParaRPr lang="tr-TR" sz="3200" dirty="0"/>
          </a:p>
        </p:txBody>
      </p:sp>
      <p:grpSp>
        <p:nvGrpSpPr>
          <p:cNvPr id="13"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16"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İdarelerce Yapılacak İşlemler </a:t>
              </a:r>
            </a:p>
          </p:txBody>
        </p:sp>
      </p:grpSp>
    </p:spTree>
    <p:extLst>
      <p:ext uri="{BB962C8B-B14F-4D97-AF65-F5344CB8AC3E}">
        <p14:creationId xmlns:p14="http://schemas.microsoft.com/office/powerpoint/2010/main" val="1677026820"/>
      </p:ext>
    </p:extLst>
  </p:cSld>
  <p:clrMapOvr>
    <a:masterClrMapping/>
  </p:clrMapOvr>
  <p:transition>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14388" y="3068638"/>
            <a:ext cx="7791450" cy="2304578"/>
          </a:xfrm>
          <a:solidFill>
            <a:schemeClr val="accent3">
              <a:lumMod val="60000"/>
              <a:lumOff val="40000"/>
            </a:schemeClr>
          </a:solidFill>
        </p:spPr>
        <p:txBody>
          <a:bodyPr rtlCol="0">
            <a:noAutofit/>
          </a:bodyPr>
          <a:lstStyle/>
          <a:p>
            <a:pPr indent="-182880" algn="just" eaLnBrk="1" fontAlgn="auto" hangingPunct="1">
              <a:spcAft>
                <a:spcPts val="0"/>
              </a:spcAft>
              <a:buClr>
                <a:schemeClr val="accent6">
                  <a:lumMod val="75000"/>
                </a:schemeClr>
              </a:buClr>
              <a:buFont typeface="Wingdings 2" pitchFamily="18" charset="2"/>
              <a:buNone/>
              <a:defRPr/>
            </a:pPr>
            <a:r>
              <a:rPr lang="tr-TR" sz="2400" b="1" dirty="0" smtClean="0">
                <a:solidFill>
                  <a:srgbClr val="FF0000"/>
                </a:solidFill>
              </a:rPr>
              <a:t>	1- </a:t>
            </a:r>
            <a:r>
              <a:rPr lang="tr-TR" sz="2400" dirty="0"/>
              <a:t>İ</a:t>
            </a:r>
            <a:r>
              <a:rPr lang="tr-TR" sz="2400" dirty="0" smtClean="0"/>
              <a:t>lk </a:t>
            </a:r>
            <a:r>
              <a:rPr lang="tr-TR" sz="2400" dirty="0"/>
              <a:t>oturumda teklif mektubu ve geçici teminatını usulüne uygun sunan  geçerli teklifler </a:t>
            </a:r>
            <a:r>
              <a:rPr lang="tr-TR" sz="2400" dirty="0" smtClean="0">
                <a:solidFill>
                  <a:schemeClr val="tx1">
                    <a:lumMod val="75000"/>
                    <a:lumOff val="25000"/>
                  </a:schemeClr>
                </a:solidFill>
              </a:rPr>
              <a:t>üzerinden, </a:t>
            </a:r>
            <a:r>
              <a:rPr lang="tr-TR" sz="2400" b="1" dirty="0" smtClean="0">
                <a:solidFill>
                  <a:srgbClr val="FF0000"/>
                </a:solidFill>
              </a:rPr>
              <a:t>(Kurumun web sayfasındaki “aşırı düşük teklif sınır değer hesaplama modülünü” kullanarak) </a:t>
            </a:r>
            <a:r>
              <a:rPr lang="tr-TR" sz="2400" dirty="0" smtClean="0">
                <a:solidFill>
                  <a:schemeClr val="tx1">
                    <a:lumMod val="75000"/>
                    <a:lumOff val="25000"/>
                  </a:schemeClr>
                </a:solidFill>
              </a:rPr>
              <a:t> aşırı düşük teklif sınır değerini bulacak. </a:t>
            </a:r>
          </a:p>
          <a:p>
            <a:pPr indent="-182880" eaLnBrk="1" fontAlgn="auto" hangingPunct="1">
              <a:spcAft>
                <a:spcPts val="0"/>
              </a:spcAft>
              <a:buClr>
                <a:schemeClr val="accent6">
                  <a:lumMod val="75000"/>
                </a:schemeClr>
              </a:buClr>
              <a:buFont typeface="Wingdings 2" pitchFamily="18" charset="2"/>
              <a:buNone/>
              <a:defRPr/>
            </a:pPr>
            <a:endParaRPr lang="tr-TR" sz="2400" dirty="0">
              <a:solidFill>
                <a:schemeClr val="tx1">
                  <a:lumMod val="75000"/>
                  <a:lumOff val="25000"/>
                </a:schemeClr>
              </a:solidFill>
            </a:endParaRPr>
          </a:p>
        </p:txBody>
      </p:sp>
      <p:sp>
        <p:nvSpPr>
          <p:cNvPr id="19459" name="13 Dikdörtgen"/>
          <p:cNvSpPr>
            <a:spLocks noChangeArrowheads="1"/>
          </p:cNvSpPr>
          <p:nvPr/>
        </p:nvSpPr>
        <p:spPr bwMode="auto">
          <a:xfrm>
            <a:off x="709613" y="1404938"/>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Wingdings 2" pitchFamily="18" charset="2"/>
              <a:buNone/>
            </a:pPr>
            <a:r>
              <a:rPr lang="tr-TR" altLang="tr-TR" sz="2800" b="1" dirty="0">
                <a:solidFill>
                  <a:srgbClr val="7030A0"/>
                </a:solidFill>
                <a:latin typeface="Tahoma" pitchFamily="34" charset="0"/>
              </a:rPr>
              <a:t>     </a:t>
            </a:r>
            <a:r>
              <a:rPr lang="tr-TR" altLang="tr-TR" sz="2400" b="1" dirty="0">
                <a:solidFill>
                  <a:srgbClr val="7030A0"/>
                </a:solidFill>
                <a:latin typeface="Tahoma" pitchFamily="34" charset="0"/>
              </a:rPr>
              <a:t>İHALE KOMİSYONLARI;</a:t>
            </a:r>
          </a:p>
        </p:txBody>
      </p:sp>
      <p:pic>
        <p:nvPicPr>
          <p:cNvPr id="16" name="Picture 6" descr="j0343455"/>
          <p:cNvPicPr>
            <a:picLocks noChangeAspect="1" noChangeArrowheads="1"/>
          </p:cNvPicPr>
          <p:nvPr/>
        </p:nvPicPr>
        <p:blipFill>
          <a:blip r:embed="rId3" cstate="print"/>
          <a:srcRect/>
          <a:stretch>
            <a:fillRect/>
          </a:stretch>
        </p:blipFill>
        <p:spPr bwMode="auto">
          <a:xfrm rot="20109370">
            <a:off x="642791" y="1305516"/>
            <a:ext cx="1464477" cy="1355434"/>
          </a:xfrm>
          <a:prstGeom prst="rect">
            <a:avLst/>
          </a:prstGeom>
          <a:ln>
            <a:noFill/>
          </a:ln>
          <a:effectLst>
            <a:softEdge rad="112500"/>
          </a:effectLst>
        </p:spPr>
      </p:pic>
      <p:sp>
        <p:nvSpPr>
          <p:cNvPr id="18" name="Yuvarlatılmış Dikdörtgen 4"/>
          <p:cNvSpPr/>
          <p:nvPr/>
        </p:nvSpPr>
        <p:spPr>
          <a:xfrm>
            <a:off x="7514052" y="0"/>
            <a:ext cx="1629948" cy="98072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defTabSz="1600200">
              <a:lnSpc>
                <a:spcPct val="90000"/>
              </a:lnSpc>
              <a:spcAft>
                <a:spcPct val="35000"/>
              </a:spcAft>
              <a:defRPr/>
            </a:pPr>
            <a:endParaRPr lang="tr-TR" sz="1800" dirty="0"/>
          </a:p>
        </p:txBody>
      </p:sp>
      <p:grpSp>
        <p:nvGrpSpPr>
          <p:cNvPr id="11"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12"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İhale Komisyonlarınca Yapılacak İşlemler </a:t>
              </a:r>
            </a:p>
          </p:txBody>
        </p:sp>
      </p:grpSp>
    </p:spTree>
    <p:extLst>
      <p:ext uri="{BB962C8B-B14F-4D97-AF65-F5344CB8AC3E}">
        <p14:creationId xmlns:p14="http://schemas.microsoft.com/office/powerpoint/2010/main" val="3294281331"/>
      </p:ext>
    </p:extLst>
  </p:cSld>
  <p:clrMapOvr>
    <a:masterClrMapping/>
  </p:clrMapOvr>
  <p:transition>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 name="İçerik Yer Tutucusu 2"/>
          <p:cNvSpPr>
            <a:spLocks noGrp="1"/>
          </p:cNvSpPr>
          <p:nvPr>
            <p:ph idx="1"/>
          </p:nvPr>
        </p:nvSpPr>
        <p:spPr>
          <a:xfrm>
            <a:off x="388938" y="5445125"/>
            <a:ext cx="8442325" cy="1044575"/>
          </a:xfrm>
        </p:spPr>
        <p:txBody>
          <a:bodyPr rtlCol="0">
            <a:noAutofit/>
          </a:bodyPr>
          <a:lstStyle/>
          <a:p>
            <a:pPr indent="-182880" algn="just" eaLnBrk="1" fontAlgn="auto" hangingPunct="1">
              <a:spcAft>
                <a:spcPts val="0"/>
              </a:spcAft>
              <a:buClr>
                <a:schemeClr val="accent6">
                  <a:lumMod val="75000"/>
                </a:schemeClr>
              </a:buClr>
              <a:buFont typeface="Arial" panose="020B0604020202020204" pitchFamily="34" charset="0"/>
              <a:buChar char="•"/>
              <a:defRPr/>
            </a:pPr>
            <a:r>
              <a:rPr lang="tr-TR" altLang="tr-TR" sz="1800" dirty="0" smtClean="0">
                <a:solidFill>
                  <a:schemeClr val="tx1">
                    <a:lumMod val="75000"/>
                    <a:lumOff val="25000"/>
                  </a:schemeClr>
                </a:solidFill>
              </a:rPr>
              <a:t>ADT Sınır değeri yaklaşık maliyetin </a:t>
            </a:r>
            <a:r>
              <a:rPr lang="tr-TR" altLang="tr-TR" sz="1800" dirty="0" smtClean="0">
                <a:solidFill>
                  <a:srgbClr val="FF0000"/>
                </a:solidFill>
              </a:rPr>
              <a:t>% 40 - % 120 aralığındaki </a:t>
            </a:r>
            <a:r>
              <a:rPr lang="tr-TR" altLang="tr-TR" sz="1800" dirty="0" smtClean="0">
                <a:solidFill>
                  <a:schemeClr val="tx1">
                    <a:lumMod val="75000"/>
                    <a:lumOff val="25000"/>
                  </a:schemeClr>
                </a:solidFill>
              </a:rPr>
              <a:t>teklifler üzerinden hesaplanır. </a:t>
            </a:r>
          </a:p>
          <a:p>
            <a:pPr indent="-182880" algn="just" eaLnBrk="1" fontAlgn="auto" hangingPunct="1">
              <a:spcAft>
                <a:spcPts val="0"/>
              </a:spcAft>
              <a:buClr>
                <a:schemeClr val="accent6">
                  <a:lumMod val="75000"/>
                </a:schemeClr>
              </a:buClr>
              <a:buFont typeface="Arial" panose="020B0604020202020204" pitchFamily="34" charset="0"/>
              <a:buChar char="•"/>
              <a:defRPr/>
            </a:pPr>
            <a:r>
              <a:rPr lang="tr-TR" altLang="tr-TR" sz="1800" dirty="0" smtClean="0">
                <a:solidFill>
                  <a:srgbClr val="FF0000"/>
                </a:solidFill>
              </a:rPr>
              <a:t>Bu aralıkta teklif bulunmaması </a:t>
            </a:r>
            <a:r>
              <a:rPr lang="tr-TR" altLang="tr-TR" sz="1800" dirty="0" smtClean="0">
                <a:solidFill>
                  <a:schemeClr val="tx1">
                    <a:lumMod val="75000"/>
                    <a:lumOff val="25000"/>
                  </a:schemeClr>
                </a:solidFill>
              </a:rPr>
              <a:t>durumunda veya yapılan hesaplama sonucunda </a:t>
            </a:r>
            <a:r>
              <a:rPr lang="tr-TR" altLang="tr-TR" sz="1800" dirty="0" err="1" smtClean="0">
                <a:solidFill>
                  <a:srgbClr val="FF0000"/>
                </a:solidFill>
              </a:rPr>
              <a:t>SD’nin</a:t>
            </a:r>
            <a:r>
              <a:rPr lang="tr-TR" altLang="tr-TR" sz="1800" dirty="0" smtClean="0">
                <a:solidFill>
                  <a:srgbClr val="FF0000"/>
                </a:solidFill>
              </a:rPr>
              <a:t> YM % 40’ının altında çıkması </a:t>
            </a:r>
            <a:r>
              <a:rPr lang="tr-TR" altLang="tr-TR" sz="1800" dirty="0" smtClean="0">
                <a:solidFill>
                  <a:schemeClr val="tx1">
                    <a:lumMod val="75000"/>
                    <a:lumOff val="25000"/>
                  </a:schemeClr>
                </a:solidFill>
              </a:rPr>
              <a:t>durumunda </a:t>
            </a:r>
            <a:r>
              <a:rPr lang="tr-TR" altLang="tr-TR" sz="1800" dirty="0" smtClean="0">
                <a:solidFill>
                  <a:srgbClr val="FF0000"/>
                </a:solidFill>
              </a:rPr>
              <a:t>SD, </a:t>
            </a:r>
            <a:r>
              <a:rPr lang="tr-TR" altLang="tr-TR" sz="1800" dirty="0" err="1" smtClean="0">
                <a:solidFill>
                  <a:srgbClr val="FF0000"/>
                </a:solidFill>
              </a:rPr>
              <a:t>YM’in</a:t>
            </a:r>
            <a:r>
              <a:rPr lang="tr-TR" altLang="tr-TR" sz="1800" dirty="0" smtClean="0">
                <a:solidFill>
                  <a:srgbClr val="FF0000"/>
                </a:solidFill>
              </a:rPr>
              <a:t> % 40 olarak alınır. </a:t>
            </a:r>
          </a:p>
          <a:p>
            <a:pPr indent="-182880" algn="just" eaLnBrk="1" fontAlgn="auto" hangingPunct="1">
              <a:spcAft>
                <a:spcPts val="0"/>
              </a:spcAft>
              <a:buClr>
                <a:schemeClr val="accent6">
                  <a:lumMod val="75000"/>
                </a:schemeClr>
              </a:buClr>
              <a:buFont typeface="Arial" panose="020B0604020202020204" pitchFamily="34" charset="0"/>
              <a:buChar char="•"/>
              <a:defRPr/>
            </a:pPr>
            <a:endParaRPr lang="tr-TR" altLang="tr-TR" sz="3600" dirty="0" smtClean="0">
              <a:solidFill>
                <a:schemeClr val="tx1">
                  <a:lumMod val="75000"/>
                  <a:lumOff val="25000"/>
                </a:schemeClr>
              </a:solidFill>
            </a:endParaRPr>
          </a:p>
        </p:txBody>
      </p:sp>
      <p:graphicFrame>
        <p:nvGraphicFramePr>
          <p:cNvPr id="6" name="Tablo 5"/>
          <p:cNvGraphicFramePr>
            <a:graphicFrameLocks noGrp="1"/>
          </p:cNvGraphicFramePr>
          <p:nvPr/>
        </p:nvGraphicFramePr>
        <p:xfrm>
          <a:off x="388938" y="765175"/>
          <a:ext cx="8286749" cy="1034034"/>
        </p:xfrm>
        <a:graphic>
          <a:graphicData uri="http://schemas.openxmlformats.org/drawingml/2006/table">
            <a:tbl>
              <a:tblPr/>
              <a:tblGrid>
                <a:gridCol w="1192434">
                  <a:extLst>
                    <a:ext uri="{9D8B030D-6E8A-4147-A177-3AD203B41FA5}">
                      <a16:colId xmlns:a16="http://schemas.microsoft.com/office/drawing/2014/main" xmlns="" val="20000"/>
                    </a:ext>
                  </a:extLst>
                </a:gridCol>
                <a:gridCol w="3490644">
                  <a:extLst>
                    <a:ext uri="{9D8B030D-6E8A-4147-A177-3AD203B41FA5}">
                      <a16:colId xmlns:a16="http://schemas.microsoft.com/office/drawing/2014/main" xmlns="" val="20001"/>
                    </a:ext>
                  </a:extLst>
                </a:gridCol>
                <a:gridCol w="1902618">
                  <a:extLst>
                    <a:ext uri="{9D8B030D-6E8A-4147-A177-3AD203B41FA5}">
                      <a16:colId xmlns:a16="http://schemas.microsoft.com/office/drawing/2014/main" xmlns="" val="20002"/>
                    </a:ext>
                  </a:extLst>
                </a:gridCol>
                <a:gridCol w="1431673">
                  <a:extLst>
                    <a:ext uri="{9D8B030D-6E8A-4147-A177-3AD203B41FA5}">
                      <a16:colId xmlns:a16="http://schemas.microsoft.com/office/drawing/2014/main" xmlns="" val="20003"/>
                    </a:ext>
                  </a:extLst>
                </a:gridCol>
                <a:gridCol w="269380">
                  <a:extLst>
                    <a:ext uri="{9D8B030D-6E8A-4147-A177-3AD203B41FA5}">
                      <a16:colId xmlns:a16="http://schemas.microsoft.com/office/drawing/2014/main" xmlns="" val="20004"/>
                    </a:ext>
                  </a:extLst>
                </a:gridCol>
              </a:tblGrid>
              <a:tr h="192680">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xmlns="" val="10000"/>
                  </a:ext>
                </a:extLst>
              </a:tr>
              <a:tr h="210196">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TUR" pitchFamily="34" charset="0"/>
                          <a:cs typeface="Times New Roman" pitchFamily="18" charset="0"/>
                        </a:rPr>
                        <a:t>XXX Projesi  İşi Sınır Değer Hesap Cetveli</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210196">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Arial TUR" pitchFamily="34" charset="0"/>
                          <a:cs typeface="Times New Roman" pitchFamily="18" charset="0"/>
                        </a:rPr>
                        <a:t> Yaklaşık Maliyet TL</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tr-TR"/>
                    </a:p>
                  </a:txBody>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Arial TUR" pitchFamily="34" charset="0"/>
                          <a:cs typeface="Times New Roman" pitchFamily="18" charset="0"/>
                        </a:rPr>
                        <a:t>19.435.948,58</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EFFFD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Arial TUR" pitchFamily="34" charset="0"/>
                          <a:cs typeface="Times New Roman" pitchFamily="18" charset="0"/>
                        </a:rPr>
                        <a:t>19.435.948,58</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EFFFD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210196">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Arial TUR" pitchFamily="34" charset="0"/>
                          <a:cs typeface="Times New Roman" pitchFamily="18" charset="0"/>
                        </a:rPr>
                        <a:t>N katsayısı(1,0-1,20)</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tr-TR"/>
                    </a:p>
                  </a:txBody>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Arial TUR" pitchFamily="34" charset="0"/>
                          <a:cs typeface="Times New Roman" pitchFamily="18" charset="0"/>
                        </a:rPr>
                        <a:t>1,0</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EFFFD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Arial TUR" pitchFamily="34" charset="0"/>
                          <a:cs typeface="Times New Roman" pitchFamily="18" charset="0"/>
                        </a:rPr>
                        <a:t>1,20</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EFFFD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210196">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bl>
          </a:graphicData>
        </a:graphic>
      </p:graphicFrame>
      <p:graphicFrame>
        <p:nvGraphicFramePr>
          <p:cNvPr id="20512" name="Nesne 6"/>
          <p:cNvGraphicFramePr>
            <a:graphicFrameLocks noChangeAspect="1"/>
          </p:cNvGraphicFramePr>
          <p:nvPr/>
        </p:nvGraphicFramePr>
        <p:xfrm>
          <a:off x="388938" y="1697038"/>
          <a:ext cx="7986712" cy="3789362"/>
        </p:xfrm>
        <a:graphic>
          <a:graphicData uri="http://schemas.openxmlformats.org/presentationml/2006/ole">
            <mc:AlternateContent xmlns:mc="http://schemas.openxmlformats.org/markup-compatibility/2006">
              <mc:Choice xmlns:v="urn:schemas-microsoft-com:vml" Requires="v">
                <p:oleObj spid="_x0000_s1041" name="Belge" r:id="rId3" imgW="6295387" imgH="3411095" progId="Word.Document.12">
                  <p:embed/>
                </p:oleObj>
              </mc:Choice>
              <mc:Fallback>
                <p:oleObj name="Belge" r:id="rId3" imgW="6295387" imgH="3411095"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1697038"/>
                        <a:ext cx="7986712"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up 7"/>
          <p:cNvGrpSpPr/>
          <p:nvPr/>
        </p:nvGrpSpPr>
        <p:grpSpPr>
          <a:xfrm>
            <a:off x="323528" y="44624"/>
            <a:ext cx="8352928" cy="792088"/>
            <a:chOff x="0" y="1442782"/>
            <a:chExt cx="7499350" cy="2533827"/>
          </a:xfrm>
          <a:scene3d>
            <a:camera prst="orthographicFront"/>
            <a:lightRig rig="threePt" dir="t">
              <a:rot lat="0" lon="0" rev="7500000"/>
            </a:lightRig>
          </a:scene3d>
        </p:grpSpPr>
        <p:sp>
          <p:nvSpPr>
            <p:cNvPr id="9" name="Yuvarlatılmış Dikdörtgen 8"/>
            <p:cNvSpPr/>
            <p:nvPr/>
          </p:nvSpPr>
          <p:spPr>
            <a:xfrm>
              <a:off x="0" y="1791899"/>
              <a:ext cx="7499350" cy="218471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59399" y="1442782"/>
              <a:ext cx="7380552" cy="2533827"/>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sz="2800" dirty="0"/>
                <a:t>   Sınır Değer Hesabı ve ADT Sahibi İsteklilerin Tespiti </a:t>
              </a:r>
            </a:p>
          </p:txBody>
        </p:sp>
      </p:grpSp>
    </p:spTree>
    <p:extLst>
      <p:ext uri="{BB962C8B-B14F-4D97-AF65-F5344CB8AC3E}">
        <p14:creationId xmlns:p14="http://schemas.microsoft.com/office/powerpoint/2010/main" val="102350648"/>
      </p:ext>
    </p:extLst>
  </p:cSld>
  <p:clrMapOvr>
    <a:masterClrMapping/>
  </p:clrMapOvr>
  <p:transition>
    <p:spli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İçerik Yer Tutucusu"/>
          <p:cNvSpPr>
            <a:spLocks noGrp="1"/>
          </p:cNvSpPr>
          <p:nvPr>
            <p:ph idx="1"/>
          </p:nvPr>
        </p:nvSpPr>
        <p:spPr>
          <a:xfrm>
            <a:off x="425450" y="1844675"/>
            <a:ext cx="8267700" cy="2447925"/>
          </a:xfrm>
          <a:solidFill>
            <a:schemeClr val="accent3">
              <a:lumMod val="60000"/>
              <a:lumOff val="40000"/>
            </a:schemeClr>
          </a:solidFill>
        </p:spPr>
        <p:txBody>
          <a:bodyPr rtlCol="0">
            <a:normAutofit/>
          </a:bodyPr>
          <a:lstStyle/>
          <a:p>
            <a:pPr indent="-182880" algn="just" eaLnBrk="1" fontAlgn="auto" hangingPunct="1">
              <a:spcAft>
                <a:spcPts val="0"/>
              </a:spcAft>
              <a:buClr>
                <a:schemeClr val="accent6">
                  <a:lumMod val="75000"/>
                </a:schemeClr>
              </a:buClr>
              <a:buFont typeface="Wingdings 2" pitchFamily="18" charset="2"/>
              <a:buNone/>
              <a:defRPr/>
            </a:pPr>
            <a:r>
              <a:rPr lang="tr-TR" altLang="tr-TR" sz="2400" dirty="0" smtClean="0">
                <a:solidFill>
                  <a:srgbClr val="FF0000"/>
                </a:solidFill>
              </a:rPr>
              <a:t>	</a:t>
            </a:r>
            <a:r>
              <a:rPr lang="tr-TR" altLang="tr-TR" sz="2400" b="1" dirty="0" smtClean="0">
                <a:solidFill>
                  <a:srgbClr val="FF0000"/>
                </a:solidFill>
              </a:rPr>
              <a:t>2-</a:t>
            </a:r>
            <a:r>
              <a:rPr lang="tr-TR" altLang="tr-TR" sz="2400" dirty="0" smtClean="0">
                <a:solidFill>
                  <a:srgbClr val="FF0000"/>
                </a:solidFill>
              </a:rPr>
              <a:t> </a:t>
            </a:r>
            <a:r>
              <a:rPr lang="tr-TR" altLang="tr-TR" sz="2400" dirty="0" smtClean="0">
                <a:solidFill>
                  <a:schemeClr val="tx1">
                    <a:lumMod val="75000"/>
                    <a:lumOff val="25000"/>
                  </a:schemeClr>
                </a:solidFill>
              </a:rPr>
              <a:t>Sıralı iş kalemleri listesine göre, tutarlarının yaklaşık maliyete oranlarının kümülatif toplamı % 80 oranına kadar olan iş kalemleri/grupları ile kümülatif toplama eklendiğinde % 80 oranının aşılmasına neden olan iş kalemi/grubunu, </a:t>
            </a:r>
            <a:r>
              <a:rPr lang="tr-TR" altLang="tr-TR" sz="2400" b="1" dirty="0" smtClean="0">
                <a:solidFill>
                  <a:srgbClr val="FF0000"/>
                </a:solidFill>
              </a:rPr>
              <a:t>sorgulamaya tabi tutulacak olan iş kalemleri/grupları olarak </a:t>
            </a:r>
            <a:r>
              <a:rPr lang="tr-TR" altLang="tr-TR" sz="2400" dirty="0" smtClean="0">
                <a:solidFill>
                  <a:schemeClr val="tx1">
                    <a:lumMod val="75000"/>
                    <a:lumOff val="25000"/>
                  </a:schemeClr>
                </a:solidFill>
              </a:rPr>
              <a:t>belirleyecektir. </a:t>
            </a:r>
          </a:p>
        </p:txBody>
      </p:sp>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İhale Komisyonlarınca Yapılacak İşlemler </a:t>
              </a:r>
            </a:p>
          </p:txBody>
        </p:sp>
      </p:grpSp>
      <p:sp>
        <p:nvSpPr>
          <p:cNvPr id="11" name="2 İçerik Yer Tutucusu"/>
          <p:cNvSpPr txBox="1">
            <a:spLocks/>
          </p:cNvSpPr>
          <p:nvPr/>
        </p:nvSpPr>
        <p:spPr>
          <a:xfrm>
            <a:off x="577850" y="5013325"/>
            <a:ext cx="8267700" cy="800100"/>
          </a:xfrm>
          <a:prstGeom prst="rect">
            <a:avLst/>
          </a:prstGeom>
          <a:solidFill>
            <a:schemeClr val="bg1">
              <a:lumMod val="75000"/>
            </a:schemeClr>
          </a:solidFill>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fontAlgn="auto">
              <a:buFont typeface="Wingdings 2" pitchFamily="18" charset="2"/>
              <a:buNone/>
              <a:defRPr/>
            </a:pPr>
            <a:r>
              <a:rPr lang="tr-TR" altLang="tr-TR" b="1" dirty="0" smtClean="0">
                <a:solidFill>
                  <a:srgbClr val="FF0000"/>
                </a:solidFill>
              </a:rPr>
              <a:t>	</a:t>
            </a:r>
            <a:r>
              <a:rPr lang="tr-TR" altLang="tr-TR" sz="2400" b="1" dirty="0" smtClean="0">
                <a:solidFill>
                  <a:srgbClr val="FF0000"/>
                </a:solidFill>
              </a:rPr>
              <a:t>3- </a:t>
            </a:r>
            <a:r>
              <a:rPr lang="tr-TR" altLang="tr-TR" sz="2400" dirty="0"/>
              <a:t>Bu iş kalemi/gruplarının sıralı analiz girdileri tablolarını ayırarak </a:t>
            </a:r>
            <a:r>
              <a:rPr lang="tr-TR" altLang="tr-TR" sz="2400" dirty="0" smtClean="0"/>
              <a:t>inceleyecek.</a:t>
            </a:r>
            <a:endParaRPr lang="tr-TR" altLang="tr-TR" sz="2400" dirty="0"/>
          </a:p>
        </p:txBody>
      </p:sp>
    </p:spTree>
    <p:extLst>
      <p:ext uri="{BB962C8B-B14F-4D97-AF65-F5344CB8AC3E}">
        <p14:creationId xmlns:p14="http://schemas.microsoft.com/office/powerpoint/2010/main" val="375287718"/>
      </p:ext>
    </p:extLst>
  </p:cSld>
  <p:clrMapOvr>
    <a:masterClrMapping/>
  </p:clrMapOvr>
  <p:transition>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İçerik Yer Tutucusu"/>
          <p:cNvSpPr>
            <a:spLocks noGrp="1"/>
          </p:cNvSpPr>
          <p:nvPr>
            <p:ph idx="1"/>
          </p:nvPr>
        </p:nvSpPr>
        <p:spPr>
          <a:xfrm>
            <a:off x="419100" y="1628775"/>
            <a:ext cx="8267700" cy="1584325"/>
          </a:xfrm>
          <a:solidFill>
            <a:schemeClr val="accent3">
              <a:lumMod val="60000"/>
              <a:lumOff val="40000"/>
            </a:schemeClr>
          </a:solidFill>
        </p:spPr>
        <p:txBody>
          <a:bodyPr rtlCol="0">
            <a:normAutofit/>
          </a:bodyPr>
          <a:lstStyle/>
          <a:p>
            <a:pPr indent="-182880" algn="just" eaLnBrk="1" fontAlgn="auto" hangingPunct="1">
              <a:spcAft>
                <a:spcPts val="0"/>
              </a:spcAft>
              <a:buClr>
                <a:schemeClr val="accent6">
                  <a:lumMod val="75000"/>
                </a:schemeClr>
              </a:buClr>
              <a:buFont typeface="Wingdings 2" pitchFamily="18" charset="2"/>
              <a:buNone/>
              <a:defRPr/>
            </a:pPr>
            <a:r>
              <a:rPr lang="tr-TR" altLang="tr-TR" sz="2400" b="1" dirty="0" smtClean="0">
                <a:solidFill>
                  <a:srgbClr val="FF0000"/>
                </a:solidFill>
              </a:rPr>
              <a:t>4- </a:t>
            </a:r>
            <a:r>
              <a:rPr lang="tr-TR" altLang="tr-TR" sz="2400" dirty="0">
                <a:solidFill>
                  <a:schemeClr val="tx1">
                    <a:lumMod val="75000"/>
                    <a:lumOff val="25000"/>
                  </a:schemeClr>
                </a:solidFill>
              </a:rPr>
              <a:t>“Sıralı analiz girdileri </a:t>
            </a:r>
            <a:r>
              <a:rPr lang="tr-TR" altLang="tr-TR" sz="2400" dirty="0" err="1">
                <a:solidFill>
                  <a:schemeClr val="tx1">
                    <a:lumMod val="75000"/>
                    <a:lumOff val="25000"/>
                  </a:schemeClr>
                </a:solidFill>
              </a:rPr>
              <a:t>listesi”ni</a:t>
            </a:r>
            <a:r>
              <a:rPr lang="tr-TR" altLang="tr-TR" sz="2400" dirty="0">
                <a:solidFill>
                  <a:schemeClr val="tx1">
                    <a:lumMod val="75000"/>
                    <a:lumOff val="25000"/>
                  </a:schemeClr>
                </a:solidFill>
              </a:rPr>
              <a:t> kullanarak tutarı kar ve </a:t>
            </a:r>
            <a:r>
              <a:rPr lang="tr-TR" altLang="tr-TR" sz="2400" dirty="0" smtClean="0">
                <a:solidFill>
                  <a:schemeClr val="tx1">
                    <a:lumMod val="75000"/>
                    <a:lumOff val="25000"/>
                  </a:schemeClr>
                </a:solidFill>
              </a:rPr>
              <a:t>genel gider </a:t>
            </a:r>
            <a:r>
              <a:rPr lang="tr-TR" altLang="tr-TR" sz="2400" dirty="0">
                <a:solidFill>
                  <a:schemeClr val="tx1">
                    <a:lumMod val="75000"/>
                    <a:lumOff val="25000"/>
                  </a:schemeClr>
                </a:solidFill>
              </a:rPr>
              <a:t>hariç analiz toplamının % 3’üne eşit ve bu tutarın altında olan analiz girdilerini tespit edecek. </a:t>
            </a:r>
            <a:r>
              <a:rPr lang="tr-TR" altLang="tr-TR" sz="2400" b="1" dirty="0">
                <a:solidFill>
                  <a:srgbClr val="FF0000"/>
                </a:solidFill>
              </a:rPr>
              <a:t>(Bu girdiler için açıklama istenmeyecek.)</a:t>
            </a:r>
          </a:p>
        </p:txBody>
      </p:sp>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İhale Komisyonlarınca Yapılacak İşlemler </a:t>
              </a:r>
            </a:p>
          </p:txBody>
        </p:sp>
      </p:grpSp>
      <p:sp>
        <p:nvSpPr>
          <p:cNvPr id="11" name="2 İçerik Yer Tutucusu"/>
          <p:cNvSpPr txBox="1">
            <a:spLocks/>
          </p:cNvSpPr>
          <p:nvPr/>
        </p:nvSpPr>
        <p:spPr>
          <a:xfrm>
            <a:off x="419100" y="3573463"/>
            <a:ext cx="8267700" cy="3023889"/>
          </a:xfrm>
          <a:prstGeom prst="rect">
            <a:avLst/>
          </a:prstGeom>
          <a:solidFill>
            <a:schemeClr val="bg1">
              <a:lumMod val="75000"/>
            </a:schemeClr>
          </a:solidFill>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indent="-42863" algn="just">
              <a:buFont typeface="Wingdings 2" pitchFamily="18" charset="2"/>
              <a:buNone/>
              <a:defRPr/>
            </a:pPr>
            <a:r>
              <a:rPr lang="tr-TR" altLang="tr-TR" sz="2400" b="1" dirty="0" smtClean="0">
                <a:solidFill>
                  <a:srgbClr val="FF0000"/>
                </a:solidFill>
              </a:rPr>
              <a:t>5- </a:t>
            </a:r>
            <a:r>
              <a:rPr lang="tr-TR" altLang="tr-TR" sz="2400" dirty="0"/>
              <a:t>Tutarı, kar ve genel gider hariç analiz toplamının % 3’üne eşit veya altında olması nedeniyle sorgulamaya tabi tutulmayacak analiz girdilerinin tutarlarının kümülatif toplamının kar ve genel gider hariç analiz toplamının %15’ini aşması durumunda; en küçük tutardan itibaren kümülatif toplamda </a:t>
            </a:r>
            <a:r>
              <a:rPr lang="tr-TR" altLang="tr-TR" sz="2400" b="1" dirty="0">
                <a:solidFill>
                  <a:srgbClr val="FF0000"/>
                </a:solidFill>
              </a:rPr>
              <a:t>% 15’lik tutarın aşılmasına neden olan </a:t>
            </a:r>
            <a:r>
              <a:rPr lang="tr-TR" altLang="tr-TR" sz="2400" dirty="0"/>
              <a:t>analiz girdisi belirlenecek, tutarı bu girdinin tutarından daha az olan girdiler için açıklama istenilmeyecektir. </a:t>
            </a:r>
          </a:p>
        </p:txBody>
      </p:sp>
    </p:spTree>
    <p:extLst>
      <p:ext uri="{BB962C8B-B14F-4D97-AF65-F5344CB8AC3E}">
        <p14:creationId xmlns:p14="http://schemas.microsoft.com/office/powerpoint/2010/main" val="3120223904"/>
      </p:ext>
    </p:extLst>
  </p:cSld>
  <p:clrMapOvr>
    <a:masterClrMapping/>
  </p:clrMapOvr>
  <p:transition>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6"/>
          <p:cNvGrpSpPr/>
          <p:nvPr/>
        </p:nvGrpSpPr>
        <p:grpSpPr>
          <a:xfrm>
            <a:off x="323528" y="233925"/>
            <a:ext cx="8370058" cy="890408"/>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İdarelerce Yapılacak İşlemler </a:t>
              </a:r>
            </a:p>
          </p:txBody>
        </p:sp>
      </p:grpSp>
      <p:graphicFrame>
        <p:nvGraphicFramePr>
          <p:cNvPr id="2" name="Tablo 1"/>
          <p:cNvGraphicFramePr>
            <a:graphicFrameLocks noGrp="1"/>
          </p:cNvGraphicFramePr>
          <p:nvPr/>
        </p:nvGraphicFramePr>
        <p:xfrm>
          <a:off x="539750" y="2157413"/>
          <a:ext cx="8007351" cy="4002090"/>
        </p:xfrm>
        <a:graphic>
          <a:graphicData uri="http://schemas.openxmlformats.org/drawingml/2006/table">
            <a:tbl>
              <a:tblPr firstRow="1" firstCol="1" bandRow="1">
                <a:tableStyleId>{5C22544A-7EE6-4342-B048-85BDC9FD1C3A}</a:tableStyleId>
              </a:tblPr>
              <a:tblGrid>
                <a:gridCol w="2129093">
                  <a:extLst>
                    <a:ext uri="{9D8B030D-6E8A-4147-A177-3AD203B41FA5}">
                      <a16:colId xmlns:a16="http://schemas.microsoft.com/office/drawing/2014/main" xmlns="" val="20000"/>
                    </a:ext>
                  </a:extLst>
                </a:gridCol>
                <a:gridCol w="481964">
                  <a:extLst>
                    <a:ext uri="{9D8B030D-6E8A-4147-A177-3AD203B41FA5}">
                      <a16:colId xmlns:a16="http://schemas.microsoft.com/office/drawing/2014/main" xmlns="" val="20001"/>
                    </a:ext>
                  </a:extLst>
                </a:gridCol>
                <a:gridCol w="599494">
                  <a:extLst>
                    <a:ext uri="{9D8B030D-6E8A-4147-A177-3AD203B41FA5}">
                      <a16:colId xmlns:a16="http://schemas.microsoft.com/office/drawing/2014/main" xmlns="" val="20002"/>
                    </a:ext>
                  </a:extLst>
                </a:gridCol>
                <a:gridCol w="599494">
                  <a:extLst>
                    <a:ext uri="{9D8B030D-6E8A-4147-A177-3AD203B41FA5}">
                      <a16:colId xmlns:a16="http://schemas.microsoft.com/office/drawing/2014/main" xmlns="" val="20003"/>
                    </a:ext>
                  </a:extLst>
                </a:gridCol>
                <a:gridCol w="509868">
                  <a:extLst>
                    <a:ext uri="{9D8B030D-6E8A-4147-A177-3AD203B41FA5}">
                      <a16:colId xmlns:a16="http://schemas.microsoft.com/office/drawing/2014/main" xmlns="" val="20004"/>
                    </a:ext>
                  </a:extLst>
                </a:gridCol>
                <a:gridCol w="808345">
                  <a:extLst>
                    <a:ext uri="{9D8B030D-6E8A-4147-A177-3AD203B41FA5}">
                      <a16:colId xmlns:a16="http://schemas.microsoft.com/office/drawing/2014/main" xmlns="" val="20005"/>
                    </a:ext>
                  </a:extLst>
                </a:gridCol>
                <a:gridCol w="2879093">
                  <a:extLst>
                    <a:ext uri="{9D8B030D-6E8A-4147-A177-3AD203B41FA5}">
                      <a16:colId xmlns:a16="http://schemas.microsoft.com/office/drawing/2014/main" xmlns="" val="20006"/>
                    </a:ext>
                  </a:extLst>
                </a:gridCol>
              </a:tblGrid>
              <a:tr h="560321">
                <a:tc gridSpan="5">
                  <a:txBody>
                    <a:bodyPr/>
                    <a:lstStyle/>
                    <a:p>
                      <a:pPr>
                        <a:lnSpc>
                          <a:spcPct val="115000"/>
                        </a:lnSpc>
                        <a:spcAft>
                          <a:spcPts val="0"/>
                        </a:spcAft>
                      </a:pPr>
                      <a:r>
                        <a:rPr lang="tr-TR" sz="1000" dirty="0">
                          <a:effectLst/>
                        </a:rPr>
                        <a:t> </a:t>
                      </a:r>
                    </a:p>
                    <a:p>
                      <a:pPr>
                        <a:lnSpc>
                          <a:spcPct val="115000"/>
                        </a:lnSpc>
                        <a:spcAft>
                          <a:spcPts val="0"/>
                        </a:spcAft>
                      </a:pPr>
                      <a:r>
                        <a:rPr lang="tr-TR" sz="1000" dirty="0">
                          <a:effectLst/>
                        </a:rPr>
                        <a:t> </a:t>
                      </a:r>
                      <a:r>
                        <a:rPr lang="tr-TR" sz="1000" dirty="0" smtClean="0">
                          <a:effectLst/>
                        </a:rPr>
                        <a:t>Sıralı </a:t>
                      </a:r>
                      <a:r>
                        <a:rPr lang="tr-TR" sz="1000" dirty="0">
                          <a:effectLst/>
                        </a:rPr>
                        <a:t>analiz girdileri tablosu</a:t>
                      </a:r>
                      <a:endParaRPr lang="tr-TR" sz="1000" dirty="0">
                        <a:effectLst/>
                        <a:latin typeface="Times New Roman"/>
                        <a:ea typeface="Times New Roman"/>
                      </a:endParaRPr>
                    </a:p>
                  </a:txBody>
                  <a:tcPr marL="50024" marR="50024"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nSpc>
                          <a:spcPct val="115000"/>
                        </a:lnSpc>
                        <a:spcAft>
                          <a:spcPts val="0"/>
                        </a:spcAft>
                      </a:pPr>
                      <a:r>
                        <a:rPr lang="tr-TR" sz="1000">
                          <a:effectLst/>
                        </a:rPr>
                        <a:t> </a:t>
                      </a:r>
                      <a:endParaRPr lang="tr-TR" sz="1000">
                        <a:effectLst/>
                        <a:latin typeface="Times New Roman"/>
                        <a:ea typeface="Times New Roman"/>
                      </a:endParaRPr>
                    </a:p>
                  </a:txBody>
                  <a:tcPr marL="0" marR="0" marT="0" marB="0" anchor="ctr"/>
                </a:tc>
                <a:tc hMerge="1">
                  <a:txBody>
                    <a:bodyPr/>
                    <a:lstStyle/>
                    <a:p>
                      <a:endParaRPr lang="tr-TR"/>
                    </a:p>
                  </a:txBody>
                  <a:tcPr/>
                </a:tc>
                <a:extLst>
                  <a:ext uri="{0D108BD9-81ED-4DB2-BD59-A6C34878D82A}">
                    <a16:rowId xmlns:a16="http://schemas.microsoft.com/office/drawing/2014/main" xmlns="" val="10000"/>
                  </a:ext>
                </a:extLst>
              </a:tr>
              <a:tr h="421802">
                <a:tc>
                  <a:txBody>
                    <a:bodyPr/>
                    <a:lstStyle/>
                    <a:p>
                      <a:pPr algn="just">
                        <a:lnSpc>
                          <a:spcPct val="115000"/>
                        </a:lnSpc>
                        <a:spcAft>
                          <a:spcPts val="0"/>
                        </a:spcAft>
                      </a:pPr>
                      <a:r>
                        <a:rPr lang="tr-TR" sz="1000">
                          <a:effectLst/>
                        </a:rPr>
                        <a:t>Girdiler</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Ö.B.</a:t>
                      </a:r>
                      <a:endParaRPr lang="tr-TR" sz="1000">
                        <a:effectLst/>
                        <a:latin typeface="Times New Roman"/>
                        <a:ea typeface="Times New Roman"/>
                      </a:endParaRPr>
                    </a:p>
                  </a:txBody>
                  <a:tcPr marL="50024" marR="50024" marT="0" marB="0"/>
                </a:tc>
                <a:tc>
                  <a:txBody>
                    <a:bodyPr/>
                    <a:lstStyle/>
                    <a:p>
                      <a:pPr algn="just">
                        <a:lnSpc>
                          <a:spcPct val="115000"/>
                        </a:lnSpc>
                        <a:spcAft>
                          <a:spcPts val="0"/>
                        </a:spcAft>
                      </a:pPr>
                      <a:r>
                        <a:rPr lang="tr-TR" sz="1000">
                          <a:effectLst/>
                        </a:rPr>
                        <a:t>Miktarı</a:t>
                      </a:r>
                      <a:endParaRPr lang="tr-TR" sz="1000">
                        <a:effectLst/>
                        <a:latin typeface="Times New Roman"/>
                        <a:ea typeface="Times New Roman"/>
                      </a:endParaRPr>
                    </a:p>
                  </a:txBody>
                  <a:tcPr marL="50024" marR="50024" marT="0" marB="0"/>
                </a:tc>
                <a:tc>
                  <a:txBody>
                    <a:bodyPr/>
                    <a:lstStyle/>
                    <a:p>
                      <a:pPr algn="just">
                        <a:lnSpc>
                          <a:spcPct val="115000"/>
                        </a:lnSpc>
                        <a:spcAft>
                          <a:spcPts val="0"/>
                        </a:spcAft>
                      </a:pPr>
                      <a:r>
                        <a:rPr lang="tr-TR" sz="1000">
                          <a:effectLst/>
                        </a:rPr>
                        <a:t>B.Fiyatı</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Tutarı</a:t>
                      </a:r>
                      <a:endParaRPr lang="tr-TR" sz="1000">
                        <a:effectLst/>
                        <a:latin typeface="Times New Roman"/>
                        <a:ea typeface="Times New Roman"/>
                      </a:endParaRPr>
                    </a:p>
                  </a:txBody>
                  <a:tcPr marL="50024" marR="50024" marT="0" marB="0"/>
                </a:tc>
                <a:tc>
                  <a:txBody>
                    <a:bodyPr/>
                    <a:lstStyle/>
                    <a:p>
                      <a:pPr algn="just">
                        <a:lnSpc>
                          <a:spcPct val="115000"/>
                        </a:lnSpc>
                        <a:spcAft>
                          <a:spcPts val="0"/>
                        </a:spcAft>
                      </a:pPr>
                      <a:r>
                        <a:rPr lang="tr-TR" sz="1000">
                          <a:effectLst/>
                        </a:rPr>
                        <a:t>Kümülatif Toplam</a:t>
                      </a:r>
                      <a:endParaRPr lang="tr-TR" sz="1000">
                        <a:effectLst/>
                        <a:latin typeface="Times New Roman"/>
                        <a:ea typeface="Times New Roman"/>
                      </a:endParaRPr>
                    </a:p>
                  </a:txBody>
                  <a:tcPr marL="50024" marR="50024" marT="0" marB="0"/>
                </a:tc>
                <a:tc>
                  <a:txBody>
                    <a:bodyPr/>
                    <a:lstStyle/>
                    <a:p>
                      <a:pPr algn="just">
                        <a:lnSpc>
                          <a:spcPct val="115000"/>
                        </a:lnSpc>
                        <a:spcAft>
                          <a:spcPts val="0"/>
                        </a:spcAft>
                      </a:pPr>
                      <a:r>
                        <a:rPr lang="tr-TR" sz="1000">
                          <a:effectLst/>
                        </a:rPr>
                        <a:t> </a:t>
                      </a:r>
                      <a:endParaRPr lang="tr-TR" sz="1000">
                        <a:effectLst/>
                        <a:latin typeface="Times New Roman"/>
                        <a:ea typeface="Times New Roman"/>
                      </a:endParaRPr>
                    </a:p>
                  </a:txBody>
                  <a:tcPr marL="50024" marR="50024" marT="0" marB="0"/>
                </a:tc>
                <a:extLst>
                  <a:ext uri="{0D108BD9-81ED-4DB2-BD59-A6C34878D82A}">
                    <a16:rowId xmlns:a16="http://schemas.microsoft.com/office/drawing/2014/main" xmlns="" val="10001"/>
                  </a:ext>
                </a:extLst>
              </a:tr>
              <a:tr h="281201">
                <a:tc>
                  <a:txBody>
                    <a:bodyPr/>
                    <a:lstStyle/>
                    <a:p>
                      <a:pPr algn="just">
                        <a:lnSpc>
                          <a:spcPct val="115000"/>
                        </a:lnSpc>
                        <a:spcAft>
                          <a:spcPts val="0"/>
                        </a:spcAft>
                      </a:pPr>
                      <a:r>
                        <a:rPr lang="tr-TR" sz="1000">
                          <a:effectLst/>
                        </a:rPr>
                        <a:t>Agraf vidası</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Kt</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0,31</a:t>
                      </a:r>
                      <a:endParaRPr lang="tr-TR" sz="1000">
                        <a:effectLst/>
                        <a:latin typeface="Times New Roman"/>
                        <a:ea typeface="Times New Roman"/>
                      </a:endParaRPr>
                    </a:p>
                  </a:txBody>
                  <a:tcPr marL="50024" marR="50024" marT="0" marB="0"/>
                </a:tc>
                <a:tc>
                  <a:txBody>
                    <a:bodyPr/>
                    <a:lstStyle/>
                    <a:p>
                      <a:pPr algn="just">
                        <a:lnSpc>
                          <a:spcPct val="115000"/>
                        </a:lnSpc>
                        <a:spcAft>
                          <a:spcPts val="0"/>
                        </a:spcAft>
                      </a:pPr>
                      <a:r>
                        <a:rPr lang="tr-TR" sz="1000">
                          <a:effectLst/>
                        </a:rPr>
                        <a:t>0,31</a:t>
                      </a:r>
                      <a:endParaRPr lang="tr-TR" sz="1000">
                        <a:effectLst/>
                        <a:latin typeface="Times New Roman"/>
                        <a:ea typeface="Times New Roman"/>
                      </a:endParaRPr>
                    </a:p>
                  </a:txBody>
                  <a:tcPr marL="50024" marR="50024" marT="0" marB="0"/>
                </a:tc>
                <a:tc>
                  <a:txBody>
                    <a:bodyPr/>
                    <a:lstStyle/>
                    <a:p>
                      <a:pPr algn="just">
                        <a:lnSpc>
                          <a:spcPct val="115000"/>
                        </a:lnSpc>
                        <a:spcAft>
                          <a:spcPts val="0"/>
                        </a:spcAft>
                      </a:pPr>
                      <a:r>
                        <a:rPr lang="tr-TR" sz="1000">
                          <a:effectLst/>
                        </a:rPr>
                        <a:t>Açıklama yapılması istenilmeyecektir</a:t>
                      </a:r>
                      <a:endParaRPr lang="tr-TR" sz="1000">
                        <a:effectLst/>
                        <a:latin typeface="Times New Roman"/>
                        <a:ea typeface="Times New Roman"/>
                      </a:endParaRPr>
                    </a:p>
                  </a:txBody>
                  <a:tcPr marL="50024" marR="50024" marT="0" marB="0"/>
                </a:tc>
                <a:extLst>
                  <a:ext uri="{0D108BD9-81ED-4DB2-BD59-A6C34878D82A}">
                    <a16:rowId xmlns:a16="http://schemas.microsoft.com/office/drawing/2014/main" xmlns="" val="10002"/>
                  </a:ext>
                </a:extLst>
              </a:tr>
              <a:tr h="281201">
                <a:tc>
                  <a:txBody>
                    <a:bodyPr/>
                    <a:lstStyle/>
                    <a:p>
                      <a:pPr algn="just">
                        <a:lnSpc>
                          <a:spcPct val="115000"/>
                        </a:lnSpc>
                        <a:spcAft>
                          <a:spcPts val="0"/>
                        </a:spcAft>
                      </a:pPr>
                      <a:r>
                        <a:rPr lang="tr-TR" sz="1000" dirty="0">
                          <a:effectLst/>
                        </a:rPr>
                        <a:t>Ses yalıtım bandı 5 cm</a:t>
                      </a:r>
                      <a:endParaRPr lang="tr-TR" sz="1000" dirty="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m</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0,33</a:t>
                      </a:r>
                      <a:endParaRPr lang="tr-TR" sz="1000">
                        <a:effectLst/>
                        <a:latin typeface="Times New Roman"/>
                        <a:ea typeface="Times New Roman"/>
                      </a:endParaRPr>
                    </a:p>
                  </a:txBody>
                  <a:tcPr marL="50024" marR="50024" marT="0" marB="0"/>
                </a:tc>
                <a:tc>
                  <a:txBody>
                    <a:bodyPr/>
                    <a:lstStyle/>
                    <a:p>
                      <a:pPr algn="just">
                        <a:lnSpc>
                          <a:spcPct val="115000"/>
                        </a:lnSpc>
                        <a:spcAft>
                          <a:spcPts val="0"/>
                        </a:spcAft>
                      </a:pPr>
                      <a:r>
                        <a:rPr lang="tr-TR" sz="1000">
                          <a:effectLst/>
                        </a:rPr>
                        <a:t>0,64</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Açıklama yapılması istenilmeyecektir</a:t>
                      </a:r>
                      <a:endParaRPr lang="tr-TR" sz="1000">
                        <a:effectLst/>
                        <a:latin typeface="Times New Roman"/>
                        <a:ea typeface="Times New Roman"/>
                      </a:endParaRPr>
                    </a:p>
                  </a:txBody>
                  <a:tcPr marL="50024" marR="50024" marT="0" marB="0"/>
                </a:tc>
                <a:extLst>
                  <a:ext uri="{0D108BD9-81ED-4DB2-BD59-A6C34878D82A}">
                    <a16:rowId xmlns:a16="http://schemas.microsoft.com/office/drawing/2014/main" xmlns="" val="10003"/>
                  </a:ext>
                </a:extLst>
              </a:tr>
              <a:tr h="281201">
                <a:tc>
                  <a:txBody>
                    <a:bodyPr/>
                    <a:lstStyle/>
                    <a:p>
                      <a:pPr algn="just">
                        <a:lnSpc>
                          <a:spcPct val="115000"/>
                        </a:lnSpc>
                        <a:spcAft>
                          <a:spcPts val="0"/>
                        </a:spcAft>
                      </a:pPr>
                      <a:r>
                        <a:rPr lang="tr-TR" sz="1000">
                          <a:effectLst/>
                        </a:rPr>
                        <a:t>Derz Bandı (Cam el.)</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m</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dirty="0">
                          <a:effectLst/>
                        </a:rPr>
                        <a:t>0,34</a:t>
                      </a:r>
                      <a:endParaRPr lang="tr-TR" sz="1000" dirty="0">
                        <a:effectLst/>
                        <a:latin typeface="Times New Roman"/>
                        <a:ea typeface="Times New Roman"/>
                      </a:endParaRPr>
                    </a:p>
                  </a:txBody>
                  <a:tcPr marL="50024" marR="50024" marT="0" marB="0"/>
                </a:tc>
                <a:tc>
                  <a:txBody>
                    <a:bodyPr/>
                    <a:lstStyle/>
                    <a:p>
                      <a:pPr algn="just">
                        <a:lnSpc>
                          <a:spcPct val="115000"/>
                        </a:lnSpc>
                        <a:spcAft>
                          <a:spcPts val="0"/>
                        </a:spcAft>
                      </a:pPr>
                      <a:r>
                        <a:rPr lang="tr-TR" sz="1000">
                          <a:effectLst/>
                        </a:rPr>
                        <a:t>0,98</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Açıklama yapılması istenilmeyecektir</a:t>
                      </a:r>
                      <a:endParaRPr lang="tr-TR" sz="1000">
                        <a:effectLst/>
                        <a:latin typeface="Times New Roman"/>
                        <a:ea typeface="Times New Roman"/>
                      </a:endParaRPr>
                    </a:p>
                  </a:txBody>
                  <a:tcPr marL="50024" marR="50024" marT="0" marB="0"/>
                </a:tc>
                <a:extLst>
                  <a:ext uri="{0D108BD9-81ED-4DB2-BD59-A6C34878D82A}">
                    <a16:rowId xmlns:a16="http://schemas.microsoft.com/office/drawing/2014/main" xmlns="" val="10004"/>
                  </a:ext>
                </a:extLst>
              </a:tr>
              <a:tr h="281201">
                <a:tc>
                  <a:txBody>
                    <a:bodyPr/>
                    <a:lstStyle/>
                    <a:p>
                      <a:pPr algn="just">
                        <a:lnSpc>
                          <a:spcPct val="115000"/>
                        </a:lnSpc>
                        <a:spcAft>
                          <a:spcPts val="0"/>
                        </a:spcAft>
                      </a:pPr>
                      <a:r>
                        <a:rPr lang="tr-TR" sz="1000">
                          <a:effectLst/>
                        </a:rPr>
                        <a:t>Borazan vida</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Kt</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0,35</a:t>
                      </a:r>
                      <a:endParaRPr lang="tr-TR" sz="1000">
                        <a:effectLst/>
                        <a:latin typeface="Times New Roman"/>
                        <a:ea typeface="Times New Roman"/>
                      </a:endParaRPr>
                    </a:p>
                  </a:txBody>
                  <a:tcPr marL="50024" marR="50024" marT="0" marB="0"/>
                </a:tc>
                <a:tc>
                  <a:txBody>
                    <a:bodyPr/>
                    <a:lstStyle/>
                    <a:p>
                      <a:pPr algn="just">
                        <a:lnSpc>
                          <a:spcPct val="115000"/>
                        </a:lnSpc>
                        <a:spcAft>
                          <a:spcPts val="0"/>
                        </a:spcAft>
                      </a:pPr>
                      <a:r>
                        <a:rPr lang="tr-TR" sz="1000">
                          <a:effectLst/>
                        </a:rPr>
                        <a:t>1,33</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Açıklama yapılması istenilmeyecektir</a:t>
                      </a:r>
                      <a:endParaRPr lang="tr-TR" sz="1000">
                        <a:effectLst/>
                        <a:latin typeface="Times New Roman"/>
                        <a:ea typeface="Times New Roman"/>
                      </a:endParaRPr>
                    </a:p>
                  </a:txBody>
                  <a:tcPr marL="50024" marR="50024" marT="0" marB="0"/>
                </a:tc>
                <a:extLst>
                  <a:ext uri="{0D108BD9-81ED-4DB2-BD59-A6C34878D82A}">
                    <a16:rowId xmlns:a16="http://schemas.microsoft.com/office/drawing/2014/main" xmlns="" val="10005"/>
                  </a:ext>
                </a:extLst>
              </a:tr>
              <a:tr h="281201">
                <a:tc>
                  <a:txBody>
                    <a:bodyPr/>
                    <a:lstStyle/>
                    <a:p>
                      <a:pPr algn="just">
                        <a:lnSpc>
                          <a:spcPct val="115000"/>
                        </a:lnSpc>
                        <a:spcAft>
                          <a:spcPts val="0"/>
                        </a:spcAft>
                      </a:pPr>
                      <a:r>
                        <a:rPr lang="tr-TR" sz="1000">
                          <a:effectLst/>
                        </a:rPr>
                        <a:t>Derz dolgu alçısı harcı</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m3</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0,43</a:t>
                      </a:r>
                      <a:endParaRPr lang="tr-TR" sz="1000">
                        <a:effectLst/>
                        <a:latin typeface="Times New Roman"/>
                        <a:ea typeface="Times New Roman"/>
                      </a:endParaRPr>
                    </a:p>
                  </a:txBody>
                  <a:tcPr marL="50024" marR="50024" marT="0" marB="0"/>
                </a:tc>
                <a:tc>
                  <a:txBody>
                    <a:bodyPr/>
                    <a:lstStyle/>
                    <a:p>
                      <a:pPr algn="just">
                        <a:lnSpc>
                          <a:spcPct val="115000"/>
                        </a:lnSpc>
                        <a:spcAft>
                          <a:spcPts val="0"/>
                        </a:spcAft>
                      </a:pPr>
                      <a:r>
                        <a:rPr lang="tr-TR" sz="1000">
                          <a:effectLst/>
                        </a:rPr>
                        <a:t>1,76</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Açıklama yapılması istenilmeyecektir</a:t>
                      </a:r>
                      <a:endParaRPr lang="tr-TR" sz="1000">
                        <a:effectLst/>
                        <a:latin typeface="Times New Roman"/>
                        <a:ea typeface="Times New Roman"/>
                      </a:endParaRPr>
                    </a:p>
                  </a:txBody>
                  <a:tcPr marL="50024" marR="50024" marT="0" marB="0"/>
                </a:tc>
                <a:extLst>
                  <a:ext uri="{0D108BD9-81ED-4DB2-BD59-A6C34878D82A}">
                    <a16:rowId xmlns:a16="http://schemas.microsoft.com/office/drawing/2014/main" xmlns="" val="10006"/>
                  </a:ext>
                </a:extLst>
              </a:tr>
              <a:tr h="281201">
                <a:tc>
                  <a:txBody>
                    <a:bodyPr/>
                    <a:lstStyle/>
                    <a:p>
                      <a:pPr algn="just">
                        <a:lnSpc>
                          <a:spcPct val="115000"/>
                        </a:lnSpc>
                        <a:spcAft>
                          <a:spcPts val="0"/>
                        </a:spcAft>
                      </a:pPr>
                      <a:r>
                        <a:rPr lang="tr-TR" sz="1000">
                          <a:effectLst/>
                        </a:rPr>
                        <a:t>Agraf 12 cm</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Ad</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0,51</a:t>
                      </a:r>
                      <a:endParaRPr lang="tr-TR" sz="1000">
                        <a:effectLst/>
                        <a:latin typeface="Times New Roman"/>
                        <a:ea typeface="Times New Roman"/>
                      </a:endParaRPr>
                    </a:p>
                  </a:txBody>
                  <a:tcPr marL="50024" marR="50024" marT="0" marB="0"/>
                </a:tc>
                <a:tc>
                  <a:txBody>
                    <a:bodyPr/>
                    <a:lstStyle/>
                    <a:p>
                      <a:pPr algn="just">
                        <a:lnSpc>
                          <a:spcPct val="115000"/>
                        </a:lnSpc>
                        <a:spcAft>
                          <a:spcPts val="0"/>
                        </a:spcAft>
                      </a:pPr>
                      <a:r>
                        <a:rPr lang="tr-TR" sz="1000">
                          <a:effectLst/>
                        </a:rPr>
                        <a:t>2,27</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Açıklama yapılması istenilmeyecektir</a:t>
                      </a:r>
                      <a:endParaRPr lang="tr-TR" sz="1000">
                        <a:effectLst/>
                        <a:latin typeface="Times New Roman"/>
                        <a:ea typeface="Times New Roman"/>
                      </a:endParaRPr>
                    </a:p>
                  </a:txBody>
                  <a:tcPr marL="50024" marR="50024" marT="0" marB="0"/>
                </a:tc>
                <a:extLst>
                  <a:ext uri="{0D108BD9-81ED-4DB2-BD59-A6C34878D82A}">
                    <a16:rowId xmlns:a16="http://schemas.microsoft.com/office/drawing/2014/main" xmlns="" val="10007"/>
                  </a:ext>
                </a:extLst>
              </a:tr>
              <a:tr h="175260">
                <a:tc>
                  <a:txBody>
                    <a:bodyPr/>
                    <a:lstStyle/>
                    <a:p>
                      <a:pPr algn="just">
                        <a:lnSpc>
                          <a:spcPct val="115000"/>
                        </a:lnSpc>
                        <a:spcAft>
                          <a:spcPts val="0"/>
                        </a:spcAft>
                      </a:pPr>
                      <a:r>
                        <a:rPr lang="tr-TR" sz="1000" dirty="0">
                          <a:effectLst/>
                        </a:rPr>
                        <a:t>Vida ve plastik </a:t>
                      </a:r>
                      <a:r>
                        <a:rPr lang="tr-TR" sz="1000" dirty="0" err="1">
                          <a:effectLst/>
                        </a:rPr>
                        <a:t>dubel</a:t>
                      </a:r>
                      <a:endParaRPr lang="tr-TR" sz="1000" dirty="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Ad</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dirty="0">
                          <a:effectLst/>
                        </a:rPr>
                        <a:t>0,54</a:t>
                      </a:r>
                      <a:endParaRPr lang="tr-TR" sz="1000" dirty="0">
                        <a:effectLst/>
                        <a:latin typeface="Times New Roman"/>
                        <a:ea typeface="Times New Roman"/>
                      </a:endParaRPr>
                    </a:p>
                  </a:txBody>
                  <a:tcPr marL="50024" marR="50024" marT="0" marB="0"/>
                </a:tc>
                <a:tc>
                  <a:txBody>
                    <a:bodyPr/>
                    <a:lstStyle/>
                    <a:p>
                      <a:pPr algn="just">
                        <a:lnSpc>
                          <a:spcPct val="115000"/>
                        </a:lnSpc>
                        <a:spcAft>
                          <a:spcPts val="0"/>
                        </a:spcAft>
                      </a:pPr>
                      <a:r>
                        <a:rPr lang="tr-TR" sz="1000" dirty="0">
                          <a:effectLst/>
                        </a:rPr>
                        <a:t>2,81</a:t>
                      </a:r>
                      <a:endParaRPr lang="tr-TR" sz="1000" dirty="0">
                        <a:effectLst/>
                        <a:latin typeface="Times New Roman"/>
                        <a:ea typeface="Times New Roman"/>
                      </a:endParaRPr>
                    </a:p>
                  </a:txBody>
                  <a:tcPr marL="50024" marR="50024" marT="0" marB="0"/>
                </a:tc>
                <a:tc>
                  <a:txBody>
                    <a:bodyPr/>
                    <a:lstStyle/>
                    <a:p>
                      <a:pPr algn="just">
                        <a:lnSpc>
                          <a:spcPct val="115000"/>
                        </a:lnSpc>
                        <a:spcAft>
                          <a:spcPts val="0"/>
                        </a:spcAft>
                      </a:pPr>
                      <a:r>
                        <a:rPr lang="tr-TR" sz="1000" dirty="0">
                          <a:effectLst/>
                        </a:rPr>
                        <a:t> </a:t>
                      </a:r>
                      <a:endParaRPr lang="tr-TR" sz="1000" dirty="0">
                        <a:effectLst/>
                        <a:latin typeface="Times New Roman"/>
                        <a:ea typeface="Times New Roman"/>
                      </a:endParaRPr>
                    </a:p>
                  </a:txBody>
                  <a:tcPr marL="50024" marR="50024" marT="0" marB="0"/>
                </a:tc>
                <a:extLst>
                  <a:ext uri="{0D108BD9-81ED-4DB2-BD59-A6C34878D82A}">
                    <a16:rowId xmlns:a16="http://schemas.microsoft.com/office/drawing/2014/main" xmlns="" val="10008"/>
                  </a:ext>
                </a:extLst>
              </a:tr>
              <a:tr h="175260">
                <a:tc>
                  <a:txBody>
                    <a:bodyPr/>
                    <a:lstStyle/>
                    <a:p>
                      <a:pPr algn="just">
                        <a:lnSpc>
                          <a:spcPct val="115000"/>
                        </a:lnSpc>
                        <a:spcAft>
                          <a:spcPts val="0"/>
                        </a:spcAft>
                      </a:pPr>
                      <a:r>
                        <a:rPr lang="tr-TR" sz="1000">
                          <a:effectLst/>
                        </a:rPr>
                        <a:t>Düz İşçi(taş.)</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Sa</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0,68</a:t>
                      </a:r>
                      <a:endParaRPr lang="tr-TR" sz="1000">
                        <a:effectLst/>
                        <a:latin typeface="Times New Roman"/>
                        <a:ea typeface="Times New Roman"/>
                      </a:endParaRPr>
                    </a:p>
                  </a:txBody>
                  <a:tcPr marL="50024" marR="50024" marT="0" marB="0"/>
                </a:tc>
                <a:tc gridSpan="2">
                  <a:txBody>
                    <a:bodyPr/>
                    <a:lstStyle/>
                    <a:p>
                      <a:pPr>
                        <a:lnSpc>
                          <a:spcPct val="115000"/>
                        </a:lnSpc>
                        <a:spcAft>
                          <a:spcPts val="0"/>
                        </a:spcAft>
                      </a:pPr>
                      <a:r>
                        <a:rPr lang="tr-TR" sz="1000">
                          <a:effectLst/>
                        </a:rPr>
                        <a:t> </a:t>
                      </a:r>
                      <a:endParaRPr lang="tr-TR" sz="1000">
                        <a:effectLst/>
                        <a:latin typeface="Times New Roman"/>
                        <a:ea typeface="Times New Roman"/>
                      </a:endParaRPr>
                    </a:p>
                  </a:txBody>
                  <a:tcPr marL="0" marR="0" marT="0" marB="0" anchor="ctr"/>
                </a:tc>
                <a:tc hMerge="1">
                  <a:txBody>
                    <a:bodyPr/>
                    <a:lstStyle/>
                    <a:p>
                      <a:endParaRPr lang="tr-TR"/>
                    </a:p>
                  </a:txBody>
                  <a:tcPr/>
                </a:tc>
                <a:extLst>
                  <a:ext uri="{0D108BD9-81ED-4DB2-BD59-A6C34878D82A}">
                    <a16:rowId xmlns:a16="http://schemas.microsoft.com/office/drawing/2014/main" xmlns="" val="10009"/>
                  </a:ext>
                </a:extLst>
              </a:tr>
              <a:tr h="175260">
                <a:tc>
                  <a:txBody>
                    <a:bodyPr/>
                    <a:lstStyle/>
                    <a:p>
                      <a:pPr algn="just">
                        <a:lnSpc>
                          <a:spcPct val="115000"/>
                        </a:lnSpc>
                        <a:spcAft>
                          <a:spcPts val="0"/>
                        </a:spcAft>
                      </a:pPr>
                      <a:r>
                        <a:rPr lang="tr-TR" sz="1000">
                          <a:effectLst/>
                        </a:rPr>
                        <a:t>TU 28 Profilli-0,5 mm</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m</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0,80</a:t>
                      </a:r>
                      <a:endParaRPr lang="tr-TR" sz="1000">
                        <a:effectLst/>
                        <a:latin typeface="Times New Roman"/>
                        <a:ea typeface="Times New Roman"/>
                      </a:endParaRPr>
                    </a:p>
                  </a:txBody>
                  <a:tcPr marL="50024" marR="50024" marT="0" marB="0"/>
                </a:tc>
                <a:tc gridSpan="2">
                  <a:txBody>
                    <a:bodyPr/>
                    <a:lstStyle/>
                    <a:p>
                      <a:pPr>
                        <a:lnSpc>
                          <a:spcPct val="115000"/>
                        </a:lnSpc>
                        <a:spcAft>
                          <a:spcPts val="0"/>
                        </a:spcAft>
                      </a:pPr>
                      <a:r>
                        <a:rPr lang="tr-TR" sz="1000">
                          <a:effectLst/>
                        </a:rPr>
                        <a:t> </a:t>
                      </a:r>
                      <a:endParaRPr lang="tr-TR" sz="1000">
                        <a:effectLst/>
                        <a:latin typeface="Times New Roman"/>
                        <a:ea typeface="Times New Roman"/>
                      </a:endParaRPr>
                    </a:p>
                  </a:txBody>
                  <a:tcPr marL="0" marR="0" marT="0" marB="0" anchor="ctr"/>
                </a:tc>
                <a:tc hMerge="1">
                  <a:txBody>
                    <a:bodyPr/>
                    <a:lstStyle/>
                    <a:p>
                      <a:endParaRPr lang="tr-TR"/>
                    </a:p>
                  </a:txBody>
                  <a:tcPr/>
                </a:tc>
                <a:extLst>
                  <a:ext uri="{0D108BD9-81ED-4DB2-BD59-A6C34878D82A}">
                    <a16:rowId xmlns:a16="http://schemas.microsoft.com/office/drawing/2014/main" xmlns="" val="10010"/>
                  </a:ext>
                </a:extLst>
              </a:tr>
              <a:tr h="175260">
                <a:tc>
                  <a:txBody>
                    <a:bodyPr/>
                    <a:lstStyle/>
                    <a:p>
                      <a:pPr algn="just">
                        <a:lnSpc>
                          <a:spcPct val="115000"/>
                        </a:lnSpc>
                        <a:spcAft>
                          <a:spcPts val="0"/>
                        </a:spcAft>
                      </a:pPr>
                      <a:r>
                        <a:rPr lang="tr-TR" sz="1000">
                          <a:effectLst/>
                        </a:rPr>
                        <a:t>Alçı levha usta yar.</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Sa</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2,45</a:t>
                      </a:r>
                      <a:endParaRPr lang="tr-TR" sz="1000">
                        <a:effectLst/>
                        <a:latin typeface="Times New Roman"/>
                        <a:ea typeface="Times New Roman"/>
                      </a:endParaRPr>
                    </a:p>
                  </a:txBody>
                  <a:tcPr marL="50024" marR="50024" marT="0" marB="0"/>
                </a:tc>
                <a:tc gridSpan="2">
                  <a:txBody>
                    <a:bodyPr/>
                    <a:lstStyle/>
                    <a:p>
                      <a:pPr>
                        <a:lnSpc>
                          <a:spcPct val="115000"/>
                        </a:lnSpc>
                        <a:spcAft>
                          <a:spcPts val="0"/>
                        </a:spcAft>
                      </a:pPr>
                      <a:r>
                        <a:rPr lang="tr-TR" sz="1000">
                          <a:effectLst/>
                        </a:rPr>
                        <a:t> </a:t>
                      </a:r>
                      <a:endParaRPr lang="tr-TR" sz="1000">
                        <a:effectLst/>
                        <a:latin typeface="Times New Roman"/>
                        <a:ea typeface="Times New Roman"/>
                      </a:endParaRPr>
                    </a:p>
                  </a:txBody>
                  <a:tcPr marL="0" marR="0" marT="0" marB="0" anchor="ctr"/>
                </a:tc>
                <a:tc hMerge="1">
                  <a:txBody>
                    <a:bodyPr/>
                    <a:lstStyle/>
                    <a:p>
                      <a:endParaRPr lang="tr-TR"/>
                    </a:p>
                  </a:txBody>
                  <a:tcPr/>
                </a:tc>
                <a:extLst>
                  <a:ext uri="{0D108BD9-81ED-4DB2-BD59-A6C34878D82A}">
                    <a16:rowId xmlns:a16="http://schemas.microsoft.com/office/drawing/2014/main" xmlns="" val="10011"/>
                  </a:ext>
                </a:extLst>
              </a:tr>
              <a:tr h="175260">
                <a:tc>
                  <a:txBody>
                    <a:bodyPr/>
                    <a:lstStyle/>
                    <a:p>
                      <a:pPr algn="just">
                        <a:lnSpc>
                          <a:spcPct val="115000"/>
                        </a:lnSpc>
                        <a:spcAft>
                          <a:spcPts val="0"/>
                        </a:spcAft>
                      </a:pPr>
                      <a:r>
                        <a:rPr lang="tr-TR" sz="1000">
                          <a:effectLst/>
                        </a:rPr>
                        <a:t>Alçı levha ustası</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Sa</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3,25</a:t>
                      </a:r>
                      <a:endParaRPr lang="tr-TR" sz="1000">
                        <a:effectLst/>
                        <a:latin typeface="Times New Roman"/>
                        <a:ea typeface="Times New Roman"/>
                      </a:endParaRPr>
                    </a:p>
                  </a:txBody>
                  <a:tcPr marL="50024" marR="50024" marT="0" marB="0"/>
                </a:tc>
                <a:tc gridSpan="2">
                  <a:txBody>
                    <a:bodyPr/>
                    <a:lstStyle/>
                    <a:p>
                      <a:pPr>
                        <a:lnSpc>
                          <a:spcPct val="115000"/>
                        </a:lnSpc>
                        <a:spcAft>
                          <a:spcPts val="0"/>
                        </a:spcAft>
                      </a:pPr>
                      <a:r>
                        <a:rPr lang="tr-TR" sz="1000">
                          <a:effectLst/>
                        </a:rPr>
                        <a:t> </a:t>
                      </a:r>
                      <a:endParaRPr lang="tr-TR" sz="1000">
                        <a:effectLst/>
                        <a:latin typeface="Times New Roman"/>
                        <a:ea typeface="Times New Roman"/>
                      </a:endParaRPr>
                    </a:p>
                  </a:txBody>
                  <a:tcPr marL="0" marR="0" marT="0" marB="0" anchor="ctr"/>
                </a:tc>
                <a:tc hMerge="1">
                  <a:txBody>
                    <a:bodyPr/>
                    <a:lstStyle/>
                    <a:p>
                      <a:endParaRPr lang="tr-TR"/>
                    </a:p>
                  </a:txBody>
                  <a:tcPr/>
                </a:tc>
                <a:extLst>
                  <a:ext uri="{0D108BD9-81ED-4DB2-BD59-A6C34878D82A}">
                    <a16:rowId xmlns:a16="http://schemas.microsoft.com/office/drawing/2014/main" xmlns="" val="10012"/>
                  </a:ext>
                </a:extLst>
              </a:tr>
              <a:tr h="175260">
                <a:tc>
                  <a:txBody>
                    <a:bodyPr/>
                    <a:lstStyle/>
                    <a:p>
                      <a:pPr algn="just">
                        <a:lnSpc>
                          <a:spcPct val="115000"/>
                        </a:lnSpc>
                        <a:spcAft>
                          <a:spcPts val="0"/>
                        </a:spcAft>
                      </a:pPr>
                      <a:r>
                        <a:rPr lang="tr-TR" sz="1000">
                          <a:effectLst/>
                        </a:rPr>
                        <a:t>Tc 60 Profilli-0,6mm</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m</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3,50</a:t>
                      </a:r>
                      <a:endParaRPr lang="tr-TR" sz="1000">
                        <a:effectLst/>
                        <a:latin typeface="Times New Roman"/>
                        <a:ea typeface="Times New Roman"/>
                      </a:endParaRPr>
                    </a:p>
                  </a:txBody>
                  <a:tcPr marL="50024" marR="50024" marT="0" marB="0"/>
                </a:tc>
                <a:tc gridSpan="2">
                  <a:txBody>
                    <a:bodyPr/>
                    <a:lstStyle/>
                    <a:p>
                      <a:pPr>
                        <a:lnSpc>
                          <a:spcPct val="115000"/>
                        </a:lnSpc>
                        <a:spcAft>
                          <a:spcPts val="0"/>
                        </a:spcAft>
                      </a:pPr>
                      <a:r>
                        <a:rPr lang="tr-TR" sz="1000">
                          <a:effectLst/>
                        </a:rPr>
                        <a:t> </a:t>
                      </a:r>
                      <a:endParaRPr lang="tr-TR" sz="1000">
                        <a:effectLst/>
                        <a:latin typeface="Times New Roman"/>
                        <a:ea typeface="Times New Roman"/>
                      </a:endParaRPr>
                    </a:p>
                  </a:txBody>
                  <a:tcPr marL="0" marR="0" marT="0" marB="0" anchor="ctr"/>
                </a:tc>
                <a:tc hMerge="1">
                  <a:txBody>
                    <a:bodyPr/>
                    <a:lstStyle/>
                    <a:p>
                      <a:endParaRPr lang="tr-TR"/>
                    </a:p>
                  </a:txBody>
                  <a:tcPr/>
                </a:tc>
                <a:extLst>
                  <a:ext uri="{0D108BD9-81ED-4DB2-BD59-A6C34878D82A}">
                    <a16:rowId xmlns:a16="http://schemas.microsoft.com/office/drawing/2014/main" xmlns="" val="10013"/>
                  </a:ext>
                </a:extLst>
              </a:tr>
              <a:tr h="281201">
                <a:tc>
                  <a:txBody>
                    <a:bodyPr/>
                    <a:lstStyle/>
                    <a:p>
                      <a:pPr algn="just">
                        <a:lnSpc>
                          <a:spcPct val="115000"/>
                        </a:lnSpc>
                        <a:spcAft>
                          <a:spcPts val="0"/>
                        </a:spcAft>
                      </a:pPr>
                      <a:r>
                        <a:rPr lang="tr-TR" sz="1000" dirty="0">
                          <a:effectLst/>
                        </a:rPr>
                        <a:t>Levha xx  mm (yangına dayanıklı)</a:t>
                      </a:r>
                      <a:endParaRPr lang="tr-TR" sz="1000" dirty="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m2</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nSpc>
                          <a:spcPct val="115000"/>
                        </a:lnSpc>
                        <a:spcAft>
                          <a:spcPts val="0"/>
                        </a:spcAft>
                      </a:pPr>
                      <a:r>
                        <a:rPr lang="tr-TR" sz="1000">
                          <a:effectLst/>
                        </a:rPr>
                        <a:t>XXX</a:t>
                      </a:r>
                      <a:endParaRPr lang="tr-TR" sz="1000">
                        <a:effectLst/>
                        <a:latin typeface="Times New Roman"/>
                        <a:ea typeface="Times New Roman"/>
                      </a:endParaRPr>
                    </a:p>
                  </a:txBody>
                  <a:tcPr marL="50024" marR="50024" marT="0" marB="0"/>
                </a:tc>
                <a:tc>
                  <a:txBody>
                    <a:bodyPr/>
                    <a:lstStyle/>
                    <a:p>
                      <a:pPr algn="ctr">
                        <a:lnSpc>
                          <a:spcPct val="115000"/>
                        </a:lnSpc>
                        <a:spcAft>
                          <a:spcPts val="0"/>
                        </a:spcAft>
                      </a:pPr>
                      <a:r>
                        <a:rPr lang="tr-TR" sz="1000">
                          <a:effectLst/>
                        </a:rPr>
                        <a:t>5,00</a:t>
                      </a:r>
                      <a:endParaRPr lang="tr-TR" sz="1000">
                        <a:effectLst/>
                        <a:latin typeface="Times New Roman"/>
                        <a:ea typeface="Times New Roman"/>
                      </a:endParaRPr>
                    </a:p>
                  </a:txBody>
                  <a:tcPr marL="50024" marR="50024" marT="0" marB="0"/>
                </a:tc>
                <a:tc gridSpan="2">
                  <a:txBody>
                    <a:bodyPr/>
                    <a:lstStyle/>
                    <a:p>
                      <a:pPr>
                        <a:lnSpc>
                          <a:spcPct val="115000"/>
                        </a:lnSpc>
                        <a:spcAft>
                          <a:spcPts val="0"/>
                        </a:spcAft>
                      </a:pPr>
                      <a:r>
                        <a:rPr lang="tr-TR" sz="1000" dirty="0">
                          <a:effectLst/>
                        </a:rPr>
                        <a:t> </a:t>
                      </a:r>
                      <a:endParaRPr lang="tr-TR" sz="1000" dirty="0">
                        <a:effectLst/>
                        <a:latin typeface="Times New Roman"/>
                        <a:ea typeface="Times New Roman"/>
                      </a:endParaRPr>
                    </a:p>
                  </a:txBody>
                  <a:tcPr marL="0" marR="0" marT="0" marB="0" anchor="ctr"/>
                </a:tc>
                <a:tc hMerge="1">
                  <a:txBody>
                    <a:bodyPr/>
                    <a:lstStyle/>
                    <a:p>
                      <a:endParaRPr lang="tr-TR"/>
                    </a:p>
                  </a:txBody>
                  <a:tcPr/>
                </a:tc>
                <a:extLst>
                  <a:ext uri="{0D108BD9-81ED-4DB2-BD59-A6C34878D82A}">
                    <a16:rowId xmlns:a16="http://schemas.microsoft.com/office/drawing/2014/main" xmlns="" val="10014"/>
                  </a:ext>
                </a:extLst>
              </a:tr>
            </a:tbl>
          </a:graphicData>
        </a:graphic>
      </p:graphicFrame>
      <p:sp>
        <p:nvSpPr>
          <p:cNvPr id="23674" name="19 Metin kutusu"/>
          <p:cNvSpPr txBox="1">
            <a:spLocks noChangeArrowheads="1"/>
          </p:cNvSpPr>
          <p:nvPr/>
        </p:nvSpPr>
        <p:spPr bwMode="auto">
          <a:xfrm>
            <a:off x="419100" y="1196975"/>
            <a:ext cx="8789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2000">
                <a:latin typeface="Tahoma" pitchFamily="34" charset="0"/>
              </a:rPr>
              <a:t>18,49x0,03=0,55 TL</a:t>
            </a:r>
          </a:p>
          <a:p>
            <a:pPr eaLnBrk="1" hangingPunct="1">
              <a:spcBef>
                <a:spcPct val="0"/>
              </a:spcBef>
              <a:buFontTx/>
              <a:buNone/>
            </a:pPr>
            <a:r>
              <a:rPr lang="tr-TR" altLang="tr-TR" sz="2000">
                <a:latin typeface="Tahoma" pitchFamily="34" charset="0"/>
              </a:rPr>
              <a:t>18,49x0,15=2,77 TL</a:t>
            </a:r>
          </a:p>
        </p:txBody>
      </p:sp>
    </p:spTree>
    <p:extLst>
      <p:ext uri="{BB962C8B-B14F-4D97-AF65-F5344CB8AC3E}">
        <p14:creationId xmlns:p14="http://schemas.microsoft.com/office/powerpoint/2010/main" val="3987281147"/>
      </p:ext>
    </p:extLst>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İçerik Yer Tutucusu"/>
          <p:cNvSpPr>
            <a:spLocks noGrp="1"/>
          </p:cNvSpPr>
          <p:nvPr>
            <p:ph idx="1"/>
          </p:nvPr>
        </p:nvSpPr>
        <p:spPr>
          <a:xfrm>
            <a:off x="419100" y="1628774"/>
            <a:ext cx="8267700" cy="2879726"/>
          </a:xfrm>
          <a:solidFill>
            <a:schemeClr val="accent3">
              <a:lumMod val="60000"/>
              <a:lumOff val="40000"/>
            </a:schemeClr>
          </a:solidFill>
        </p:spPr>
        <p:txBody>
          <a:bodyPr rtlCol="0">
            <a:noAutofit/>
          </a:bodyPr>
          <a:lstStyle/>
          <a:p>
            <a:pPr indent="-182880" algn="just" eaLnBrk="1" fontAlgn="auto" hangingPunct="1">
              <a:spcAft>
                <a:spcPts val="0"/>
              </a:spcAft>
              <a:buClr>
                <a:schemeClr val="accent6">
                  <a:lumMod val="75000"/>
                </a:schemeClr>
              </a:buClr>
              <a:buFont typeface="Wingdings 2" pitchFamily="18" charset="2"/>
              <a:buNone/>
              <a:defRPr/>
            </a:pPr>
            <a:r>
              <a:rPr lang="tr-TR" altLang="tr-TR" sz="2400" b="1" dirty="0" smtClean="0">
                <a:solidFill>
                  <a:srgbClr val="FF0000"/>
                </a:solidFill>
              </a:rPr>
              <a:t>6- </a:t>
            </a:r>
            <a:r>
              <a:rPr lang="tr-TR" altLang="tr-TR" sz="2400" dirty="0">
                <a:solidFill>
                  <a:schemeClr val="tx1">
                    <a:lumMod val="75000"/>
                    <a:lumOff val="25000"/>
                  </a:schemeClr>
                </a:solidFill>
              </a:rPr>
              <a:t>Aynı girdinin yaklaşık maliyeti oluşturan birden fazla iş kalemi/grubunun analizinde yer alması halinde bu girdinin oranı her analiz için ayrı ayrı değerlendirilerek analiz toplamının % 3’ünün altında kalıp kalmadığına göre işlem yapılacak. </a:t>
            </a:r>
            <a:endParaRPr lang="tr-TR" altLang="tr-TR" sz="2400" dirty="0" smtClean="0">
              <a:solidFill>
                <a:schemeClr val="tx1">
                  <a:lumMod val="75000"/>
                  <a:lumOff val="25000"/>
                </a:schemeClr>
              </a:solidFill>
            </a:endParaRPr>
          </a:p>
          <a:p>
            <a:pPr indent="-182880" algn="just" eaLnBrk="1" fontAlgn="auto" hangingPunct="1">
              <a:spcAft>
                <a:spcPts val="0"/>
              </a:spcAft>
              <a:buClr>
                <a:schemeClr val="accent6">
                  <a:lumMod val="75000"/>
                </a:schemeClr>
              </a:buClr>
              <a:buFont typeface="Wingdings 2" pitchFamily="18" charset="2"/>
              <a:buNone/>
              <a:defRPr/>
            </a:pPr>
            <a:r>
              <a:rPr lang="tr-TR" altLang="tr-TR" sz="2400" dirty="0" smtClean="0">
                <a:solidFill>
                  <a:schemeClr val="tx1">
                    <a:lumMod val="75000"/>
                    <a:lumOff val="25000"/>
                  </a:schemeClr>
                </a:solidFill>
              </a:rPr>
              <a:t>Herhangi </a:t>
            </a:r>
            <a:r>
              <a:rPr lang="tr-TR" altLang="tr-TR" sz="2400" dirty="0">
                <a:solidFill>
                  <a:schemeClr val="tx1">
                    <a:lumMod val="75000"/>
                    <a:lumOff val="25000"/>
                  </a:schemeClr>
                </a:solidFill>
              </a:rPr>
              <a:t>bir analizdeki oranı %3’ün üstünde olan analiz girdisi için açıklama istenilecek.</a:t>
            </a:r>
            <a:r>
              <a:rPr lang="tr-TR" altLang="tr-TR" sz="2400" b="1" dirty="0">
                <a:solidFill>
                  <a:srgbClr val="FF0000"/>
                </a:solidFill>
              </a:rPr>
              <a:t> </a:t>
            </a:r>
          </a:p>
        </p:txBody>
      </p:sp>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İhale Komisyonlarınca Yapılacak İşlemler </a:t>
              </a:r>
            </a:p>
          </p:txBody>
        </p:sp>
      </p:grpSp>
      <p:sp>
        <p:nvSpPr>
          <p:cNvPr id="11" name="2 İçerik Yer Tutucusu"/>
          <p:cNvSpPr txBox="1">
            <a:spLocks/>
          </p:cNvSpPr>
          <p:nvPr/>
        </p:nvSpPr>
        <p:spPr>
          <a:xfrm>
            <a:off x="419100" y="4508500"/>
            <a:ext cx="8267700" cy="1512888"/>
          </a:xfrm>
          <a:prstGeom prst="rect">
            <a:avLst/>
          </a:prstGeom>
          <a:solidFill>
            <a:schemeClr val="bg1">
              <a:lumMod val="75000"/>
            </a:schemeClr>
          </a:solidFill>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buFont typeface="Wingdings 2" pitchFamily="18" charset="2"/>
              <a:buNone/>
              <a:defRPr/>
            </a:pPr>
            <a:r>
              <a:rPr lang="tr-TR" altLang="tr-TR" sz="2400" b="1" dirty="0">
                <a:solidFill>
                  <a:srgbClr val="FF0000"/>
                </a:solidFill>
              </a:rPr>
              <a:t> </a:t>
            </a:r>
            <a:r>
              <a:rPr lang="tr-TR" altLang="tr-TR" sz="2400" b="1" dirty="0" smtClean="0">
                <a:solidFill>
                  <a:srgbClr val="FF0000"/>
                </a:solidFill>
              </a:rPr>
              <a:t> 7- </a:t>
            </a:r>
            <a:r>
              <a:rPr lang="tr-TR" altLang="tr-TR" sz="2400" dirty="0"/>
              <a:t>T</a:t>
            </a:r>
            <a:r>
              <a:rPr lang="tr-TR" altLang="tr-TR" sz="2400" dirty="0" smtClean="0"/>
              <a:t>eklifi sınır değerin altında kalan isteklilere, açıklama isteme yazısında </a:t>
            </a:r>
            <a:r>
              <a:rPr lang="tr-TR" altLang="tr-TR" sz="2400" dirty="0"/>
              <a:t>iş kalemleri/grupları için </a:t>
            </a:r>
            <a:r>
              <a:rPr lang="tr-TR" altLang="tr-TR" sz="2400" b="1" dirty="0">
                <a:solidFill>
                  <a:srgbClr val="FF0000"/>
                </a:solidFill>
              </a:rPr>
              <a:t>açıklama istenilmeyecek olan analiz </a:t>
            </a:r>
            <a:r>
              <a:rPr lang="tr-TR" altLang="tr-TR" sz="2400" b="1" dirty="0" smtClean="0">
                <a:solidFill>
                  <a:srgbClr val="FF0000"/>
                </a:solidFill>
              </a:rPr>
              <a:t>girdileri</a:t>
            </a:r>
            <a:r>
              <a:rPr lang="tr-TR" altLang="tr-TR" sz="2400" dirty="0" smtClean="0"/>
              <a:t> de </a:t>
            </a:r>
            <a:r>
              <a:rPr lang="tr-TR" altLang="tr-TR" sz="2800" b="1" dirty="0" smtClean="0">
                <a:solidFill>
                  <a:srgbClr val="FF0000"/>
                </a:solidFill>
              </a:rPr>
              <a:t>TEK BİR LİSTE HALİNDE </a:t>
            </a:r>
            <a:r>
              <a:rPr lang="tr-TR" altLang="tr-TR" sz="2400" dirty="0" smtClean="0"/>
              <a:t>bildirilecektir</a:t>
            </a:r>
            <a:r>
              <a:rPr lang="tr-TR" altLang="tr-TR" sz="2400" dirty="0"/>
              <a:t>.</a:t>
            </a:r>
          </a:p>
        </p:txBody>
      </p:sp>
    </p:spTree>
    <p:extLst>
      <p:ext uri="{BB962C8B-B14F-4D97-AF65-F5344CB8AC3E}">
        <p14:creationId xmlns:p14="http://schemas.microsoft.com/office/powerpoint/2010/main" val="3663735784"/>
      </p:ext>
    </p:extLst>
  </p:cSld>
  <p:clrMapOvr>
    <a:masterClrMapping/>
  </p:clrMapOvr>
  <p:transition>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İçerik Yer Tutucusu"/>
          <p:cNvSpPr>
            <a:spLocks noGrp="1"/>
          </p:cNvSpPr>
          <p:nvPr>
            <p:ph idx="1"/>
          </p:nvPr>
        </p:nvSpPr>
        <p:spPr>
          <a:xfrm>
            <a:off x="425450" y="1557338"/>
            <a:ext cx="6478588" cy="4259262"/>
          </a:xfrm>
        </p:spPr>
        <p:txBody>
          <a:bodyPr/>
          <a:lstStyle/>
          <a:p>
            <a:pPr algn="ctr" eaLnBrk="1" hangingPunct="1">
              <a:buFont typeface="Wingdings 2" pitchFamily="18" charset="2"/>
              <a:buNone/>
            </a:pPr>
            <a:r>
              <a:rPr lang="tr-TR" altLang="tr-TR" b="1" dirty="0" smtClean="0">
                <a:solidFill>
                  <a:srgbClr val="FF0000"/>
                </a:solidFill>
              </a:rPr>
              <a:t>İŞÇİLİK !!</a:t>
            </a:r>
          </a:p>
          <a:p>
            <a:pPr algn="just" eaLnBrk="1" hangingPunct="1">
              <a:buFont typeface="Wingdings 2" pitchFamily="18" charset="2"/>
              <a:buNone/>
            </a:pPr>
            <a:endParaRPr lang="tr-TR" altLang="tr-TR" b="1" dirty="0" smtClean="0">
              <a:solidFill>
                <a:srgbClr val="FF0000"/>
              </a:solidFill>
            </a:endParaRPr>
          </a:p>
          <a:p>
            <a:pPr algn="just" eaLnBrk="1" hangingPunct="1">
              <a:buFont typeface="Wingdings 2" pitchFamily="18" charset="2"/>
              <a:buNone/>
            </a:pPr>
            <a:r>
              <a:rPr lang="tr-TR" altLang="tr-TR" b="1" dirty="0" smtClean="0">
                <a:solidFill>
                  <a:srgbClr val="FF0000"/>
                </a:solidFill>
              </a:rPr>
              <a:t>	Analizlerdeki işçilik girdisi, </a:t>
            </a:r>
            <a:r>
              <a:rPr lang="tr-TR" altLang="tr-TR" dirty="0" smtClean="0"/>
              <a:t>tutarları analiz toplamının % 3’üne eşit veya altında olsa dahi, açıklama istenilmeyecek girdiler arasında </a:t>
            </a:r>
            <a:r>
              <a:rPr lang="tr-TR" altLang="tr-TR" u="sng" dirty="0" smtClean="0"/>
              <a:t>yer alamaz.  </a:t>
            </a:r>
          </a:p>
          <a:p>
            <a:pPr algn="just" eaLnBrk="1" hangingPunct="1"/>
            <a:endParaRPr lang="tr-TR" altLang="tr-TR" dirty="0" smtClean="0"/>
          </a:p>
        </p:txBody>
      </p:sp>
      <p:pic>
        <p:nvPicPr>
          <p:cNvPr id="14341" name="Picture 5"/>
          <p:cNvPicPr>
            <a:picLocks noChangeAspect="1" noChangeArrowheads="1"/>
          </p:cNvPicPr>
          <p:nvPr/>
        </p:nvPicPr>
        <p:blipFill>
          <a:blip r:embed="rId3" cstate="print">
            <a:extLst/>
          </a:blip>
          <a:srcRect/>
          <a:stretch>
            <a:fillRect/>
          </a:stretch>
        </p:blipFill>
        <p:spPr bwMode="auto">
          <a:xfrm>
            <a:off x="6858016" y="2214554"/>
            <a:ext cx="1948544" cy="1656184"/>
          </a:xfrm>
          <a:prstGeom prst="rect">
            <a:avLst/>
          </a:prstGeom>
          <a:ln>
            <a:noFill/>
          </a:ln>
          <a:effectLst>
            <a:softEdge rad="112500"/>
          </a:effectLst>
          <a:extLst/>
        </p:spPr>
      </p:pic>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İhale Komisyonlarınca Yapılacak İşlemler </a:t>
              </a:r>
            </a:p>
          </p:txBody>
        </p:sp>
      </p:grpSp>
    </p:spTree>
    <p:extLst>
      <p:ext uri="{BB962C8B-B14F-4D97-AF65-F5344CB8AC3E}">
        <p14:creationId xmlns:p14="http://schemas.microsoft.com/office/powerpoint/2010/main" val="3087890234"/>
      </p:ext>
    </p:extLst>
  </p:cSld>
  <p:clrMapOvr>
    <a:masterClrMapping/>
  </p:clrMapOvr>
  <p:transition>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İçerik Yer Tutucusu"/>
          <p:cNvSpPr>
            <a:spLocks noGrp="1"/>
          </p:cNvSpPr>
          <p:nvPr>
            <p:ph idx="1"/>
          </p:nvPr>
        </p:nvSpPr>
        <p:spPr>
          <a:xfrm>
            <a:off x="425450" y="1557338"/>
            <a:ext cx="6478588" cy="4259262"/>
          </a:xfrm>
        </p:spPr>
        <p:txBody>
          <a:bodyPr/>
          <a:lstStyle/>
          <a:p>
            <a:pPr algn="ctr" eaLnBrk="1" hangingPunct="1">
              <a:buFont typeface="Wingdings 2" pitchFamily="18" charset="2"/>
              <a:buNone/>
            </a:pPr>
            <a:r>
              <a:rPr lang="tr-TR" altLang="tr-TR" sz="2800" b="1" dirty="0" smtClean="0">
                <a:solidFill>
                  <a:srgbClr val="FF0000"/>
                </a:solidFill>
              </a:rPr>
              <a:t>Akaryakıt !!</a:t>
            </a:r>
          </a:p>
          <a:p>
            <a:pPr algn="just" eaLnBrk="1" hangingPunct="1">
              <a:buFont typeface="Wingdings 2" pitchFamily="18" charset="2"/>
              <a:buNone/>
            </a:pPr>
            <a:r>
              <a:rPr lang="tr-TR" altLang="tr-TR" sz="2800" dirty="0" smtClean="0"/>
              <a:t>	İstekliler tarafından akaryakıt girdisine ilişkin olarak </a:t>
            </a:r>
            <a:r>
              <a:rPr lang="tr-TR" altLang="tr-TR" sz="2800" dirty="0" smtClean="0">
                <a:solidFill>
                  <a:srgbClr val="FF0000"/>
                </a:solidFill>
              </a:rPr>
              <a:t>EPDK tarafından il bazında günlük yayımlanan akaryakıt fiyatlarının %90’ının altında</a:t>
            </a:r>
            <a:r>
              <a:rPr lang="tr-TR" altLang="tr-TR" sz="2800" dirty="0" smtClean="0"/>
              <a:t> sunulan açıklamalar </a:t>
            </a:r>
            <a:r>
              <a:rPr lang="tr-TR" altLang="tr-TR" sz="2800" u="sng" dirty="0" smtClean="0">
                <a:solidFill>
                  <a:srgbClr val="FF0000"/>
                </a:solidFill>
              </a:rPr>
              <a:t>geçerli kabul edilmeyecektir. </a:t>
            </a:r>
          </a:p>
        </p:txBody>
      </p:sp>
      <p:pic>
        <p:nvPicPr>
          <p:cNvPr id="14341" name="Picture 5"/>
          <p:cNvPicPr>
            <a:picLocks noChangeAspect="1" noChangeArrowheads="1"/>
          </p:cNvPicPr>
          <p:nvPr/>
        </p:nvPicPr>
        <p:blipFill>
          <a:blip r:embed="rId3" cstate="print">
            <a:extLst/>
          </a:blip>
          <a:srcRect/>
          <a:stretch>
            <a:fillRect/>
          </a:stretch>
        </p:blipFill>
        <p:spPr bwMode="auto">
          <a:xfrm>
            <a:off x="6858016" y="2214554"/>
            <a:ext cx="1948544" cy="1656184"/>
          </a:xfrm>
          <a:prstGeom prst="rect">
            <a:avLst/>
          </a:prstGeom>
          <a:ln>
            <a:noFill/>
          </a:ln>
          <a:effectLst>
            <a:softEdge rad="112500"/>
          </a:effectLst>
          <a:extLst/>
        </p:spPr>
      </p:pic>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İhale Komisyonlarınca Yapılacak İşlemler </a:t>
              </a:r>
            </a:p>
          </p:txBody>
        </p:sp>
      </p:grpSp>
    </p:spTree>
    <p:extLst>
      <p:ext uri="{BB962C8B-B14F-4D97-AF65-F5344CB8AC3E}">
        <p14:creationId xmlns:p14="http://schemas.microsoft.com/office/powerpoint/2010/main" val="3049277781"/>
      </p:ext>
    </p:extLst>
  </p:cSld>
  <p:clrMapOvr>
    <a:masterClrMapping/>
  </p:clrMapOvr>
  <p:transition>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5450" y="1340768"/>
            <a:ext cx="8504238" cy="4208462"/>
          </a:xfrm>
        </p:spPr>
        <p:txBody>
          <a:bodyPr rtlCol="0">
            <a:noAutofit/>
          </a:bodyPr>
          <a:lstStyle/>
          <a:p>
            <a:pPr indent="-182880" algn="just" eaLnBrk="1" fontAlgn="auto" hangingPunct="1">
              <a:spcAft>
                <a:spcPts val="0"/>
              </a:spcAft>
              <a:buClr>
                <a:schemeClr val="accent6">
                  <a:lumMod val="75000"/>
                </a:schemeClr>
              </a:buClr>
              <a:buFont typeface="Wingdings" pitchFamily="2" charset="2"/>
              <a:buChar char="Ø"/>
              <a:defRPr/>
            </a:pPr>
            <a:r>
              <a:rPr lang="tr-TR" sz="2400" b="1" dirty="0" smtClean="0">
                <a:solidFill>
                  <a:srgbClr val="7030A0"/>
                </a:solidFill>
                <a:latin typeface="+mj-lt"/>
              </a:rPr>
              <a:t>Teklif hazırlama aşamasında;</a:t>
            </a:r>
          </a:p>
          <a:p>
            <a:pPr indent="-182880" algn="just" eaLnBrk="1" fontAlgn="auto" hangingPunct="1">
              <a:spcAft>
                <a:spcPts val="0"/>
              </a:spcAft>
              <a:buClr>
                <a:schemeClr val="accent6">
                  <a:lumMod val="75000"/>
                </a:schemeClr>
              </a:buClr>
              <a:buFont typeface="Wingdings" pitchFamily="2" charset="2"/>
              <a:buChar char="Ø"/>
              <a:defRPr/>
            </a:pPr>
            <a:endParaRPr lang="tr-TR" sz="2400" b="1" dirty="0" smtClean="0">
              <a:solidFill>
                <a:srgbClr val="FF0000"/>
              </a:solidFill>
              <a:latin typeface="+mj-lt"/>
            </a:endParaRPr>
          </a:p>
          <a:p>
            <a:pPr indent="-182880" algn="just" eaLnBrk="1" fontAlgn="auto" hangingPunct="1">
              <a:spcAft>
                <a:spcPts val="0"/>
              </a:spcAft>
              <a:buClr>
                <a:schemeClr val="accent6">
                  <a:lumMod val="75000"/>
                </a:schemeClr>
              </a:buClr>
              <a:buFont typeface="Wingdings 2" pitchFamily="18" charset="2"/>
              <a:buNone/>
              <a:defRPr/>
            </a:pPr>
            <a:r>
              <a:rPr lang="tr-TR" sz="2400" b="1" dirty="0" smtClean="0">
                <a:solidFill>
                  <a:srgbClr val="FF0000"/>
                </a:solidFill>
                <a:latin typeface="+mj-lt"/>
                <a:cs typeface="Arial" pitchFamily="34" charset="0"/>
              </a:rPr>
              <a:t>	1- </a:t>
            </a:r>
            <a:r>
              <a:rPr lang="tr-TR" sz="2400" dirty="0" smtClean="0">
                <a:solidFill>
                  <a:schemeClr val="tx1">
                    <a:lumMod val="95000"/>
                    <a:lumOff val="5000"/>
                  </a:schemeClr>
                </a:solidFill>
                <a:latin typeface="+mj-lt"/>
                <a:cs typeface="Arial" pitchFamily="34" charset="0"/>
              </a:rPr>
              <a:t>Teklifini hazırlarken, teklifini oluşturan bütün iş kalemleri/gruplarının </a:t>
            </a:r>
            <a:r>
              <a:rPr lang="tr-TR" sz="2400" dirty="0" smtClean="0">
                <a:solidFill>
                  <a:srgbClr val="FF0000"/>
                </a:solidFill>
                <a:latin typeface="+mj-lt"/>
                <a:cs typeface="Arial" pitchFamily="34" charset="0"/>
              </a:rPr>
              <a:t>analizlerini yapacak.</a:t>
            </a:r>
          </a:p>
          <a:p>
            <a:pPr indent="-182880" algn="just" eaLnBrk="1" fontAlgn="auto" hangingPunct="1">
              <a:spcAft>
                <a:spcPts val="0"/>
              </a:spcAft>
              <a:buClr>
                <a:schemeClr val="accent6">
                  <a:lumMod val="75000"/>
                </a:schemeClr>
              </a:buClr>
              <a:buFont typeface="Wingdings 2" pitchFamily="18" charset="2"/>
              <a:buNone/>
              <a:defRPr/>
            </a:pPr>
            <a:r>
              <a:rPr lang="tr-TR" sz="2400" b="1" dirty="0" smtClean="0">
                <a:solidFill>
                  <a:srgbClr val="FF0000"/>
                </a:solidFill>
                <a:latin typeface="+mj-lt"/>
                <a:cs typeface="Arial" pitchFamily="34" charset="0"/>
              </a:rPr>
              <a:t>	2- </a:t>
            </a:r>
            <a:r>
              <a:rPr lang="tr-TR" sz="2400" dirty="0" smtClean="0">
                <a:solidFill>
                  <a:schemeClr val="tx1">
                    <a:lumMod val="95000"/>
                    <a:lumOff val="5000"/>
                  </a:schemeClr>
                </a:solidFill>
                <a:latin typeface="+mj-lt"/>
                <a:cs typeface="Arial" pitchFamily="34" charset="0"/>
              </a:rPr>
              <a:t>Teklifini oluştururken yapacağı fiyat araştırmalarının </a:t>
            </a:r>
            <a:r>
              <a:rPr lang="tr-TR" sz="2400" dirty="0" smtClean="0">
                <a:solidFill>
                  <a:srgbClr val="FF0000"/>
                </a:solidFill>
                <a:latin typeface="+mj-lt"/>
                <a:cs typeface="Arial" pitchFamily="34" charset="0"/>
              </a:rPr>
              <a:t>belgelerini saklayacak.</a:t>
            </a:r>
          </a:p>
          <a:p>
            <a:pPr indent="-182880" algn="just" eaLnBrk="1" fontAlgn="auto" hangingPunct="1">
              <a:spcAft>
                <a:spcPts val="0"/>
              </a:spcAft>
              <a:buClr>
                <a:schemeClr val="accent6">
                  <a:lumMod val="75000"/>
                </a:schemeClr>
              </a:buClr>
              <a:buFont typeface="Wingdings 2" pitchFamily="18" charset="2"/>
              <a:buNone/>
              <a:defRPr/>
            </a:pPr>
            <a:r>
              <a:rPr lang="tr-TR" sz="2400" b="1" dirty="0" smtClean="0">
                <a:solidFill>
                  <a:srgbClr val="FF0000"/>
                </a:solidFill>
                <a:latin typeface="+mj-lt"/>
                <a:cs typeface="Arial" pitchFamily="34" charset="0"/>
              </a:rPr>
              <a:t>	3- </a:t>
            </a:r>
            <a:r>
              <a:rPr lang="tr-TR" sz="2400" dirty="0" smtClean="0">
                <a:solidFill>
                  <a:schemeClr val="tx1">
                    <a:lumMod val="95000"/>
                    <a:lumOff val="5000"/>
                  </a:schemeClr>
                </a:solidFill>
                <a:latin typeface="+mj-lt"/>
                <a:cs typeface="Arial" pitchFamily="34" charset="0"/>
              </a:rPr>
              <a:t>Yaptığı fiyat araştırmalarına dayalı olarak </a:t>
            </a:r>
            <a:r>
              <a:rPr lang="tr-TR" sz="2400" dirty="0" smtClean="0">
                <a:solidFill>
                  <a:srgbClr val="FF0000"/>
                </a:solidFill>
                <a:latin typeface="+mj-lt"/>
                <a:cs typeface="Arial" pitchFamily="34" charset="0"/>
              </a:rPr>
              <a:t>teklifini hazırlayacak.</a:t>
            </a:r>
          </a:p>
          <a:p>
            <a:pPr indent="-182880" algn="just" eaLnBrk="1" fontAlgn="auto" hangingPunct="1">
              <a:spcAft>
                <a:spcPts val="0"/>
              </a:spcAft>
              <a:buClr>
                <a:schemeClr val="accent6">
                  <a:lumMod val="75000"/>
                </a:schemeClr>
              </a:buClr>
              <a:buFont typeface="Wingdings 2" pitchFamily="18" charset="2"/>
              <a:buNone/>
              <a:defRPr/>
            </a:pPr>
            <a:r>
              <a:rPr lang="tr-TR" sz="2400" b="1" dirty="0" smtClean="0">
                <a:solidFill>
                  <a:srgbClr val="FF0000"/>
                </a:solidFill>
                <a:latin typeface="+mj-lt"/>
                <a:cs typeface="Arial" pitchFamily="34" charset="0"/>
              </a:rPr>
              <a:t>	4- </a:t>
            </a:r>
            <a:r>
              <a:rPr lang="tr-TR" sz="2400" dirty="0" smtClean="0">
                <a:latin typeface="+mj-lt"/>
                <a:cs typeface="Arial" pitchFamily="34" charset="0"/>
              </a:rPr>
              <a:t>A</a:t>
            </a:r>
            <a:r>
              <a:rPr lang="tr-TR" sz="2400" dirty="0" smtClean="0">
                <a:solidFill>
                  <a:schemeClr val="tx1">
                    <a:lumMod val="95000"/>
                    <a:lumOff val="5000"/>
                  </a:schemeClr>
                </a:solidFill>
                <a:latin typeface="+mj-lt"/>
                <a:cs typeface="Arial" pitchFamily="34" charset="0"/>
              </a:rPr>
              <a:t>nalizlerde; </a:t>
            </a:r>
            <a:r>
              <a:rPr lang="tr-TR" sz="2400" dirty="0" smtClean="0">
                <a:solidFill>
                  <a:srgbClr val="FF0000"/>
                </a:solidFill>
                <a:latin typeface="+mj-lt"/>
                <a:cs typeface="Arial" pitchFamily="34" charset="0"/>
              </a:rPr>
              <a:t>tüm analiz girdileri gösterilecek</a:t>
            </a:r>
            <a:r>
              <a:rPr lang="tr-TR" sz="2400" dirty="0" smtClean="0">
                <a:solidFill>
                  <a:schemeClr val="tx1">
                    <a:lumMod val="95000"/>
                    <a:lumOff val="5000"/>
                  </a:schemeClr>
                </a:solidFill>
                <a:latin typeface="+mj-lt"/>
                <a:cs typeface="Arial" pitchFamily="34" charset="0"/>
              </a:rPr>
              <a:t>. </a:t>
            </a:r>
            <a:endParaRPr lang="tr-TR" sz="2400" dirty="0" smtClean="0">
              <a:solidFill>
                <a:schemeClr val="tx1">
                  <a:lumMod val="95000"/>
                  <a:lumOff val="5000"/>
                </a:schemeClr>
              </a:solidFill>
              <a:latin typeface="+mj-lt"/>
            </a:endParaRPr>
          </a:p>
          <a:p>
            <a:pPr indent="-182880" eaLnBrk="1" fontAlgn="auto" hangingPunct="1">
              <a:spcAft>
                <a:spcPts val="0"/>
              </a:spcAft>
              <a:buClr>
                <a:schemeClr val="accent6">
                  <a:lumMod val="75000"/>
                </a:schemeClr>
              </a:buClr>
              <a:buFont typeface="Wingdings 2" pitchFamily="18" charset="2"/>
              <a:buNone/>
              <a:defRPr/>
            </a:pPr>
            <a:endParaRPr lang="tr-TR" sz="2400" dirty="0">
              <a:solidFill>
                <a:schemeClr val="tx1">
                  <a:lumMod val="95000"/>
                  <a:lumOff val="5000"/>
                </a:schemeClr>
              </a:solidFill>
              <a:latin typeface="+mj-lt"/>
            </a:endParaRPr>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675" y="5445125"/>
            <a:ext cx="12096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İsteklilerce Yapılacak İşlemler </a:t>
              </a:r>
            </a:p>
          </p:txBody>
        </p:sp>
      </p:grpSp>
    </p:spTree>
    <p:extLst>
      <p:ext uri="{BB962C8B-B14F-4D97-AF65-F5344CB8AC3E}">
        <p14:creationId xmlns:p14="http://schemas.microsoft.com/office/powerpoint/2010/main" val="2574508105"/>
      </p:ext>
    </p:extLst>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İçerik Yer Tutucusu"/>
          <p:cNvSpPr>
            <a:spLocks noGrp="1"/>
          </p:cNvSpPr>
          <p:nvPr>
            <p:ph idx="1"/>
          </p:nvPr>
        </p:nvSpPr>
        <p:spPr>
          <a:xfrm>
            <a:off x="357158" y="1357298"/>
            <a:ext cx="8229600" cy="3971940"/>
          </a:xfrm>
        </p:spPr>
        <p:txBody>
          <a:bodyPr>
            <a:normAutofit/>
          </a:bodyPr>
          <a:lstStyle/>
          <a:p>
            <a:pPr algn="just">
              <a:buFont typeface="Wingdings 2" pitchFamily="18" charset="2"/>
              <a:buNone/>
              <a:defRPr/>
            </a:pPr>
            <a:r>
              <a:rPr lang="tr-TR" b="1" dirty="0" smtClean="0">
                <a:solidFill>
                  <a:srgbClr val="FF0000"/>
                </a:solidFill>
                <a:effectLst>
                  <a:outerShdw blurRad="38100" dist="38100" dir="2700000" algn="tl">
                    <a:srgbClr val="000000">
                      <a:alpha val="43137"/>
                    </a:srgbClr>
                  </a:outerShdw>
                </a:effectLst>
              </a:rPr>
              <a:t>	</a:t>
            </a:r>
            <a:r>
              <a:rPr lang="tr-TR" sz="2800" b="1" dirty="0" smtClean="0">
                <a:solidFill>
                  <a:srgbClr val="FF0000"/>
                </a:solidFill>
              </a:rPr>
              <a:t>a)</a:t>
            </a:r>
            <a:r>
              <a:rPr lang="tr-TR" sz="2800" dirty="0" smtClean="0"/>
              <a:t> Her türlü </a:t>
            </a:r>
            <a:r>
              <a:rPr lang="tr-TR" sz="2800" b="1" dirty="0" smtClean="0">
                <a:solidFill>
                  <a:srgbClr val="FF0000"/>
                </a:solidFill>
              </a:rPr>
              <a:t>onarım</a:t>
            </a:r>
            <a:r>
              <a:rPr lang="tr-TR" sz="2800" dirty="0" smtClean="0"/>
              <a:t> işleri,</a:t>
            </a:r>
          </a:p>
          <a:p>
            <a:pPr algn="just">
              <a:buFont typeface="Wingdings 2" pitchFamily="18" charset="2"/>
              <a:buNone/>
              <a:defRPr/>
            </a:pPr>
            <a:r>
              <a:rPr lang="tr-TR" sz="2800" dirty="0" smtClean="0"/>
              <a:t>	</a:t>
            </a:r>
          </a:p>
          <a:p>
            <a:pPr algn="just">
              <a:buFont typeface="Wingdings 2" pitchFamily="18" charset="2"/>
              <a:buNone/>
              <a:defRPr/>
            </a:pPr>
            <a:r>
              <a:rPr lang="tr-TR" sz="2800" dirty="0" smtClean="0"/>
              <a:t>	</a:t>
            </a:r>
            <a:r>
              <a:rPr lang="tr-TR" sz="2800" b="1" dirty="0" smtClean="0">
                <a:solidFill>
                  <a:srgbClr val="FF0000"/>
                </a:solidFill>
              </a:rPr>
              <a:t>b)</a:t>
            </a:r>
            <a:r>
              <a:rPr lang="tr-TR" sz="2800" dirty="0" smtClean="0"/>
              <a:t> Bina işleri hariç olmak üzere; işin yapımı </a:t>
            </a:r>
          </a:p>
          <a:p>
            <a:pPr algn="just">
              <a:buFont typeface="Wingdings 2" pitchFamily="18" charset="2"/>
              <a:buNone/>
              <a:defRPr/>
            </a:pPr>
            <a:r>
              <a:rPr lang="tr-TR" sz="2800" dirty="0" smtClean="0"/>
              <a:t>     sırasında belli aşamalarda </a:t>
            </a:r>
            <a:r>
              <a:rPr lang="tr-TR" sz="2800" b="1" dirty="0" smtClean="0">
                <a:solidFill>
                  <a:srgbClr val="FF0000"/>
                </a:solidFill>
              </a:rPr>
              <a:t>arazi ve zemin etütleri</a:t>
            </a:r>
            <a:r>
              <a:rPr lang="tr-TR" sz="2800" dirty="0" smtClean="0"/>
              <a:t> gerekmesi veya uygulamada </a:t>
            </a:r>
            <a:r>
              <a:rPr lang="tr-TR" sz="2800" b="1" dirty="0" smtClean="0">
                <a:solidFill>
                  <a:srgbClr val="FF0000"/>
                </a:solidFill>
              </a:rPr>
              <a:t>imar ve güzergâh değişikliklerinin</a:t>
            </a:r>
            <a:r>
              <a:rPr lang="tr-TR" sz="2800" dirty="0" smtClean="0"/>
              <a:t> muhtemel olması nedenleriyle </a:t>
            </a:r>
            <a:r>
              <a:rPr lang="tr-TR" sz="2800" dirty="0" smtClean="0">
                <a:solidFill>
                  <a:srgbClr val="00B050"/>
                </a:solidFill>
              </a:rPr>
              <a:t>ihaleden önce uygulama projesi yapılamayan </a:t>
            </a:r>
            <a:r>
              <a:rPr lang="tr-TR" sz="2800" dirty="0" smtClean="0"/>
              <a:t>yapım işleri</a:t>
            </a:r>
            <a:r>
              <a:rPr lang="tr-TR" dirty="0" smtClean="0"/>
              <a:t>.</a:t>
            </a:r>
          </a:p>
          <a:p>
            <a:pPr>
              <a:defRPr/>
            </a:pPr>
            <a:endParaRPr lang="tr-TR" dirty="0" smtClean="0"/>
          </a:p>
        </p:txBody>
      </p:sp>
      <p:sp>
        <p:nvSpPr>
          <p:cNvPr id="4" name="3 Slayt Numarası Yer Tutucusu"/>
          <p:cNvSpPr>
            <a:spLocks noGrp="1"/>
          </p:cNvSpPr>
          <p:nvPr>
            <p:ph type="sldNum" sz="quarter" idx="12"/>
          </p:nvPr>
        </p:nvSpPr>
        <p:spPr/>
        <p:txBody>
          <a:bodyPr/>
          <a:lstStyle/>
          <a:p>
            <a:pPr>
              <a:defRPr/>
            </a:pPr>
            <a:fld id="{EDB145DB-CEFE-4154-9532-49302A6D0A31}" type="slidenum">
              <a:rPr lang="tr-TR" smtClean="0"/>
              <a:pPr>
                <a:defRPr/>
              </a:pPr>
              <a:t>9</a:t>
            </a:fld>
            <a:endParaRPr lang="tr-TR"/>
          </a:p>
        </p:txBody>
      </p:sp>
      <p:sp>
        <p:nvSpPr>
          <p:cNvPr id="6" name="1 Başlık"/>
          <p:cNvSpPr>
            <a:spLocks noGrp="1"/>
          </p:cNvSpPr>
          <p:nvPr>
            <p:ph type="title"/>
          </p:nvPr>
        </p:nvSpPr>
        <p:spPr>
          <a:xfrm>
            <a:off x="13407" y="188640"/>
            <a:ext cx="9144000" cy="911024"/>
          </a:xfrm>
          <a:solidFill>
            <a:srgbClr val="00B0F0"/>
          </a:solidFill>
        </p:spPr>
        <p:style>
          <a:lnRef idx="0">
            <a:schemeClr val="accent4"/>
          </a:lnRef>
          <a:fillRef idx="3">
            <a:schemeClr val="accent4"/>
          </a:fillRef>
          <a:effectRef idx="3">
            <a:schemeClr val="accent4"/>
          </a:effectRef>
          <a:fontRef idx="minor">
            <a:schemeClr val="lt1"/>
          </a:fontRef>
        </p:style>
        <p:txBody>
          <a:bodyPr>
            <a:noAutofit/>
          </a:bodyPr>
          <a:lstStyle/>
          <a:p>
            <a:r>
              <a:rPr lang="tr-TR" sz="4800" dirty="0" smtClean="0">
                <a:solidFill>
                  <a:schemeClr val="bg1"/>
                </a:solidFill>
              </a:rPr>
              <a:t> </a:t>
            </a:r>
            <a:r>
              <a:rPr lang="tr-TR" sz="3200" dirty="0" smtClean="0">
                <a:solidFill>
                  <a:schemeClr val="bg1"/>
                </a:solidFill>
                <a:cs typeface="Times New Roman" pitchFamily="18" charset="0"/>
              </a:rPr>
              <a:t>KESİN Proje Üzerinden İhaleye Çıkılabilecek İşler</a:t>
            </a:r>
            <a:r>
              <a:rPr lang="tr-TR" sz="3200" dirty="0" smtClean="0"/>
              <a:t/>
            </a:r>
            <a:br>
              <a:rPr lang="tr-TR" sz="3200" dirty="0" smtClean="0"/>
            </a:br>
            <a:endParaRPr lang="tr-TR" sz="3200" dirty="0"/>
          </a:p>
        </p:txBody>
      </p:sp>
      <p:pic>
        <p:nvPicPr>
          <p:cNvPr id="5" name="Picture 3" descr="IMG_0285"/>
          <p:cNvPicPr>
            <a:picLocks noChangeAspect="1" noChangeArrowheads="1"/>
          </p:cNvPicPr>
          <p:nvPr/>
        </p:nvPicPr>
        <p:blipFill>
          <a:blip r:embed="rId2" cstate="print"/>
          <a:srcRect/>
          <a:stretch>
            <a:fillRect/>
          </a:stretch>
        </p:blipFill>
        <p:spPr>
          <a:xfrm>
            <a:off x="1000100" y="5072074"/>
            <a:ext cx="3392480" cy="1571612"/>
          </a:xfrm>
          <a:prstGeom prst="rect">
            <a:avLst/>
          </a:prstGeom>
          <a:ln>
            <a:noFill/>
          </a:ln>
          <a:effectLst>
            <a:softEdge rad="112500"/>
          </a:effec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6578" y="1142984"/>
            <a:ext cx="2143125" cy="17145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8"/>
          <p:cNvPicPr>
            <a:picLocks noChangeAspect="1" noChangeArrowheads="1"/>
          </p:cNvPicPr>
          <p:nvPr/>
        </p:nvPicPr>
        <p:blipFill>
          <a:blip r:embed="rId4" cstate="print"/>
          <a:srcRect/>
          <a:stretch>
            <a:fillRect/>
          </a:stretch>
        </p:blipFill>
        <p:spPr bwMode="auto">
          <a:xfrm>
            <a:off x="5715008" y="4929198"/>
            <a:ext cx="2875382" cy="1643064"/>
          </a:xfrm>
          <a:prstGeom prst="rect">
            <a:avLst/>
          </a:prstGeom>
          <a:ln>
            <a:noFill/>
          </a:ln>
          <a:effectLst>
            <a:softEdge rad="112500"/>
          </a:effectLst>
        </p:spPr>
      </p:pic>
    </p:spTree>
    <p:extLst>
      <p:ext uri="{BB962C8B-B14F-4D97-AF65-F5344CB8AC3E}">
        <p14:creationId xmlns:p14="http://schemas.microsoft.com/office/powerpoint/2010/main" val="183085127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5450" y="1268760"/>
            <a:ext cx="8504238" cy="4208462"/>
          </a:xfrm>
        </p:spPr>
        <p:txBody>
          <a:bodyPr rtlCol="0">
            <a:noAutofit/>
          </a:bodyPr>
          <a:lstStyle/>
          <a:p>
            <a:pPr indent="-182880" algn="just" eaLnBrk="1" fontAlgn="auto" hangingPunct="1">
              <a:spcAft>
                <a:spcPts val="0"/>
              </a:spcAft>
              <a:buClr>
                <a:schemeClr val="accent6">
                  <a:lumMod val="75000"/>
                </a:schemeClr>
              </a:buClr>
              <a:buFont typeface="Wingdings" pitchFamily="2" charset="2"/>
              <a:buChar char="Ø"/>
              <a:defRPr/>
            </a:pPr>
            <a:r>
              <a:rPr lang="tr-TR" sz="2400" b="1" dirty="0" smtClean="0">
                <a:solidFill>
                  <a:srgbClr val="7030A0"/>
                </a:solidFill>
              </a:rPr>
              <a:t>ADT açıklama aşamasında;</a:t>
            </a:r>
          </a:p>
          <a:p>
            <a:pPr indent="-182880" algn="just" eaLnBrk="1" fontAlgn="auto" hangingPunct="1">
              <a:spcAft>
                <a:spcPts val="0"/>
              </a:spcAft>
              <a:buClr>
                <a:schemeClr val="accent6">
                  <a:lumMod val="75000"/>
                </a:schemeClr>
              </a:buClr>
              <a:buFont typeface="Wingdings" pitchFamily="2" charset="2"/>
              <a:buChar char="Ø"/>
              <a:defRPr/>
            </a:pPr>
            <a:endParaRPr lang="tr-TR" sz="2400" b="1" dirty="0" smtClean="0">
              <a:solidFill>
                <a:srgbClr val="7030A0"/>
              </a:solidFill>
            </a:endParaRPr>
          </a:p>
          <a:p>
            <a:pPr indent="-182880" algn="just" eaLnBrk="1" fontAlgn="auto" hangingPunct="1">
              <a:spcAft>
                <a:spcPts val="0"/>
              </a:spcAft>
              <a:buClr>
                <a:schemeClr val="accent6">
                  <a:lumMod val="75000"/>
                </a:schemeClr>
              </a:buClr>
              <a:buFont typeface="Wingdings 2" pitchFamily="18" charset="2"/>
              <a:buNone/>
              <a:defRPr/>
            </a:pPr>
            <a:r>
              <a:rPr lang="tr-TR" sz="2400" b="1" dirty="0" smtClean="0">
                <a:solidFill>
                  <a:srgbClr val="FF0000"/>
                </a:solidFill>
                <a:latin typeface="Arial" pitchFamily="34" charset="0"/>
                <a:cs typeface="Arial" pitchFamily="34" charset="0"/>
              </a:rPr>
              <a:t>	</a:t>
            </a:r>
            <a:r>
              <a:rPr lang="tr-TR" altLang="tr-TR" sz="2400" dirty="0" smtClean="0">
                <a:solidFill>
                  <a:schemeClr val="tx1">
                    <a:lumMod val="75000"/>
                    <a:lumOff val="25000"/>
                  </a:schemeClr>
                </a:solidFill>
              </a:rPr>
              <a:t>İdarece </a:t>
            </a:r>
            <a:r>
              <a:rPr lang="tr-TR" altLang="tr-TR" sz="2400" dirty="0">
                <a:solidFill>
                  <a:srgbClr val="FF0000"/>
                </a:solidFill>
              </a:rPr>
              <a:t>5 iş gününden az olmamak </a:t>
            </a:r>
            <a:r>
              <a:rPr lang="tr-TR" altLang="tr-TR" sz="2400" dirty="0">
                <a:solidFill>
                  <a:schemeClr val="tx1">
                    <a:lumMod val="75000"/>
                    <a:lumOff val="25000"/>
                  </a:schemeClr>
                </a:solidFill>
              </a:rPr>
              <a:t>üzere verilen süre içinde;</a:t>
            </a:r>
          </a:p>
          <a:p>
            <a:pPr indent="-182880" algn="just" eaLnBrk="1" fontAlgn="auto" hangingPunct="1">
              <a:spcAft>
                <a:spcPts val="0"/>
              </a:spcAft>
              <a:buClr>
                <a:schemeClr val="accent6">
                  <a:lumMod val="75000"/>
                </a:schemeClr>
              </a:buClr>
              <a:buFont typeface="Wingdings 2" pitchFamily="18" charset="2"/>
              <a:buNone/>
              <a:defRPr/>
            </a:pPr>
            <a:r>
              <a:rPr lang="tr-TR" altLang="tr-TR" sz="2400" dirty="0">
                <a:solidFill>
                  <a:srgbClr val="FF0000"/>
                </a:solidFill>
              </a:rPr>
              <a:t>	</a:t>
            </a:r>
            <a:r>
              <a:rPr lang="tr-TR" altLang="tr-TR" sz="2400" dirty="0" smtClean="0">
                <a:solidFill>
                  <a:srgbClr val="FF0000"/>
                </a:solidFill>
              </a:rPr>
              <a:t>1- </a:t>
            </a:r>
            <a:r>
              <a:rPr lang="tr-TR" altLang="tr-TR" sz="2400" dirty="0">
                <a:solidFill>
                  <a:schemeClr val="tx1">
                    <a:lumMod val="75000"/>
                    <a:lumOff val="25000"/>
                  </a:schemeClr>
                </a:solidFill>
              </a:rPr>
              <a:t>A</a:t>
            </a:r>
            <a:r>
              <a:rPr lang="tr-TR" altLang="tr-TR" sz="2400" dirty="0" smtClean="0">
                <a:solidFill>
                  <a:schemeClr val="tx1">
                    <a:lumMod val="75000"/>
                    <a:lumOff val="25000"/>
                  </a:schemeClr>
                </a:solidFill>
              </a:rPr>
              <a:t>çıklanmasını istenilen </a:t>
            </a:r>
            <a:r>
              <a:rPr lang="tr-TR" altLang="tr-TR" sz="2400" dirty="0">
                <a:solidFill>
                  <a:schemeClr val="tx1">
                    <a:lumMod val="75000"/>
                    <a:lumOff val="25000"/>
                  </a:schemeClr>
                </a:solidFill>
              </a:rPr>
              <a:t>iş kalemlerinin </a:t>
            </a:r>
            <a:r>
              <a:rPr lang="tr-TR" altLang="tr-TR" sz="2400" dirty="0" smtClean="0">
                <a:solidFill>
                  <a:schemeClr val="tx1">
                    <a:lumMod val="75000"/>
                    <a:lumOff val="25000"/>
                  </a:schemeClr>
                </a:solidFill>
              </a:rPr>
              <a:t>– varsa analiz formatlarına uygun - </a:t>
            </a:r>
            <a:r>
              <a:rPr lang="tr-TR" altLang="tr-TR" sz="2400" dirty="0" smtClean="0">
                <a:solidFill>
                  <a:srgbClr val="FF0000"/>
                </a:solidFill>
              </a:rPr>
              <a:t>analizlerini verecek. </a:t>
            </a:r>
          </a:p>
          <a:p>
            <a:pPr indent="-182880" algn="just" eaLnBrk="1" fontAlgn="auto" hangingPunct="1">
              <a:spcAft>
                <a:spcPts val="0"/>
              </a:spcAft>
              <a:buClr>
                <a:schemeClr val="accent6">
                  <a:lumMod val="75000"/>
                </a:schemeClr>
              </a:buClr>
              <a:buFont typeface="Wingdings 2" pitchFamily="18" charset="2"/>
              <a:buNone/>
              <a:defRPr/>
            </a:pPr>
            <a:r>
              <a:rPr lang="tr-TR" altLang="tr-TR" sz="2400" dirty="0">
                <a:solidFill>
                  <a:schemeClr val="tx1">
                    <a:lumMod val="75000"/>
                    <a:lumOff val="25000"/>
                  </a:schemeClr>
                </a:solidFill>
              </a:rPr>
              <a:t>	</a:t>
            </a:r>
            <a:r>
              <a:rPr lang="tr-TR" altLang="tr-TR" sz="2400" dirty="0" smtClean="0">
                <a:solidFill>
                  <a:schemeClr val="tx1">
                    <a:lumMod val="75000"/>
                    <a:lumOff val="25000"/>
                  </a:schemeClr>
                </a:solidFill>
              </a:rPr>
              <a:t>ATGB </a:t>
            </a:r>
            <a:r>
              <a:rPr lang="tr-TR" altLang="tr-TR" sz="2400" dirty="0">
                <a:solidFill>
                  <a:schemeClr val="tx1">
                    <a:lumMod val="75000"/>
                    <a:lumOff val="25000"/>
                  </a:schemeClr>
                </a:solidFill>
              </a:rPr>
              <a:t>ihalelerde </a:t>
            </a:r>
            <a:r>
              <a:rPr lang="tr-TR" altLang="tr-TR" sz="2400" u="sng" dirty="0">
                <a:solidFill>
                  <a:schemeClr val="tx1">
                    <a:lumMod val="75000"/>
                    <a:lumOff val="25000"/>
                  </a:schemeClr>
                </a:solidFill>
              </a:rPr>
              <a:t>hesap cetveli de verilecek.</a:t>
            </a:r>
          </a:p>
          <a:p>
            <a:pPr indent="-182880" algn="just" eaLnBrk="1" fontAlgn="auto" hangingPunct="1">
              <a:spcAft>
                <a:spcPts val="0"/>
              </a:spcAft>
              <a:buClr>
                <a:schemeClr val="accent6">
                  <a:lumMod val="75000"/>
                </a:schemeClr>
              </a:buClr>
              <a:buFont typeface="Wingdings 2" pitchFamily="18" charset="2"/>
              <a:buNone/>
              <a:defRPr/>
            </a:pPr>
            <a:r>
              <a:rPr lang="tr-TR" altLang="tr-TR" sz="2400" dirty="0">
                <a:solidFill>
                  <a:srgbClr val="FF0000"/>
                </a:solidFill>
              </a:rPr>
              <a:t>	2- </a:t>
            </a:r>
            <a:r>
              <a:rPr lang="tr-TR" altLang="tr-TR" sz="2400" dirty="0">
                <a:solidFill>
                  <a:schemeClr val="tx1">
                    <a:lumMod val="75000"/>
                    <a:lumOff val="25000"/>
                  </a:schemeClr>
                </a:solidFill>
              </a:rPr>
              <a:t>Bu analizlerde yer alan ve </a:t>
            </a:r>
            <a:r>
              <a:rPr lang="tr-TR" altLang="tr-TR" sz="2400" dirty="0" smtClean="0">
                <a:solidFill>
                  <a:schemeClr val="tx1">
                    <a:lumMod val="75000"/>
                    <a:lumOff val="25000"/>
                  </a:schemeClr>
                </a:solidFill>
              </a:rPr>
              <a:t>açıklama istenilen analiz girdilerine </a:t>
            </a:r>
            <a:r>
              <a:rPr lang="tr-TR" altLang="tr-TR" sz="2400" dirty="0">
                <a:solidFill>
                  <a:schemeClr val="tx1">
                    <a:lumMod val="75000"/>
                    <a:lumOff val="25000"/>
                  </a:schemeClr>
                </a:solidFill>
              </a:rPr>
              <a:t>ilişkin </a:t>
            </a:r>
            <a:r>
              <a:rPr lang="tr-TR" altLang="tr-TR" sz="2400" dirty="0">
                <a:solidFill>
                  <a:srgbClr val="FF0000"/>
                </a:solidFill>
              </a:rPr>
              <a:t>kanıtlayıcı belgeleri, </a:t>
            </a:r>
            <a:r>
              <a:rPr lang="tr-TR" altLang="tr-TR" sz="2400" dirty="0">
                <a:solidFill>
                  <a:schemeClr val="tx1">
                    <a:lumMod val="75000"/>
                    <a:lumOff val="25000"/>
                  </a:schemeClr>
                </a:solidFill>
              </a:rPr>
              <a:t>Genel </a:t>
            </a:r>
            <a:r>
              <a:rPr lang="tr-TR" altLang="tr-TR" sz="2400" dirty="0" smtClean="0">
                <a:solidFill>
                  <a:schemeClr val="tx1">
                    <a:lumMod val="75000"/>
                    <a:lumOff val="25000"/>
                  </a:schemeClr>
                </a:solidFill>
              </a:rPr>
              <a:t>Tebliğ’de </a:t>
            </a:r>
            <a:r>
              <a:rPr lang="tr-TR" altLang="tr-TR" sz="2400" dirty="0">
                <a:solidFill>
                  <a:schemeClr val="tx1">
                    <a:lumMod val="75000"/>
                    <a:lumOff val="25000"/>
                  </a:schemeClr>
                </a:solidFill>
              </a:rPr>
              <a:t>belirtildiği şekilde sunacak.</a:t>
            </a:r>
          </a:p>
          <a:p>
            <a:pPr indent="-182880" eaLnBrk="1" fontAlgn="auto" hangingPunct="1">
              <a:spcAft>
                <a:spcPts val="0"/>
              </a:spcAft>
              <a:buClr>
                <a:schemeClr val="accent6">
                  <a:lumMod val="75000"/>
                </a:schemeClr>
              </a:buClr>
              <a:buFont typeface="Wingdings 2" pitchFamily="18" charset="2"/>
              <a:buNone/>
              <a:defRPr/>
            </a:pPr>
            <a:endParaRPr lang="tr-TR" sz="2400" dirty="0">
              <a:solidFill>
                <a:schemeClr val="tx1">
                  <a:lumMod val="95000"/>
                  <a:lumOff val="5000"/>
                </a:schemeClr>
              </a:solidFill>
            </a:endParaRPr>
          </a:p>
        </p:txBody>
      </p:sp>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5373216"/>
            <a:ext cx="149542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İsteklilerce Yapılacak İşlemler </a:t>
              </a:r>
            </a:p>
          </p:txBody>
        </p:sp>
      </p:grpSp>
    </p:spTree>
    <p:extLst>
      <p:ext uri="{BB962C8B-B14F-4D97-AF65-F5344CB8AC3E}">
        <p14:creationId xmlns:p14="http://schemas.microsoft.com/office/powerpoint/2010/main" val="3188397598"/>
      </p:ext>
    </p:extLst>
  </p:cSld>
  <p:clrMapOvr>
    <a:masterClrMapping/>
  </p:clrMapOvr>
  <p:transition>
    <p:newsflash/>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5450" y="1452563"/>
            <a:ext cx="8504238" cy="4208462"/>
          </a:xfrm>
        </p:spPr>
        <p:txBody>
          <a:bodyPr rtlCol="0">
            <a:noAutofit/>
          </a:bodyPr>
          <a:lstStyle/>
          <a:p>
            <a:pPr marL="0" indent="0" algn="just" eaLnBrk="1" fontAlgn="auto" hangingPunct="1">
              <a:spcAft>
                <a:spcPts val="0"/>
              </a:spcAft>
              <a:buClr>
                <a:schemeClr val="accent6">
                  <a:lumMod val="75000"/>
                </a:schemeClr>
              </a:buClr>
              <a:buFont typeface="Georgia" pitchFamily="18" charset="0"/>
              <a:buNone/>
              <a:defRPr/>
            </a:pPr>
            <a:r>
              <a:rPr lang="tr-TR" altLang="tr-TR" sz="2400" dirty="0" smtClean="0">
                <a:solidFill>
                  <a:srgbClr val="FF0000"/>
                </a:solidFill>
              </a:rPr>
              <a:t>1- </a:t>
            </a:r>
            <a:r>
              <a:rPr lang="tr-TR" altLang="tr-TR" sz="2400" dirty="0">
                <a:solidFill>
                  <a:schemeClr val="tx1">
                    <a:lumMod val="75000"/>
                    <a:lumOff val="25000"/>
                  </a:schemeClr>
                </a:solidFill>
              </a:rPr>
              <a:t>Kamu kurum ve kuruluşlarınca yayımlanmış kâr ve genel giderler içermeyen </a:t>
            </a:r>
            <a:r>
              <a:rPr lang="tr-TR" altLang="tr-TR" sz="2400" dirty="0">
                <a:solidFill>
                  <a:srgbClr val="FF0000"/>
                </a:solidFill>
              </a:rPr>
              <a:t>cari yıl birim fiyatları </a:t>
            </a:r>
            <a:r>
              <a:rPr lang="tr-TR" altLang="tr-TR" sz="2400" dirty="0">
                <a:solidFill>
                  <a:schemeClr val="tx1">
                    <a:lumMod val="75000"/>
                    <a:lumOff val="25000"/>
                  </a:schemeClr>
                </a:solidFill>
              </a:rPr>
              <a:t>veya bu fiyatlardan </a:t>
            </a:r>
            <a:r>
              <a:rPr lang="tr-TR" altLang="tr-TR" sz="2400" dirty="0">
                <a:solidFill>
                  <a:srgbClr val="FF0000"/>
                </a:solidFill>
              </a:rPr>
              <a:t>daha yüksek fiyatları </a:t>
            </a:r>
            <a:r>
              <a:rPr lang="tr-TR" altLang="tr-TR" sz="2400" dirty="0">
                <a:solidFill>
                  <a:schemeClr val="tx1">
                    <a:lumMod val="75000"/>
                    <a:lumOff val="25000"/>
                  </a:schemeClr>
                </a:solidFill>
              </a:rPr>
              <a:t>teklif etmeleri ve </a:t>
            </a:r>
            <a:r>
              <a:rPr lang="tr-TR" altLang="tr-TR" sz="2400" dirty="0" smtClean="0">
                <a:solidFill>
                  <a:schemeClr val="tx1">
                    <a:lumMod val="75000"/>
                    <a:lumOff val="25000"/>
                  </a:schemeClr>
                </a:solidFill>
              </a:rPr>
              <a:t>ilgili listenin sunulması </a:t>
            </a:r>
            <a:r>
              <a:rPr lang="tr-TR" altLang="tr-TR" sz="2400" dirty="0">
                <a:solidFill>
                  <a:schemeClr val="tx1">
                    <a:lumMod val="75000"/>
                    <a:lumOff val="25000"/>
                  </a:schemeClr>
                </a:solidFill>
              </a:rPr>
              <a:t>durumunda</a:t>
            </a:r>
            <a:r>
              <a:rPr lang="tr-TR" altLang="tr-TR" sz="2400" dirty="0" smtClean="0">
                <a:solidFill>
                  <a:schemeClr val="tx1">
                    <a:lumMod val="75000"/>
                    <a:lumOff val="25000"/>
                  </a:schemeClr>
                </a:solidFill>
              </a:rPr>
              <a:t>,</a:t>
            </a:r>
          </a:p>
          <a:p>
            <a:pPr marL="0" indent="0" algn="just" eaLnBrk="1" fontAlgn="auto" hangingPunct="1">
              <a:spcAft>
                <a:spcPts val="0"/>
              </a:spcAft>
              <a:buClr>
                <a:schemeClr val="accent6">
                  <a:lumMod val="75000"/>
                </a:schemeClr>
              </a:buClr>
              <a:buFont typeface="Georgia" pitchFamily="18" charset="0"/>
              <a:buNone/>
              <a:defRPr/>
            </a:pPr>
            <a:endParaRPr lang="tr-TR" altLang="tr-TR" sz="2400" dirty="0">
              <a:solidFill>
                <a:schemeClr val="tx1">
                  <a:lumMod val="75000"/>
                  <a:lumOff val="25000"/>
                </a:schemeClr>
              </a:solidFill>
            </a:endParaRPr>
          </a:p>
          <a:p>
            <a:pPr marL="0" indent="0" algn="just" eaLnBrk="1" fontAlgn="auto" hangingPunct="1">
              <a:spcAft>
                <a:spcPts val="0"/>
              </a:spcAft>
              <a:buClr>
                <a:schemeClr val="accent6">
                  <a:lumMod val="75000"/>
                </a:schemeClr>
              </a:buClr>
              <a:buFont typeface="Georgia" pitchFamily="18" charset="0"/>
              <a:buNone/>
              <a:defRPr/>
            </a:pPr>
            <a:r>
              <a:rPr lang="tr-TR" altLang="tr-TR" sz="2400" dirty="0"/>
              <a:t>İlan veya davet tarihinde </a:t>
            </a:r>
            <a:r>
              <a:rPr lang="tr-TR" altLang="tr-TR" sz="2400" dirty="0">
                <a:solidFill>
                  <a:srgbClr val="FF0000"/>
                </a:solidFill>
              </a:rPr>
              <a:t>cari yıl birim fiyatın yayımlanmamış </a:t>
            </a:r>
            <a:r>
              <a:rPr lang="tr-TR" altLang="tr-TR" sz="2400" dirty="0" smtClean="0"/>
              <a:t>ise, </a:t>
            </a:r>
            <a:r>
              <a:rPr lang="tr-TR" altLang="tr-TR" sz="2400" dirty="0"/>
              <a:t>istekli tarafından önceki yılın yayımlanmış birim fiyatları kullanılabilir.</a:t>
            </a:r>
          </a:p>
          <a:p>
            <a:pPr marL="45720" indent="0" algn="just" eaLnBrk="1" fontAlgn="auto" hangingPunct="1">
              <a:spcAft>
                <a:spcPts val="0"/>
              </a:spcAft>
              <a:buClr>
                <a:schemeClr val="accent6">
                  <a:lumMod val="75000"/>
                </a:schemeClr>
              </a:buClr>
              <a:buFont typeface="Georgia" pitchFamily="18" charset="0"/>
              <a:buNone/>
              <a:defRPr/>
            </a:pPr>
            <a:endParaRPr lang="tr-TR" sz="2400" dirty="0">
              <a:solidFill>
                <a:schemeClr val="tx1">
                  <a:lumMod val="95000"/>
                  <a:lumOff val="5000"/>
                </a:schemeClr>
              </a:solidFill>
            </a:endParaRPr>
          </a:p>
          <a:p>
            <a:pPr marL="45720" indent="0" algn="just" eaLnBrk="1" fontAlgn="auto" hangingPunct="1">
              <a:spcAft>
                <a:spcPts val="0"/>
              </a:spcAft>
              <a:buClr>
                <a:schemeClr val="accent6">
                  <a:lumMod val="75000"/>
                </a:schemeClr>
              </a:buClr>
              <a:buFont typeface="Georgia" pitchFamily="18" charset="0"/>
              <a:buNone/>
              <a:defRPr/>
            </a:pPr>
            <a:endParaRPr lang="tr-TR" sz="2400" dirty="0">
              <a:solidFill>
                <a:schemeClr val="tx1">
                  <a:lumMod val="95000"/>
                  <a:lumOff val="5000"/>
                </a:schemeClr>
              </a:solidFill>
            </a:endParaRPr>
          </a:p>
        </p:txBody>
      </p:sp>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5157788"/>
            <a:ext cx="149542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Analiz Sunulmasına Gerek Olmayan Haller</a:t>
              </a:r>
            </a:p>
          </p:txBody>
        </p:sp>
      </p:grpSp>
    </p:spTree>
    <p:extLst>
      <p:ext uri="{BB962C8B-B14F-4D97-AF65-F5344CB8AC3E}">
        <p14:creationId xmlns:p14="http://schemas.microsoft.com/office/powerpoint/2010/main" val="2912557542"/>
      </p:ext>
    </p:extLst>
  </p:cSld>
  <p:clrMapOvr>
    <a:masterClrMapping/>
  </p:clrMapOvr>
  <p:transition>
    <p:newsflash/>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5450" y="1452563"/>
            <a:ext cx="8504238" cy="4208462"/>
          </a:xfrm>
        </p:spPr>
        <p:txBody>
          <a:bodyPr rtlCol="0">
            <a:normAutofit/>
          </a:bodyPr>
          <a:lstStyle/>
          <a:p>
            <a:pPr marL="45720" indent="0" algn="just" eaLnBrk="1" fontAlgn="auto" hangingPunct="1">
              <a:spcAft>
                <a:spcPts val="0"/>
              </a:spcAft>
              <a:buClr>
                <a:schemeClr val="accent6">
                  <a:lumMod val="75000"/>
                </a:schemeClr>
              </a:buClr>
              <a:buFont typeface="Georgia" pitchFamily="18" charset="0"/>
              <a:buNone/>
              <a:defRPr/>
            </a:pPr>
            <a:endParaRPr lang="tr-TR" altLang="tr-TR" sz="2000" b="1" smtClean="0">
              <a:solidFill>
                <a:srgbClr val="FF0000"/>
              </a:solidFill>
            </a:endParaRPr>
          </a:p>
          <a:p>
            <a:pPr marL="45720" indent="0" algn="just" eaLnBrk="1" fontAlgn="auto" hangingPunct="1">
              <a:spcAft>
                <a:spcPts val="0"/>
              </a:spcAft>
              <a:buClr>
                <a:schemeClr val="accent6">
                  <a:lumMod val="75000"/>
                </a:schemeClr>
              </a:buClr>
              <a:buFont typeface="Georgia" pitchFamily="18" charset="0"/>
              <a:buNone/>
              <a:defRPr/>
            </a:pPr>
            <a:endParaRPr lang="tr-TR" altLang="tr-TR" sz="2000" b="1">
              <a:solidFill>
                <a:srgbClr val="FF0000"/>
              </a:solidFill>
            </a:endParaRPr>
          </a:p>
          <a:p>
            <a:pPr marL="45720" indent="0" algn="just" eaLnBrk="1" fontAlgn="auto" hangingPunct="1">
              <a:spcAft>
                <a:spcPts val="0"/>
              </a:spcAft>
              <a:buClr>
                <a:schemeClr val="accent6">
                  <a:lumMod val="75000"/>
                </a:schemeClr>
              </a:buClr>
              <a:buFont typeface="Georgia" pitchFamily="18" charset="0"/>
              <a:buNone/>
              <a:defRPr/>
            </a:pPr>
            <a:endParaRPr lang="tr-TR" altLang="tr-TR" sz="2000" b="1" smtClean="0">
              <a:solidFill>
                <a:srgbClr val="FF0000"/>
              </a:solidFill>
            </a:endParaRPr>
          </a:p>
          <a:p>
            <a:pPr marL="45720" indent="0" algn="just" eaLnBrk="1" fontAlgn="auto" hangingPunct="1">
              <a:spcAft>
                <a:spcPts val="0"/>
              </a:spcAft>
              <a:buClr>
                <a:schemeClr val="accent6">
                  <a:lumMod val="75000"/>
                </a:schemeClr>
              </a:buClr>
              <a:buFont typeface="Georgia" pitchFamily="18" charset="0"/>
              <a:buNone/>
              <a:defRPr/>
            </a:pPr>
            <a:endParaRPr lang="tr-TR" sz="2000" smtClean="0">
              <a:solidFill>
                <a:schemeClr val="tx1">
                  <a:lumMod val="95000"/>
                  <a:lumOff val="5000"/>
                </a:schemeClr>
              </a:solidFill>
            </a:endParaRPr>
          </a:p>
          <a:p>
            <a:pPr marL="45720" indent="0" algn="just" eaLnBrk="1" fontAlgn="auto" hangingPunct="1">
              <a:spcAft>
                <a:spcPts val="0"/>
              </a:spcAft>
              <a:buClr>
                <a:schemeClr val="accent6">
                  <a:lumMod val="75000"/>
                </a:schemeClr>
              </a:buClr>
              <a:buFont typeface="Georgia" pitchFamily="18" charset="0"/>
              <a:buNone/>
              <a:defRPr/>
            </a:pPr>
            <a:endParaRPr lang="tr-TR" sz="2000" dirty="0">
              <a:solidFill>
                <a:schemeClr val="tx1">
                  <a:lumMod val="95000"/>
                  <a:lumOff val="5000"/>
                </a:schemeClr>
              </a:solidFill>
            </a:endParaRPr>
          </a:p>
        </p:txBody>
      </p:sp>
      <p:graphicFrame>
        <p:nvGraphicFramePr>
          <p:cNvPr id="11" name="İçerik Yer Tutucusu 4"/>
          <p:cNvGraphicFramePr>
            <a:graphicFrameLocks/>
          </p:cNvGraphicFramePr>
          <p:nvPr/>
        </p:nvGraphicFramePr>
        <p:xfrm>
          <a:off x="425450" y="1484313"/>
          <a:ext cx="8267701" cy="4824412"/>
        </p:xfrm>
        <a:graphic>
          <a:graphicData uri="http://schemas.openxmlformats.org/drawingml/2006/table">
            <a:tbl>
              <a:tblPr firstRow="1" firstCol="1" bandRow="1">
                <a:tableStyleId>{22838BEF-8BB2-4498-84A7-C5851F593DF1}</a:tableStyleId>
              </a:tblPr>
              <a:tblGrid>
                <a:gridCol w="486510">
                  <a:extLst>
                    <a:ext uri="{9D8B030D-6E8A-4147-A177-3AD203B41FA5}">
                      <a16:colId xmlns:a16="http://schemas.microsoft.com/office/drawing/2014/main" xmlns="" val="20000"/>
                    </a:ext>
                  </a:extLst>
                </a:gridCol>
                <a:gridCol w="762861">
                  <a:extLst>
                    <a:ext uri="{9D8B030D-6E8A-4147-A177-3AD203B41FA5}">
                      <a16:colId xmlns:a16="http://schemas.microsoft.com/office/drawing/2014/main" xmlns="" val="20001"/>
                    </a:ext>
                  </a:extLst>
                </a:gridCol>
                <a:gridCol w="1749528">
                  <a:extLst>
                    <a:ext uri="{9D8B030D-6E8A-4147-A177-3AD203B41FA5}">
                      <a16:colId xmlns:a16="http://schemas.microsoft.com/office/drawing/2014/main" xmlns="" val="20002"/>
                    </a:ext>
                  </a:extLst>
                </a:gridCol>
                <a:gridCol w="1835923">
                  <a:extLst>
                    <a:ext uri="{9D8B030D-6E8A-4147-A177-3AD203B41FA5}">
                      <a16:colId xmlns:a16="http://schemas.microsoft.com/office/drawing/2014/main" xmlns="" val="20003"/>
                    </a:ext>
                  </a:extLst>
                </a:gridCol>
                <a:gridCol w="915434">
                  <a:extLst>
                    <a:ext uri="{9D8B030D-6E8A-4147-A177-3AD203B41FA5}">
                      <a16:colId xmlns:a16="http://schemas.microsoft.com/office/drawing/2014/main" xmlns="" val="20004"/>
                    </a:ext>
                  </a:extLst>
                </a:gridCol>
                <a:gridCol w="839148">
                  <a:extLst>
                    <a:ext uri="{9D8B030D-6E8A-4147-A177-3AD203B41FA5}">
                      <a16:colId xmlns:a16="http://schemas.microsoft.com/office/drawing/2014/main" xmlns="" val="20005"/>
                    </a:ext>
                  </a:extLst>
                </a:gridCol>
                <a:gridCol w="827042">
                  <a:extLst>
                    <a:ext uri="{9D8B030D-6E8A-4147-A177-3AD203B41FA5}">
                      <a16:colId xmlns:a16="http://schemas.microsoft.com/office/drawing/2014/main" xmlns="" val="20006"/>
                    </a:ext>
                  </a:extLst>
                </a:gridCol>
                <a:gridCol w="851255">
                  <a:extLst>
                    <a:ext uri="{9D8B030D-6E8A-4147-A177-3AD203B41FA5}">
                      <a16:colId xmlns:a16="http://schemas.microsoft.com/office/drawing/2014/main" xmlns="" val="20007"/>
                    </a:ext>
                  </a:extLst>
                </a:gridCol>
              </a:tblGrid>
              <a:tr h="444844">
                <a:tc gridSpan="8">
                  <a:txBody>
                    <a:bodyPr/>
                    <a:lstStyle/>
                    <a:p>
                      <a:pPr algn="ctr">
                        <a:spcAft>
                          <a:spcPts val="0"/>
                        </a:spcAft>
                        <a:tabLst>
                          <a:tab pos="359410" algn="l"/>
                        </a:tabLst>
                      </a:pPr>
                      <a:r>
                        <a:rPr lang="tr-TR" sz="1400" dirty="0">
                          <a:effectLst/>
                        </a:rPr>
                        <a:t>Kamu kurum ve kuruluşlarının yayımlanmış birim fiyatları kullanılarak oluşturulan teklif birim fiyat listesi (Örnek)</a:t>
                      </a:r>
                      <a:endParaRPr lang="tr-TR" sz="1400" dirty="0">
                        <a:effectLst/>
                        <a:latin typeface="Times New Roman"/>
                        <a:ea typeface="Times New Roman"/>
                      </a:endParaRPr>
                    </a:p>
                  </a:txBody>
                  <a:tcPr marL="68578" marR="68578"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284645">
                <a:tc rowSpan="3">
                  <a:txBody>
                    <a:bodyPr/>
                    <a:lstStyle/>
                    <a:p>
                      <a:pPr algn="ctr">
                        <a:spcAft>
                          <a:spcPts val="0"/>
                        </a:spcAft>
                        <a:tabLst>
                          <a:tab pos="359410" algn="l"/>
                        </a:tabLst>
                      </a:pPr>
                      <a:r>
                        <a:rPr lang="tr-TR" sz="1400" dirty="0">
                          <a:effectLst/>
                        </a:rPr>
                        <a:t>Sıra No</a:t>
                      </a:r>
                      <a:endParaRPr lang="tr-TR" sz="1400" dirty="0">
                        <a:effectLst/>
                        <a:latin typeface="Times New Roman"/>
                        <a:ea typeface="Times New Roman"/>
                      </a:endParaRPr>
                    </a:p>
                  </a:txBody>
                  <a:tcPr marL="68578" marR="68578" marT="0" marB="0" anchor="ctr"/>
                </a:tc>
                <a:tc rowSpan="3">
                  <a:txBody>
                    <a:bodyPr/>
                    <a:lstStyle/>
                    <a:p>
                      <a:pPr algn="ctr">
                        <a:spcAft>
                          <a:spcPts val="0"/>
                        </a:spcAft>
                        <a:tabLst>
                          <a:tab pos="359410" algn="l"/>
                        </a:tabLst>
                      </a:pPr>
                      <a:r>
                        <a:rPr lang="tr-TR" sz="1400" dirty="0">
                          <a:effectLst/>
                        </a:rPr>
                        <a:t>Poz No</a:t>
                      </a:r>
                      <a:endParaRPr lang="tr-TR" sz="1400" dirty="0">
                        <a:effectLst/>
                        <a:latin typeface="Times New Roman"/>
                        <a:ea typeface="Times New Roman"/>
                      </a:endParaRPr>
                    </a:p>
                  </a:txBody>
                  <a:tcPr marL="68578" marR="68578" marT="0" marB="0" anchor="ctr"/>
                </a:tc>
                <a:tc rowSpan="3">
                  <a:txBody>
                    <a:bodyPr/>
                    <a:lstStyle/>
                    <a:p>
                      <a:pPr algn="ctr">
                        <a:spcAft>
                          <a:spcPts val="0"/>
                        </a:spcAft>
                        <a:tabLst>
                          <a:tab pos="359410" algn="l"/>
                        </a:tabLst>
                      </a:pPr>
                      <a:r>
                        <a:rPr lang="tr-TR" sz="1400" dirty="0">
                          <a:effectLst/>
                        </a:rPr>
                        <a:t>İş kaleminin adı</a:t>
                      </a:r>
                      <a:endParaRPr lang="tr-TR" sz="1400" dirty="0">
                        <a:effectLst/>
                        <a:latin typeface="Times New Roman"/>
                        <a:ea typeface="Times New Roman"/>
                      </a:endParaRPr>
                    </a:p>
                  </a:txBody>
                  <a:tcPr marL="68578" marR="68578" marT="0" marB="0" anchor="ctr"/>
                </a:tc>
                <a:tc gridSpan="3">
                  <a:txBody>
                    <a:bodyPr/>
                    <a:lstStyle/>
                    <a:p>
                      <a:pPr algn="ctr">
                        <a:spcAft>
                          <a:spcPts val="0"/>
                        </a:spcAft>
                        <a:tabLst>
                          <a:tab pos="359410" algn="l"/>
                        </a:tabLst>
                      </a:pPr>
                      <a:r>
                        <a:rPr lang="tr-TR" sz="1400" dirty="0">
                          <a:effectLst/>
                        </a:rPr>
                        <a:t>Kamu kurum ve kuruluş birim fiyatları</a:t>
                      </a:r>
                      <a:endParaRPr lang="tr-TR" sz="1400" dirty="0">
                        <a:effectLst/>
                        <a:latin typeface="Times New Roman"/>
                        <a:ea typeface="Times New Roman"/>
                      </a:endParaRPr>
                    </a:p>
                  </a:txBody>
                  <a:tcPr marL="68578" marR="68578" marT="0" marB="0" anchor="ctr"/>
                </a:tc>
                <a:tc hMerge="1">
                  <a:txBody>
                    <a:bodyPr/>
                    <a:lstStyle/>
                    <a:p>
                      <a:endParaRPr lang="tr-TR"/>
                    </a:p>
                  </a:txBody>
                  <a:tcPr/>
                </a:tc>
                <a:tc hMerge="1">
                  <a:txBody>
                    <a:bodyPr/>
                    <a:lstStyle/>
                    <a:p>
                      <a:endParaRPr lang="tr-TR"/>
                    </a:p>
                  </a:txBody>
                  <a:tcPr/>
                </a:tc>
                <a:tc gridSpan="2">
                  <a:txBody>
                    <a:bodyPr/>
                    <a:lstStyle/>
                    <a:p>
                      <a:pPr algn="ctr">
                        <a:spcAft>
                          <a:spcPts val="0"/>
                        </a:spcAft>
                        <a:tabLst>
                          <a:tab pos="359410" algn="l"/>
                        </a:tabLst>
                      </a:pPr>
                      <a:r>
                        <a:rPr lang="tr-TR" sz="1400">
                          <a:effectLst/>
                        </a:rPr>
                        <a:t>Teklif</a:t>
                      </a:r>
                      <a:endParaRPr lang="tr-TR" sz="1400">
                        <a:effectLst/>
                        <a:latin typeface="Times New Roman"/>
                        <a:ea typeface="Times New Roman"/>
                      </a:endParaRPr>
                    </a:p>
                  </a:txBody>
                  <a:tcPr marL="68578" marR="68578" marT="0" marB="0" anchor="ctr"/>
                </a:tc>
                <a:tc hMerge="1">
                  <a:txBody>
                    <a:bodyPr/>
                    <a:lstStyle/>
                    <a:p>
                      <a:endParaRPr lang="tr-TR"/>
                    </a:p>
                  </a:txBody>
                  <a:tcPr/>
                </a:tc>
                <a:extLst>
                  <a:ext uri="{0D108BD9-81ED-4DB2-BD59-A6C34878D82A}">
                    <a16:rowId xmlns:a16="http://schemas.microsoft.com/office/drawing/2014/main" xmlns="" val="10001"/>
                  </a:ext>
                </a:extLst>
              </a:tr>
              <a:tr h="1707870">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tabLst>
                          <a:tab pos="359410" algn="l"/>
                        </a:tabLst>
                      </a:pPr>
                      <a:r>
                        <a:rPr lang="tr-TR" sz="1400" dirty="0">
                          <a:effectLst/>
                        </a:rPr>
                        <a:t>Birim fiyatı alınan kurum/kuruluş</a:t>
                      </a:r>
                      <a:endParaRPr lang="tr-TR" sz="1400" dirty="0">
                        <a:effectLst/>
                        <a:latin typeface="Times New Roman"/>
                        <a:ea typeface="Times New Roman"/>
                      </a:endParaRPr>
                    </a:p>
                  </a:txBody>
                  <a:tcPr marL="68578" marR="68578" marT="0" marB="0" anchor="ctr"/>
                </a:tc>
                <a:tc>
                  <a:txBody>
                    <a:bodyPr/>
                    <a:lstStyle/>
                    <a:p>
                      <a:pPr algn="ctr">
                        <a:spcAft>
                          <a:spcPts val="0"/>
                        </a:spcAft>
                        <a:tabLst>
                          <a:tab pos="359410" algn="l"/>
                        </a:tabLst>
                      </a:pPr>
                      <a:r>
                        <a:rPr lang="tr-TR" sz="1400" dirty="0">
                          <a:effectLst/>
                        </a:rPr>
                        <a:t>Kar ve genel gider </a:t>
                      </a:r>
                      <a:r>
                        <a:rPr lang="tr-TR" sz="1400">
                          <a:effectLst/>
                        </a:rPr>
                        <a:t>dahil </a:t>
                      </a:r>
                      <a:r>
                        <a:rPr lang="tr-TR" sz="1400" smtClean="0">
                          <a:effectLst/>
                        </a:rPr>
                        <a:t>birim fiyat </a:t>
                      </a:r>
                      <a:endParaRPr lang="tr-TR" sz="1400" dirty="0">
                        <a:effectLst/>
                        <a:latin typeface="Times New Roman"/>
                        <a:ea typeface="Times New Roman"/>
                      </a:endParaRPr>
                    </a:p>
                  </a:txBody>
                  <a:tcPr marL="68578" marR="68578"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359410" algn="l"/>
                        </a:tabLst>
                        <a:defRPr/>
                      </a:pPr>
                      <a:r>
                        <a:rPr lang="tr-TR" sz="1400" dirty="0">
                          <a:effectLst/>
                        </a:rPr>
                        <a:t>Kar ve genel gider </a:t>
                      </a:r>
                      <a:r>
                        <a:rPr lang="tr-TR" sz="1400">
                          <a:effectLst/>
                        </a:rPr>
                        <a:t>hariç </a:t>
                      </a:r>
                      <a:r>
                        <a:rPr lang="tr-TR" sz="1400" smtClean="0">
                          <a:effectLst/>
                        </a:rPr>
                        <a:t>birim fiyat </a:t>
                      </a:r>
                      <a:endParaRPr lang="tr-TR" sz="1400" smtClean="0">
                        <a:effectLst/>
                        <a:latin typeface="Times New Roman"/>
                        <a:ea typeface="Times New Roman"/>
                      </a:endParaRPr>
                    </a:p>
                  </a:txBody>
                  <a:tcPr marL="68578" marR="68578" marT="0" marB="0" anchor="ctr"/>
                </a:tc>
                <a:tc>
                  <a:txBody>
                    <a:bodyPr/>
                    <a:lstStyle/>
                    <a:p>
                      <a:pPr algn="ctr">
                        <a:spcAft>
                          <a:spcPts val="0"/>
                        </a:spcAft>
                        <a:tabLst>
                          <a:tab pos="359410" algn="l"/>
                        </a:tabLst>
                      </a:pPr>
                      <a:r>
                        <a:rPr lang="tr-TR" sz="1400">
                          <a:effectLst/>
                        </a:rPr>
                        <a:t>Teklif edilen kar ve genel gider</a:t>
                      </a:r>
                      <a:endParaRPr lang="tr-TR" sz="1400">
                        <a:effectLst/>
                        <a:latin typeface="Times New Roman"/>
                        <a:ea typeface="Times New Roman"/>
                      </a:endParaRPr>
                    </a:p>
                  </a:txBody>
                  <a:tcPr marL="68578" marR="68578" marT="0" marB="0" anchor="ctr"/>
                </a:tc>
                <a:tc>
                  <a:txBody>
                    <a:bodyPr/>
                    <a:lstStyle/>
                    <a:p>
                      <a:pPr algn="ctr">
                        <a:spcAft>
                          <a:spcPts val="0"/>
                        </a:spcAft>
                        <a:tabLst>
                          <a:tab pos="359410" algn="l"/>
                        </a:tabLst>
                      </a:pPr>
                      <a:r>
                        <a:rPr lang="tr-TR" sz="1400" dirty="0">
                          <a:effectLst/>
                        </a:rPr>
                        <a:t>Teklif </a:t>
                      </a:r>
                      <a:r>
                        <a:rPr lang="tr-TR" sz="1400">
                          <a:effectLst/>
                        </a:rPr>
                        <a:t>edilen </a:t>
                      </a:r>
                      <a:r>
                        <a:rPr lang="tr-TR" sz="1400" smtClean="0">
                          <a:effectLst/>
                        </a:rPr>
                        <a:t>birim </a:t>
                      </a:r>
                      <a:r>
                        <a:rPr lang="tr-TR" sz="1400" dirty="0">
                          <a:effectLst/>
                        </a:rPr>
                        <a:t>fiyat</a:t>
                      </a:r>
                      <a:endParaRPr lang="tr-TR" sz="1400" dirty="0">
                        <a:effectLst/>
                        <a:latin typeface="Times New Roman"/>
                        <a:ea typeface="Times New Roman"/>
                      </a:endParaRPr>
                    </a:p>
                  </a:txBody>
                  <a:tcPr marL="68578" marR="68578" marT="0" marB="0" anchor="ctr"/>
                </a:tc>
                <a:extLst>
                  <a:ext uri="{0D108BD9-81ED-4DB2-BD59-A6C34878D82A}">
                    <a16:rowId xmlns:a16="http://schemas.microsoft.com/office/drawing/2014/main" xmlns="" val="10002"/>
                  </a:ext>
                </a:extLst>
              </a:tr>
              <a:tr h="28464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tabLst>
                          <a:tab pos="359410" algn="l"/>
                        </a:tabLst>
                      </a:pPr>
                      <a:r>
                        <a:rPr lang="tr-TR" sz="1400">
                          <a:effectLst/>
                        </a:rPr>
                        <a:t>(TL)</a:t>
                      </a:r>
                      <a:endParaRPr lang="tr-TR" sz="1400">
                        <a:effectLst/>
                        <a:latin typeface="Times New Roman"/>
                        <a:ea typeface="Times New Roman"/>
                      </a:endParaRPr>
                    </a:p>
                  </a:txBody>
                  <a:tcPr marL="68578" marR="68578" marT="0" marB="0" anchor="ctr"/>
                </a:tc>
                <a:tc>
                  <a:txBody>
                    <a:bodyPr/>
                    <a:lstStyle/>
                    <a:p>
                      <a:pPr algn="ctr">
                        <a:spcAft>
                          <a:spcPts val="0"/>
                        </a:spcAft>
                        <a:tabLst>
                          <a:tab pos="359410" algn="l"/>
                        </a:tabLst>
                      </a:pPr>
                      <a:r>
                        <a:rPr lang="tr-TR" sz="1400">
                          <a:effectLst/>
                        </a:rPr>
                        <a:t>(TL)</a:t>
                      </a:r>
                      <a:endParaRPr lang="tr-TR" sz="1400">
                        <a:effectLst/>
                        <a:latin typeface="Times New Roman"/>
                        <a:ea typeface="Times New Roman"/>
                      </a:endParaRPr>
                    </a:p>
                  </a:txBody>
                  <a:tcPr marL="68578" marR="68578" marT="0" marB="0" anchor="ctr"/>
                </a:tc>
                <a:tc>
                  <a:txBody>
                    <a:bodyPr/>
                    <a:lstStyle/>
                    <a:p>
                      <a:pPr algn="ctr">
                        <a:spcAft>
                          <a:spcPts val="0"/>
                        </a:spcAft>
                        <a:tabLst>
                          <a:tab pos="359410" algn="l"/>
                        </a:tabLst>
                      </a:pPr>
                      <a:r>
                        <a:rPr lang="tr-TR" sz="1400">
                          <a:effectLst/>
                        </a:rPr>
                        <a:t>(TL)</a:t>
                      </a:r>
                      <a:endParaRPr lang="tr-TR" sz="1400">
                        <a:effectLst/>
                        <a:latin typeface="Times New Roman"/>
                        <a:ea typeface="Times New Roman"/>
                      </a:endParaRPr>
                    </a:p>
                  </a:txBody>
                  <a:tcPr marL="68578" marR="68578" marT="0" marB="0" anchor="ctr"/>
                </a:tc>
                <a:tc>
                  <a:txBody>
                    <a:bodyPr/>
                    <a:lstStyle/>
                    <a:p>
                      <a:pPr algn="ctr">
                        <a:spcAft>
                          <a:spcPts val="0"/>
                        </a:spcAft>
                        <a:tabLst>
                          <a:tab pos="359410" algn="l"/>
                        </a:tabLst>
                      </a:pPr>
                      <a:r>
                        <a:rPr lang="tr-TR" sz="1400">
                          <a:effectLst/>
                        </a:rPr>
                        <a:t>(TL)</a:t>
                      </a:r>
                      <a:endParaRPr lang="tr-TR" sz="1400">
                        <a:effectLst/>
                        <a:latin typeface="Times New Roman"/>
                        <a:ea typeface="Times New Roman"/>
                      </a:endParaRPr>
                    </a:p>
                  </a:txBody>
                  <a:tcPr marL="68578" marR="68578" marT="0" marB="0" anchor="ctr"/>
                </a:tc>
                <a:extLst>
                  <a:ext uri="{0D108BD9-81ED-4DB2-BD59-A6C34878D82A}">
                    <a16:rowId xmlns:a16="http://schemas.microsoft.com/office/drawing/2014/main" xmlns="" val="10003"/>
                  </a:ext>
                </a:extLst>
              </a:tr>
              <a:tr h="569290">
                <a:tc>
                  <a:txBody>
                    <a:bodyPr/>
                    <a:lstStyle/>
                    <a:p>
                      <a:pPr algn="just">
                        <a:spcAft>
                          <a:spcPts val="0"/>
                        </a:spcAft>
                        <a:tabLst>
                          <a:tab pos="359410" algn="l"/>
                        </a:tabLst>
                      </a:pPr>
                      <a:r>
                        <a:rPr lang="tr-TR" sz="1400">
                          <a:effectLst/>
                        </a:rPr>
                        <a:t>1</a:t>
                      </a:r>
                      <a:endParaRPr lang="tr-TR" sz="1400">
                        <a:effectLst/>
                        <a:latin typeface="Times New Roman"/>
                        <a:ea typeface="Times New Roman"/>
                      </a:endParaRPr>
                    </a:p>
                  </a:txBody>
                  <a:tcPr marL="68578" marR="68578" marT="0" marB="0"/>
                </a:tc>
                <a:tc>
                  <a:txBody>
                    <a:bodyPr/>
                    <a:lstStyle/>
                    <a:p>
                      <a:pPr algn="just">
                        <a:spcAft>
                          <a:spcPts val="0"/>
                        </a:spcAft>
                        <a:tabLst>
                          <a:tab pos="359410" algn="l"/>
                        </a:tabLst>
                      </a:pPr>
                      <a:r>
                        <a:rPr lang="tr-TR" sz="1400">
                          <a:effectLst/>
                        </a:rPr>
                        <a:t>16.001</a:t>
                      </a:r>
                      <a:endParaRPr lang="tr-TR" sz="1400">
                        <a:effectLst/>
                        <a:latin typeface="Times New Roman"/>
                        <a:ea typeface="Times New Roman"/>
                      </a:endParaRPr>
                    </a:p>
                  </a:txBody>
                  <a:tcPr marL="68578" marR="68578" marT="0" marB="0"/>
                </a:tc>
                <a:tc>
                  <a:txBody>
                    <a:bodyPr/>
                    <a:lstStyle/>
                    <a:p>
                      <a:pPr algn="just">
                        <a:spcAft>
                          <a:spcPts val="0"/>
                        </a:spcAft>
                        <a:tabLst>
                          <a:tab pos="359410" algn="l"/>
                        </a:tabLst>
                      </a:pPr>
                      <a:r>
                        <a:rPr lang="tr-TR" sz="1400" dirty="0">
                          <a:effectLst/>
                        </a:rPr>
                        <a:t>150 </a:t>
                      </a:r>
                      <a:r>
                        <a:rPr lang="tr-TR" sz="1400" dirty="0" smtClean="0">
                          <a:effectLst/>
                        </a:rPr>
                        <a:t>doz </a:t>
                      </a:r>
                      <a:r>
                        <a:rPr lang="tr-TR" sz="1400" dirty="0">
                          <a:effectLst/>
                        </a:rPr>
                        <a:t>demirsiz beton</a:t>
                      </a:r>
                      <a:endParaRPr lang="tr-TR" sz="1400" dirty="0">
                        <a:effectLst/>
                        <a:latin typeface="Times New Roman"/>
                        <a:ea typeface="Times New Roman"/>
                      </a:endParaRPr>
                    </a:p>
                  </a:txBody>
                  <a:tcPr marL="68578" marR="68578" marT="0" marB="0"/>
                </a:tc>
                <a:tc>
                  <a:txBody>
                    <a:bodyPr/>
                    <a:lstStyle/>
                    <a:p>
                      <a:pPr algn="just">
                        <a:spcAft>
                          <a:spcPts val="0"/>
                        </a:spcAft>
                        <a:tabLst>
                          <a:tab pos="359410" algn="l"/>
                        </a:tabLst>
                      </a:pPr>
                      <a:r>
                        <a:rPr lang="tr-TR" sz="1400" dirty="0" smtClean="0">
                          <a:effectLst/>
                        </a:rPr>
                        <a:t>Çevre ve Şehircilik Bakanlığı</a:t>
                      </a:r>
                      <a:endParaRPr lang="tr-TR" sz="1400" dirty="0">
                        <a:effectLst/>
                        <a:latin typeface="Times New Roman"/>
                        <a:ea typeface="Times New Roman"/>
                      </a:endParaRPr>
                    </a:p>
                  </a:txBody>
                  <a:tcPr marL="68578" marR="68578" marT="0" marB="0"/>
                </a:tc>
                <a:tc>
                  <a:txBody>
                    <a:bodyPr/>
                    <a:lstStyle/>
                    <a:p>
                      <a:pPr algn="r">
                        <a:spcAft>
                          <a:spcPts val="0"/>
                        </a:spcAft>
                        <a:tabLst>
                          <a:tab pos="359410" algn="l"/>
                        </a:tabLst>
                      </a:pPr>
                      <a:r>
                        <a:rPr lang="tr-TR" sz="1400" dirty="0">
                          <a:effectLst/>
                        </a:rPr>
                        <a:t>97,86</a:t>
                      </a:r>
                      <a:endParaRPr lang="tr-TR" sz="1400" b="1" dirty="0">
                        <a:effectLst/>
                        <a:latin typeface="Times New Roman"/>
                        <a:ea typeface="Times New Roman"/>
                      </a:endParaRPr>
                    </a:p>
                  </a:txBody>
                  <a:tcPr marL="68578" marR="68578" marT="0" marB="0" anchor="ctr"/>
                </a:tc>
                <a:tc>
                  <a:txBody>
                    <a:bodyPr/>
                    <a:lstStyle/>
                    <a:p>
                      <a:pPr algn="r">
                        <a:spcAft>
                          <a:spcPts val="0"/>
                        </a:spcAft>
                        <a:tabLst>
                          <a:tab pos="359410" algn="l"/>
                        </a:tabLst>
                      </a:pPr>
                      <a:r>
                        <a:rPr lang="tr-TR" sz="1400" dirty="0">
                          <a:effectLst/>
                        </a:rPr>
                        <a:t> </a:t>
                      </a:r>
                      <a:endParaRPr lang="tr-TR" sz="1400" b="1" dirty="0">
                        <a:effectLst/>
                        <a:latin typeface="Times New Roman"/>
                        <a:ea typeface="Times New Roman"/>
                      </a:endParaRPr>
                    </a:p>
                  </a:txBody>
                  <a:tcPr marL="68578" marR="68578" marT="0" marB="0" anchor="ctr"/>
                </a:tc>
                <a:tc>
                  <a:txBody>
                    <a:bodyPr/>
                    <a:lstStyle/>
                    <a:p>
                      <a:pPr algn="r">
                        <a:spcAft>
                          <a:spcPts val="0"/>
                        </a:spcAft>
                        <a:tabLst>
                          <a:tab pos="359410" algn="l"/>
                        </a:tabLst>
                      </a:pPr>
                      <a:r>
                        <a:rPr lang="tr-TR" sz="1400" dirty="0">
                          <a:effectLst/>
                        </a:rPr>
                        <a:t> </a:t>
                      </a:r>
                      <a:endParaRPr lang="tr-TR" sz="1400" b="1" dirty="0">
                        <a:effectLst/>
                        <a:latin typeface="Times New Roman"/>
                        <a:ea typeface="Times New Roman"/>
                      </a:endParaRPr>
                    </a:p>
                  </a:txBody>
                  <a:tcPr marL="68578" marR="68578" marT="0" marB="0" anchor="ctr"/>
                </a:tc>
                <a:tc>
                  <a:txBody>
                    <a:bodyPr/>
                    <a:lstStyle/>
                    <a:p>
                      <a:pPr algn="r">
                        <a:spcAft>
                          <a:spcPts val="0"/>
                        </a:spcAft>
                        <a:tabLst>
                          <a:tab pos="359410" algn="l"/>
                        </a:tabLst>
                      </a:pPr>
                      <a:r>
                        <a:rPr lang="tr-TR" sz="1400" dirty="0">
                          <a:effectLst/>
                        </a:rPr>
                        <a:t>97,86</a:t>
                      </a:r>
                      <a:endParaRPr lang="tr-TR" sz="1400" b="1" dirty="0">
                        <a:effectLst/>
                        <a:latin typeface="Times New Roman"/>
                        <a:ea typeface="Times New Roman"/>
                      </a:endParaRPr>
                    </a:p>
                  </a:txBody>
                  <a:tcPr marL="68578" marR="68578" marT="0" marB="0" anchor="ctr"/>
                </a:tc>
                <a:extLst>
                  <a:ext uri="{0D108BD9-81ED-4DB2-BD59-A6C34878D82A}">
                    <a16:rowId xmlns:a16="http://schemas.microsoft.com/office/drawing/2014/main" xmlns="" val="10004"/>
                  </a:ext>
                </a:extLst>
              </a:tr>
              <a:tr h="667266">
                <a:tc>
                  <a:txBody>
                    <a:bodyPr/>
                    <a:lstStyle/>
                    <a:p>
                      <a:pPr algn="just">
                        <a:spcAft>
                          <a:spcPts val="0"/>
                        </a:spcAft>
                        <a:tabLst>
                          <a:tab pos="359410" algn="l"/>
                        </a:tabLst>
                      </a:pPr>
                      <a:r>
                        <a:rPr lang="tr-TR" sz="1400">
                          <a:effectLst/>
                        </a:rPr>
                        <a:t>2</a:t>
                      </a:r>
                      <a:endParaRPr lang="tr-TR" sz="1400">
                        <a:effectLst/>
                        <a:latin typeface="Times New Roman"/>
                        <a:ea typeface="Times New Roman"/>
                      </a:endParaRPr>
                    </a:p>
                  </a:txBody>
                  <a:tcPr marL="68578" marR="68578" marT="0" marB="0"/>
                </a:tc>
                <a:tc>
                  <a:txBody>
                    <a:bodyPr/>
                    <a:lstStyle/>
                    <a:p>
                      <a:pPr algn="just">
                        <a:spcAft>
                          <a:spcPts val="0"/>
                        </a:spcAft>
                        <a:tabLst>
                          <a:tab pos="359410" algn="l"/>
                        </a:tabLst>
                      </a:pPr>
                      <a:r>
                        <a:rPr lang="tr-TR" sz="1400">
                          <a:effectLst/>
                        </a:rPr>
                        <a:t>16.002</a:t>
                      </a:r>
                      <a:endParaRPr lang="tr-TR" sz="1400">
                        <a:effectLst/>
                        <a:latin typeface="Times New Roman"/>
                        <a:ea typeface="Times New Roman"/>
                      </a:endParaRPr>
                    </a:p>
                  </a:txBody>
                  <a:tcPr marL="68578" marR="68578" marT="0" marB="0"/>
                </a:tc>
                <a:tc>
                  <a:txBody>
                    <a:bodyPr/>
                    <a:lstStyle/>
                    <a:p>
                      <a:pPr algn="just">
                        <a:spcAft>
                          <a:spcPts val="0"/>
                        </a:spcAft>
                        <a:tabLst>
                          <a:tab pos="359410" algn="l"/>
                        </a:tabLst>
                      </a:pPr>
                      <a:r>
                        <a:rPr lang="tr-TR" sz="1400" dirty="0">
                          <a:effectLst/>
                        </a:rPr>
                        <a:t>200 </a:t>
                      </a:r>
                      <a:r>
                        <a:rPr lang="tr-TR" sz="1400" dirty="0" smtClean="0">
                          <a:effectLst/>
                        </a:rPr>
                        <a:t>doz </a:t>
                      </a:r>
                      <a:r>
                        <a:rPr lang="tr-TR" sz="1400" dirty="0">
                          <a:effectLst/>
                        </a:rPr>
                        <a:t>demirsiz beton</a:t>
                      </a:r>
                      <a:endParaRPr lang="tr-TR" sz="1400" dirty="0">
                        <a:effectLst/>
                        <a:latin typeface="Times New Roman"/>
                        <a:ea typeface="Times New Roman"/>
                      </a:endParaRPr>
                    </a:p>
                  </a:txBody>
                  <a:tcPr marL="68578" marR="68578"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tab pos="359410" algn="l"/>
                        </a:tabLst>
                        <a:defRPr/>
                      </a:pPr>
                      <a:r>
                        <a:rPr lang="tr-TR" sz="1400" smtClean="0">
                          <a:effectLst/>
                        </a:rPr>
                        <a:t>Çevre ve Şehircilik Bakanlığı</a:t>
                      </a:r>
                      <a:endParaRPr lang="tr-TR" sz="1400" dirty="0">
                        <a:effectLst/>
                        <a:latin typeface="Times New Roman"/>
                        <a:ea typeface="Times New Roman"/>
                      </a:endParaRPr>
                    </a:p>
                  </a:txBody>
                  <a:tcPr marL="68578" marR="68578" marT="0" marB="0"/>
                </a:tc>
                <a:tc>
                  <a:txBody>
                    <a:bodyPr/>
                    <a:lstStyle/>
                    <a:p>
                      <a:pPr algn="r">
                        <a:spcAft>
                          <a:spcPts val="0"/>
                        </a:spcAft>
                        <a:tabLst>
                          <a:tab pos="359410" algn="l"/>
                        </a:tabLst>
                      </a:pPr>
                      <a:r>
                        <a:rPr lang="tr-TR" sz="1400" dirty="0">
                          <a:effectLst/>
                        </a:rPr>
                        <a:t>104,00</a:t>
                      </a:r>
                      <a:endParaRPr lang="tr-TR" sz="1400" b="1" dirty="0">
                        <a:effectLst/>
                        <a:latin typeface="Times New Roman"/>
                        <a:ea typeface="Times New Roman"/>
                      </a:endParaRPr>
                    </a:p>
                  </a:txBody>
                  <a:tcPr marL="68578" marR="68578" marT="0" marB="0" anchor="ctr"/>
                </a:tc>
                <a:tc>
                  <a:txBody>
                    <a:bodyPr/>
                    <a:lstStyle/>
                    <a:p>
                      <a:pPr algn="r">
                        <a:spcAft>
                          <a:spcPts val="0"/>
                        </a:spcAft>
                        <a:tabLst>
                          <a:tab pos="359410" algn="l"/>
                        </a:tabLst>
                      </a:pPr>
                      <a:r>
                        <a:rPr lang="tr-TR" sz="1400" dirty="0">
                          <a:effectLst/>
                        </a:rPr>
                        <a:t> </a:t>
                      </a:r>
                      <a:endParaRPr lang="tr-TR" sz="1400" b="1" dirty="0">
                        <a:effectLst/>
                        <a:latin typeface="Times New Roman"/>
                        <a:ea typeface="Times New Roman"/>
                      </a:endParaRPr>
                    </a:p>
                  </a:txBody>
                  <a:tcPr marL="68578" marR="68578" marT="0" marB="0" anchor="ctr"/>
                </a:tc>
                <a:tc>
                  <a:txBody>
                    <a:bodyPr/>
                    <a:lstStyle/>
                    <a:p>
                      <a:pPr algn="r">
                        <a:spcAft>
                          <a:spcPts val="0"/>
                        </a:spcAft>
                        <a:tabLst>
                          <a:tab pos="359410" algn="l"/>
                        </a:tabLst>
                      </a:pPr>
                      <a:r>
                        <a:rPr lang="tr-TR" sz="1400" dirty="0">
                          <a:effectLst/>
                        </a:rPr>
                        <a:t> </a:t>
                      </a:r>
                      <a:endParaRPr lang="tr-TR" sz="1400" b="1" dirty="0">
                        <a:effectLst/>
                        <a:latin typeface="Times New Roman"/>
                        <a:ea typeface="Times New Roman"/>
                      </a:endParaRPr>
                    </a:p>
                  </a:txBody>
                  <a:tcPr marL="68578" marR="68578" marT="0" marB="0" anchor="ctr"/>
                </a:tc>
                <a:tc>
                  <a:txBody>
                    <a:bodyPr/>
                    <a:lstStyle/>
                    <a:p>
                      <a:pPr algn="r">
                        <a:spcAft>
                          <a:spcPts val="0"/>
                        </a:spcAft>
                        <a:tabLst>
                          <a:tab pos="359410" algn="l"/>
                        </a:tabLst>
                      </a:pPr>
                      <a:r>
                        <a:rPr lang="tr-TR" sz="1400" dirty="0">
                          <a:effectLst/>
                        </a:rPr>
                        <a:t>105,00</a:t>
                      </a:r>
                      <a:endParaRPr lang="tr-TR" sz="1400" b="1" dirty="0">
                        <a:effectLst/>
                        <a:latin typeface="Times New Roman"/>
                        <a:ea typeface="Times New Roman"/>
                      </a:endParaRPr>
                    </a:p>
                  </a:txBody>
                  <a:tcPr marL="68578" marR="68578" marT="0" marB="0" anchor="ctr"/>
                </a:tc>
                <a:extLst>
                  <a:ext uri="{0D108BD9-81ED-4DB2-BD59-A6C34878D82A}">
                    <a16:rowId xmlns:a16="http://schemas.microsoft.com/office/drawing/2014/main" xmlns="" val="10005"/>
                  </a:ext>
                </a:extLst>
              </a:tr>
              <a:tr h="569290">
                <a:tc>
                  <a:txBody>
                    <a:bodyPr/>
                    <a:lstStyle/>
                    <a:p>
                      <a:pPr algn="just">
                        <a:spcAft>
                          <a:spcPts val="0"/>
                        </a:spcAft>
                        <a:tabLst>
                          <a:tab pos="359410" algn="l"/>
                        </a:tabLst>
                      </a:pPr>
                      <a:r>
                        <a:rPr lang="tr-TR" sz="1400">
                          <a:effectLst/>
                        </a:rPr>
                        <a:t>3</a:t>
                      </a:r>
                      <a:endParaRPr lang="tr-TR" sz="1400">
                        <a:effectLst/>
                        <a:latin typeface="Times New Roman"/>
                        <a:ea typeface="Times New Roman"/>
                      </a:endParaRPr>
                    </a:p>
                  </a:txBody>
                  <a:tcPr marL="68578" marR="68578" marT="0" marB="0"/>
                </a:tc>
                <a:tc>
                  <a:txBody>
                    <a:bodyPr/>
                    <a:lstStyle/>
                    <a:p>
                      <a:pPr algn="just">
                        <a:spcAft>
                          <a:spcPts val="0"/>
                        </a:spcAft>
                        <a:tabLst>
                          <a:tab pos="359410" algn="l"/>
                        </a:tabLst>
                      </a:pPr>
                      <a:r>
                        <a:rPr lang="tr-TR" sz="1400">
                          <a:effectLst/>
                        </a:rPr>
                        <a:t>16.003</a:t>
                      </a:r>
                      <a:endParaRPr lang="tr-TR" sz="1400">
                        <a:effectLst/>
                        <a:latin typeface="Times New Roman"/>
                        <a:ea typeface="Times New Roman"/>
                      </a:endParaRPr>
                    </a:p>
                  </a:txBody>
                  <a:tcPr marL="68578" marR="68578" marT="0" marB="0"/>
                </a:tc>
                <a:tc>
                  <a:txBody>
                    <a:bodyPr/>
                    <a:lstStyle/>
                    <a:p>
                      <a:pPr algn="just">
                        <a:spcAft>
                          <a:spcPts val="0"/>
                        </a:spcAft>
                        <a:tabLst>
                          <a:tab pos="359410" algn="l"/>
                        </a:tabLst>
                      </a:pPr>
                      <a:r>
                        <a:rPr lang="tr-TR" sz="1400" dirty="0">
                          <a:effectLst/>
                        </a:rPr>
                        <a:t>250 </a:t>
                      </a:r>
                      <a:r>
                        <a:rPr lang="tr-TR" sz="1400" dirty="0" smtClean="0">
                          <a:effectLst/>
                        </a:rPr>
                        <a:t>doz </a:t>
                      </a:r>
                      <a:r>
                        <a:rPr lang="tr-TR" sz="1400" dirty="0">
                          <a:effectLst/>
                        </a:rPr>
                        <a:t>demirsiz beton</a:t>
                      </a:r>
                      <a:endParaRPr lang="tr-TR" sz="1400" dirty="0">
                        <a:effectLst/>
                        <a:latin typeface="Times New Roman"/>
                        <a:ea typeface="Times New Roman"/>
                      </a:endParaRPr>
                    </a:p>
                  </a:txBody>
                  <a:tcPr marL="68578" marR="68578" marT="0" marB="0"/>
                </a:tc>
                <a:tc>
                  <a:txBody>
                    <a:bodyPr/>
                    <a:lstStyle/>
                    <a:p>
                      <a:pPr algn="just">
                        <a:spcAft>
                          <a:spcPts val="0"/>
                        </a:spcAft>
                        <a:tabLst>
                          <a:tab pos="359410" algn="l"/>
                        </a:tabLst>
                      </a:pPr>
                      <a:r>
                        <a:rPr lang="tr-TR" sz="1400" smtClean="0">
                          <a:effectLst/>
                        </a:rPr>
                        <a:t>Çevre ve Şehircilik Bakanlığı</a:t>
                      </a:r>
                      <a:endParaRPr lang="tr-TR" sz="1400" dirty="0">
                        <a:effectLst/>
                        <a:latin typeface="Times New Roman"/>
                        <a:ea typeface="Times New Roman"/>
                      </a:endParaRPr>
                    </a:p>
                  </a:txBody>
                  <a:tcPr marL="68578" marR="68578" marT="0" marB="0"/>
                </a:tc>
                <a:tc>
                  <a:txBody>
                    <a:bodyPr/>
                    <a:lstStyle/>
                    <a:p>
                      <a:pPr algn="r">
                        <a:spcAft>
                          <a:spcPts val="0"/>
                        </a:spcAft>
                        <a:tabLst>
                          <a:tab pos="359410" algn="l"/>
                        </a:tabLst>
                      </a:pPr>
                      <a:r>
                        <a:rPr lang="tr-TR" sz="1400" dirty="0">
                          <a:effectLst/>
                        </a:rPr>
                        <a:t>110,13</a:t>
                      </a:r>
                      <a:endParaRPr lang="tr-TR" sz="1400" b="1" dirty="0">
                        <a:effectLst/>
                        <a:latin typeface="Times New Roman"/>
                        <a:ea typeface="Times New Roman"/>
                      </a:endParaRPr>
                    </a:p>
                  </a:txBody>
                  <a:tcPr marL="68578" marR="68578" marT="0" marB="0" anchor="ctr"/>
                </a:tc>
                <a:tc>
                  <a:txBody>
                    <a:bodyPr/>
                    <a:lstStyle/>
                    <a:p>
                      <a:pPr algn="r">
                        <a:spcAft>
                          <a:spcPts val="0"/>
                        </a:spcAft>
                        <a:tabLst>
                          <a:tab pos="359410" algn="l"/>
                        </a:tabLst>
                      </a:pPr>
                      <a:r>
                        <a:rPr lang="tr-TR" sz="1400" dirty="0">
                          <a:effectLst/>
                        </a:rPr>
                        <a:t>88,10</a:t>
                      </a:r>
                      <a:endParaRPr lang="tr-TR" sz="1400" b="1" dirty="0">
                        <a:effectLst/>
                        <a:latin typeface="Times New Roman"/>
                        <a:ea typeface="Times New Roman"/>
                      </a:endParaRPr>
                    </a:p>
                  </a:txBody>
                  <a:tcPr marL="68578" marR="68578" marT="0" marB="0" anchor="ctr"/>
                </a:tc>
                <a:tc>
                  <a:txBody>
                    <a:bodyPr/>
                    <a:lstStyle/>
                    <a:p>
                      <a:pPr algn="r">
                        <a:spcAft>
                          <a:spcPts val="0"/>
                        </a:spcAft>
                        <a:tabLst>
                          <a:tab pos="359410" algn="l"/>
                        </a:tabLst>
                      </a:pPr>
                      <a:r>
                        <a:rPr lang="tr-TR" sz="1400" dirty="0">
                          <a:effectLst/>
                        </a:rPr>
                        <a:t>15,86</a:t>
                      </a:r>
                      <a:endParaRPr lang="tr-TR" sz="1400" b="1" dirty="0">
                        <a:effectLst/>
                        <a:latin typeface="Times New Roman"/>
                        <a:ea typeface="Times New Roman"/>
                      </a:endParaRPr>
                    </a:p>
                  </a:txBody>
                  <a:tcPr marL="68578" marR="68578" marT="0" marB="0" anchor="ctr"/>
                </a:tc>
                <a:tc>
                  <a:txBody>
                    <a:bodyPr/>
                    <a:lstStyle/>
                    <a:p>
                      <a:pPr algn="r">
                        <a:spcAft>
                          <a:spcPts val="0"/>
                        </a:spcAft>
                        <a:tabLst>
                          <a:tab pos="359410" algn="l"/>
                        </a:tabLst>
                      </a:pPr>
                      <a:r>
                        <a:rPr lang="tr-TR" sz="1400" dirty="0">
                          <a:effectLst/>
                        </a:rPr>
                        <a:t>103,96</a:t>
                      </a:r>
                      <a:endParaRPr lang="tr-TR" sz="1400" b="1" dirty="0">
                        <a:effectLst/>
                        <a:latin typeface="Times New Roman"/>
                        <a:ea typeface="Times New Roman"/>
                      </a:endParaRPr>
                    </a:p>
                  </a:txBody>
                  <a:tcPr marL="68578" marR="68578" marT="0" marB="0" anchor="ctr"/>
                </a:tc>
                <a:extLst>
                  <a:ext uri="{0D108BD9-81ED-4DB2-BD59-A6C34878D82A}">
                    <a16:rowId xmlns:a16="http://schemas.microsoft.com/office/drawing/2014/main" xmlns="" val="10006"/>
                  </a:ext>
                </a:extLst>
              </a:tr>
              <a:tr h="296562">
                <a:tc>
                  <a:txBody>
                    <a:bodyPr/>
                    <a:lstStyle/>
                    <a:p>
                      <a:pPr algn="just">
                        <a:spcAft>
                          <a:spcPts val="0"/>
                        </a:spcAft>
                        <a:tabLst>
                          <a:tab pos="359410" algn="l"/>
                        </a:tabLst>
                      </a:pPr>
                      <a:r>
                        <a:rPr lang="tr-TR" sz="1400">
                          <a:effectLst/>
                        </a:rPr>
                        <a:t>…</a:t>
                      </a:r>
                      <a:endParaRPr lang="tr-TR" sz="1400">
                        <a:effectLst/>
                        <a:latin typeface="Times New Roman"/>
                        <a:ea typeface="Times New Roman"/>
                      </a:endParaRPr>
                    </a:p>
                  </a:txBody>
                  <a:tcPr marL="68578" marR="68578" marT="0" marB="0"/>
                </a:tc>
                <a:tc>
                  <a:txBody>
                    <a:bodyPr/>
                    <a:lstStyle/>
                    <a:p>
                      <a:pPr algn="just">
                        <a:spcAft>
                          <a:spcPts val="0"/>
                        </a:spcAft>
                        <a:tabLst>
                          <a:tab pos="359410" algn="l"/>
                        </a:tabLst>
                      </a:pPr>
                      <a:r>
                        <a:rPr lang="tr-TR" sz="1400">
                          <a:effectLst/>
                        </a:rPr>
                        <a:t>…</a:t>
                      </a:r>
                      <a:endParaRPr lang="tr-TR" sz="1400">
                        <a:effectLst/>
                        <a:latin typeface="Times New Roman"/>
                        <a:ea typeface="Times New Roman"/>
                      </a:endParaRPr>
                    </a:p>
                  </a:txBody>
                  <a:tcPr marL="68578" marR="68578" marT="0" marB="0"/>
                </a:tc>
                <a:tc>
                  <a:txBody>
                    <a:bodyPr/>
                    <a:lstStyle/>
                    <a:p>
                      <a:pPr algn="just">
                        <a:spcAft>
                          <a:spcPts val="0"/>
                        </a:spcAft>
                        <a:tabLst>
                          <a:tab pos="359410" algn="l"/>
                        </a:tabLst>
                      </a:pPr>
                      <a:r>
                        <a:rPr lang="tr-TR" sz="1400">
                          <a:effectLst/>
                        </a:rPr>
                        <a:t>…</a:t>
                      </a:r>
                      <a:endParaRPr lang="tr-TR" sz="1400">
                        <a:effectLst/>
                        <a:latin typeface="Times New Roman"/>
                        <a:ea typeface="Times New Roman"/>
                      </a:endParaRPr>
                    </a:p>
                  </a:txBody>
                  <a:tcPr marL="68578" marR="68578" marT="0" marB="0"/>
                </a:tc>
                <a:tc>
                  <a:txBody>
                    <a:bodyPr/>
                    <a:lstStyle/>
                    <a:p>
                      <a:pPr algn="just">
                        <a:spcAft>
                          <a:spcPts val="0"/>
                        </a:spcAft>
                        <a:tabLst>
                          <a:tab pos="359410" algn="l"/>
                        </a:tabLst>
                      </a:pPr>
                      <a:r>
                        <a:rPr lang="tr-TR" sz="1400" dirty="0">
                          <a:effectLst/>
                        </a:rPr>
                        <a:t>…</a:t>
                      </a:r>
                      <a:endParaRPr lang="tr-TR" sz="1400" dirty="0">
                        <a:effectLst/>
                        <a:latin typeface="Times New Roman"/>
                        <a:ea typeface="Times New Roman"/>
                      </a:endParaRPr>
                    </a:p>
                  </a:txBody>
                  <a:tcPr marL="68578" marR="68578" marT="0" marB="0"/>
                </a:tc>
                <a:tc>
                  <a:txBody>
                    <a:bodyPr/>
                    <a:lstStyle/>
                    <a:p>
                      <a:pPr algn="just">
                        <a:spcAft>
                          <a:spcPts val="0"/>
                        </a:spcAft>
                        <a:tabLst>
                          <a:tab pos="359410" algn="l"/>
                        </a:tabLst>
                      </a:pPr>
                      <a:r>
                        <a:rPr lang="tr-TR" sz="1400" dirty="0">
                          <a:effectLst/>
                        </a:rPr>
                        <a:t> </a:t>
                      </a:r>
                      <a:endParaRPr lang="tr-TR" sz="1400" b="1" dirty="0">
                        <a:effectLst/>
                        <a:latin typeface="Times New Roman"/>
                        <a:ea typeface="Times New Roman"/>
                      </a:endParaRPr>
                    </a:p>
                  </a:txBody>
                  <a:tcPr marL="68578" marR="68578" marT="0" marB="0"/>
                </a:tc>
                <a:tc>
                  <a:txBody>
                    <a:bodyPr/>
                    <a:lstStyle/>
                    <a:p>
                      <a:pPr algn="just">
                        <a:spcAft>
                          <a:spcPts val="0"/>
                        </a:spcAft>
                        <a:tabLst>
                          <a:tab pos="359410" algn="l"/>
                        </a:tabLst>
                      </a:pPr>
                      <a:r>
                        <a:rPr lang="tr-TR" sz="1400" dirty="0">
                          <a:effectLst/>
                        </a:rPr>
                        <a:t> </a:t>
                      </a:r>
                      <a:endParaRPr lang="tr-TR" sz="1400" b="1" dirty="0">
                        <a:effectLst/>
                        <a:latin typeface="Times New Roman"/>
                        <a:ea typeface="Times New Roman"/>
                      </a:endParaRPr>
                    </a:p>
                  </a:txBody>
                  <a:tcPr marL="68578" marR="68578" marT="0" marB="0"/>
                </a:tc>
                <a:tc>
                  <a:txBody>
                    <a:bodyPr/>
                    <a:lstStyle/>
                    <a:p>
                      <a:pPr algn="just">
                        <a:spcAft>
                          <a:spcPts val="0"/>
                        </a:spcAft>
                        <a:tabLst>
                          <a:tab pos="359410" algn="l"/>
                        </a:tabLst>
                      </a:pPr>
                      <a:r>
                        <a:rPr lang="tr-TR" sz="1400" dirty="0">
                          <a:effectLst/>
                        </a:rPr>
                        <a:t> </a:t>
                      </a:r>
                      <a:endParaRPr lang="tr-TR" sz="1400" b="1" dirty="0">
                        <a:effectLst/>
                        <a:latin typeface="Times New Roman"/>
                        <a:ea typeface="Times New Roman"/>
                      </a:endParaRPr>
                    </a:p>
                  </a:txBody>
                  <a:tcPr marL="68578" marR="68578" marT="0" marB="0"/>
                </a:tc>
                <a:tc>
                  <a:txBody>
                    <a:bodyPr/>
                    <a:lstStyle/>
                    <a:p>
                      <a:pPr algn="just">
                        <a:spcAft>
                          <a:spcPts val="0"/>
                        </a:spcAft>
                        <a:tabLst>
                          <a:tab pos="359410" algn="l"/>
                        </a:tabLst>
                      </a:pPr>
                      <a:r>
                        <a:rPr lang="tr-TR" sz="1400" dirty="0">
                          <a:effectLst/>
                        </a:rPr>
                        <a:t> </a:t>
                      </a:r>
                      <a:endParaRPr lang="tr-TR" sz="1400" b="1" dirty="0">
                        <a:effectLst/>
                        <a:latin typeface="Times New Roman"/>
                        <a:ea typeface="Times New Roman"/>
                      </a:endParaRPr>
                    </a:p>
                  </a:txBody>
                  <a:tcPr marL="68578" marR="68578" marT="0" marB="0"/>
                </a:tc>
                <a:extLst>
                  <a:ext uri="{0D108BD9-81ED-4DB2-BD59-A6C34878D82A}">
                    <a16:rowId xmlns:a16="http://schemas.microsoft.com/office/drawing/2014/main" xmlns="" val="10007"/>
                  </a:ext>
                </a:extLst>
              </a:tr>
            </a:tbl>
          </a:graphicData>
        </a:graphic>
      </p:graphicFrame>
      <p:grpSp>
        <p:nvGrpSpPr>
          <p:cNvPr id="12"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13"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Analiz Sunulmasına Gerek Olmayan Haller</a:t>
              </a:r>
            </a:p>
          </p:txBody>
        </p:sp>
      </p:grpSp>
    </p:spTree>
    <p:extLst>
      <p:ext uri="{BB962C8B-B14F-4D97-AF65-F5344CB8AC3E}">
        <p14:creationId xmlns:p14="http://schemas.microsoft.com/office/powerpoint/2010/main" val="3439967837"/>
      </p:ext>
    </p:extLst>
  </p:cSld>
  <p:clrMapOvr>
    <a:masterClrMapping/>
  </p:clrMapOvr>
  <p:transition>
    <p:newsflash/>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5450" y="1452563"/>
            <a:ext cx="8504238" cy="4208462"/>
          </a:xfrm>
        </p:spPr>
        <p:txBody>
          <a:bodyPr rtlCol="0">
            <a:noAutofit/>
          </a:bodyPr>
          <a:lstStyle/>
          <a:p>
            <a:pPr marL="45720" lvl="1" indent="0" algn="just" eaLnBrk="1" fontAlgn="auto" hangingPunct="1">
              <a:spcAft>
                <a:spcPts val="0"/>
              </a:spcAft>
              <a:buClr>
                <a:schemeClr val="accent6">
                  <a:lumMod val="75000"/>
                </a:schemeClr>
              </a:buClr>
              <a:buFont typeface="Georgia" pitchFamily="18" charset="0"/>
              <a:buNone/>
              <a:defRPr/>
            </a:pPr>
            <a:r>
              <a:rPr lang="tr-TR" altLang="tr-TR" sz="2400" dirty="0">
                <a:solidFill>
                  <a:srgbClr val="FF0000"/>
                </a:solidFill>
              </a:rPr>
              <a:t>2- </a:t>
            </a:r>
            <a:r>
              <a:rPr lang="tr-TR" altLang="tr-TR" sz="2400" dirty="0" smtClean="0">
                <a:solidFill>
                  <a:srgbClr val="FF0000"/>
                </a:solidFill>
              </a:rPr>
              <a:t>Sıhhi</a:t>
            </a:r>
            <a:r>
              <a:rPr lang="tr-TR" altLang="tr-TR" sz="2400" dirty="0" smtClean="0">
                <a:solidFill>
                  <a:schemeClr val="tx1">
                    <a:lumMod val="75000"/>
                    <a:lumOff val="25000"/>
                  </a:schemeClr>
                </a:solidFill>
              </a:rPr>
              <a:t> </a:t>
            </a:r>
            <a:r>
              <a:rPr lang="tr-TR" altLang="tr-TR" sz="2400" dirty="0">
                <a:solidFill>
                  <a:schemeClr val="tx1">
                    <a:lumMod val="75000"/>
                    <a:lumOff val="25000"/>
                  </a:schemeClr>
                </a:solidFill>
              </a:rPr>
              <a:t>tesisat, </a:t>
            </a:r>
            <a:r>
              <a:rPr lang="tr-TR" altLang="tr-TR" sz="2400" dirty="0">
                <a:solidFill>
                  <a:srgbClr val="FF0000"/>
                </a:solidFill>
              </a:rPr>
              <a:t>kalorifer</a:t>
            </a:r>
            <a:r>
              <a:rPr lang="tr-TR" altLang="tr-TR" sz="2400" dirty="0">
                <a:solidFill>
                  <a:schemeClr val="tx1">
                    <a:lumMod val="75000"/>
                    <a:lumOff val="25000"/>
                  </a:schemeClr>
                </a:solidFill>
              </a:rPr>
              <a:t> tesisatı, </a:t>
            </a:r>
            <a:r>
              <a:rPr lang="tr-TR" altLang="tr-TR" sz="2400" dirty="0">
                <a:solidFill>
                  <a:srgbClr val="FF0000"/>
                </a:solidFill>
              </a:rPr>
              <a:t>müşterek</a:t>
            </a:r>
            <a:r>
              <a:rPr lang="tr-TR" altLang="tr-TR" sz="2400" dirty="0">
                <a:solidFill>
                  <a:schemeClr val="tx1">
                    <a:lumMod val="75000"/>
                    <a:lumOff val="25000"/>
                  </a:schemeClr>
                </a:solidFill>
              </a:rPr>
              <a:t> tesisat, havalandırma, brülör, asansör, elektrik tesisatı vb. iş </a:t>
            </a:r>
            <a:r>
              <a:rPr lang="tr-TR" altLang="tr-TR" sz="2400" dirty="0" smtClean="0">
                <a:solidFill>
                  <a:schemeClr val="tx1">
                    <a:lumMod val="75000"/>
                    <a:lumOff val="25000"/>
                  </a:schemeClr>
                </a:solidFill>
              </a:rPr>
              <a:t>kalemlerine ait </a:t>
            </a:r>
            <a:r>
              <a:rPr lang="tr-TR" altLang="tr-TR" sz="2400" dirty="0">
                <a:solidFill>
                  <a:srgbClr val="FF0000"/>
                </a:solidFill>
              </a:rPr>
              <a:t>malzeme ve montaj bedelini ayrı </a:t>
            </a:r>
            <a:r>
              <a:rPr lang="tr-TR" altLang="tr-TR" sz="2400" dirty="0" smtClean="0">
                <a:solidFill>
                  <a:srgbClr val="FF0000"/>
                </a:solidFill>
              </a:rPr>
              <a:t>ayrı gösterecek </a:t>
            </a:r>
            <a:r>
              <a:rPr lang="tr-TR" altLang="tr-TR" sz="2400" dirty="0">
                <a:solidFill>
                  <a:srgbClr val="FF0000"/>
                </a:solidFill>
              </a:rPr>
              <a:t>şekilde </a:t>
            </a:r>
            <a:r>
              <a:rPr lang="tr-TR" altLang="tr-TR" sz="2400" dirty="0">
                <a:solidFill>
                  <a:schemeClr val="tx1">
                    <a:lumMod val="75000"/>
                    <a:lumOff val="25000"/>
                  </a:schemeClr>
                </a:solidFill>
              </a:rPr>
              <a:t>açıklama yapılması  halinde</a:t>
            </a:r>
            <a:r>
              <a:rPr lang="tr-TR" altLang="tr-TR" sz="2400" dirty="0" smtClean="0">
                <a:solidFill>
                  <a:schemeClr val="tx1">
                    <a:lumMod val="75000"/>
                    <a:lumOff val="25000"/>
                  </a:schemeClr>
                </a:solidFill>
              </a:rPr>
              <a:t>,</a:t>
            </a:r>
          </a:p>
          <a:p>
            <a:pPr marL="45720" lvl="1" indent="0" algn="just" eaLnBrk="1" fontAlgn="auto" hangingPunct="1">
              <a:spcAft>
                <a:spcPts val="0"/>
              </a:spcAft>
              <a:buClr>
                <a:schemeClr val="accent6">
                  <a:lumMod val="75000"/>
                </a:schemeClr>
              </a:buClr>
              <a:buFont typeface="Georgia" pitchFamily="18" charset="0"/>
              <a:buNone/>
              <a:defRPr/>
            </a:pPr>
            <a:r>
              <a:rPr lang="tr-TR" altLang="tr-TR" sz="2400" dirty="0" smtClean="0">
                <a:solidFill>
                  <a:srgbClr val="FF0000"/>
                </a:solidFill>
              </a:rPr>
              <a:t>3- </a:t>
            </a:r>
            <a:r>
              <a:rPr lang="tr-TR" altLang="tr-TR" sz="2400" dirty="0">
                <a:solidFill>
                  <a:schemeClr val="tx1">
                    <a:lumMod val="75000"/>
                    <a:lumOff val="25000"/>
                  </a:schemeClr>
                </a:solidFill>
              </a:rPr>
              <a:t>Yüklenicinin dışında </a:t>
            </a:r>
            <a:r>
              <a:rPr lang="tr-TR" altLang="tr-TR" sz="2400" dirty="0" smtClean="0">
                <a:solidFill>
                  <a:schemeClr val="tx1">
                    <a:lumMod val="75000"/>
                    <a:lumOff val="25000"/>
                  </a:schemeClr>
                </a:solidFill>
              </a:rPr>
              <a:t>3. </a:t>
            </a:r>
            <a:r>
              <a:rPr lang="tr-TR" altLang="tr-TR" sz="2400" dirty="0">
                <a:solidFill>
                  <a:schemeClr val="tx1">
                    <a:lumMod val="75000"/>
                    <a:lumOff val="25000"/>
                  </a:schemeClr>
                </a:solidFill>
              </a:rPr>
              <a:t>kişilerce inşaat mahalli dışında imal </a:t>
            </a:r>
            <a:r>
              <a:rPr lang="tr-TR" altLang="tr-TR" sz="2400" dirty="0" smtClean="0">
                <a:solidFill>
                  <a:schemeClr val="tx1">
                    <a:lumMod val="75000"/>
                    <a:lumOff val="25000"/>
                  </a:schemeClr>
                </a:solidFill>
              </a:rPr>
              <a:t>edilen ve </a:t>
            </a:r>
            <a:r>
              <a:rPr lang="tr-TR" altLang="tr-TR" sz="2400" dirty="0" smtClean="0">
                <a:solidFill>
                  <a:srgbClr val="FF0000"/>
                </a:solidFill>
              </a:rPr>
              <a:t>esaslı </a:t>
            </a:r>
            <a:r>
              <a:rPr lang="tr-TR" altLang="tr-TR" sz="2400" dirty="0">
                <a:solidFill>
                  <a:srgbClr val="FF0000"/>
                </a:solidFill>
              </a:rPr>
              <a:t>başka bir işçilik veya malzeme katkısı yapılmaksızın</a:t>
            </a:r>
            <a:r>
              <a:rPr lang="tr-TR" altLang="tr-TR" sz="2400" dirty="0">
                <a:solidFill>
                  <a:schemeClr val="tx1">
                    <a:lumMod val="75000"/>
                    <a:lumOff val="25000"/>
                  </a:schemeClr>
                </a:solidFill>
              </a:rPr>
              <a:t> yapıya monte </a:t>
            </a:r>
            <a:r>
              <a:rPr lang="tr-TR" altLang="tr-TR" sz="2400" dirty="0" smtClean="0">
                <a:solidFill>
                  <a:schemeClr val="tx1">
                    <a:lumMod val="75000"/>
                    <a:lumOff val="25000"/>
                  </a:schemeClr>
                </a:solidFill>
              </a:rPr>
              <a:t>edilen yapı </a:t>
            </a:r>
            <a:r>
              <a:rPr lang="tr-TR" altLang="tr-TR" sz="2400" dirty="0">
                <a:solidFill>
                  <a:schemeClr val="tx1">
                    <a:lumMod val="75000"/>
                    <a:lumOff val="25000"/>
                  </a:schemeClr>
                </a:solidFill>
              </a:rPr>
              <a:t>elemanları için teklif edilen fiyatın, </a:t>
            </a:r>
            <a:r>
              <a:rPr lang="tr-TR" altLang="tr-TR" sz="2400" dirty="0">
                <a:solidFill>
                  <a:srgbClr val="FF0000"/>
                </a:solidFill>
              </a:rPr>
              <a:t>malzeme ve işçilik (gerekiyorsa nakliye de) fiyatlarının da belirtildiği</a:t>
            </a:r>
            <a:r>
              <a:rPr lang="tr-TR" altLang="tr-TR" sz="2400" dirty="0">
                <a:solidFill>
                  <a:schemeClr val="tx1">
                    <a:lumMod val="75000"/>
                    <a:lumOff val="25000"/>
                  </a:schemeClr>
                </a:solidFill>
              </a:rPr>
              <a:t> </a:t>
            </a:r>
            <a:r>
              <a:rPr lang="tr-TR" altLang="tr-TR" sz="2400" dirty="0" smtClean="0">
                <a:solidFill>
                  <a:schemeClr val="tx1">
                    <a:lumMod val="75000"/>
                    <a:lumOff val="25000"/>
                  </a:schemeClr>
                </a:solidFill>
              </a:rPr>
              <a:t>fiyat </a:t>
            </a:r>
            <a:r>
              <a:rPr lang="tr-TR" altLang="tr-TR" sz="2400" dirty="0">
                <a:solidFill>
                  <a:schemeClr val="tx1">
                    <a:lumMod val="75000"/>
                    <a:lumOff val="25000"/>
                  </a:schemeClr>
                </a:solidFill>
              </a:rPr>
              <a:t>teklifi ile belgelendirilmesi </a:t>
            </a:r>
            <a:r>
              <a:rPr lang="tr-TR" altLang="tr-TR" sz="2400" dirty="0" smtClean="0">
                <a:solidFill>
                  <a:schemeClr val="tx1">
                    <a:lumMod val="75000"/>
                    <a:lumOff val="25000"/>
                  </a:schemeClr>
                </a:solidFill>
              </a:rPr>
              <a:t>durumunda,</a:t>
            </a:r>
            <a:endParaRPr lang="tr-TR" altLang="tr-TR" sz="2400" dirty="0">
              <a:solidFill>
                <a:schemeClr val="tx1">
                  <a:lumMod val="75000"/>
                  <a:lumOff val="25000"/>
                </a:schemeClr>
              </a:solidFill>
            </a:endParaRPr>
          </a:p>
          <a:p>
            <a:pPr marL="45720" indent="0" algn="just" eaLnBrk="1" fontAlgn="auto" hangingPunct="1">
              <a:spcAft>
                <a:spcPts val="0"/>
              </a:spcAft>
              <a:buClr>
                <a:schemeClr val="accent6">
                  <a:lumMod val="75000"/>
                </a:schemeClr>
              </a:buClr>
              <a:buFont typeface="Georgia" pitchFamily="18" charset="0"/>
              <a:buNone/>
              <a:defRPr/>
            </a:pPr>
            <a:endParaRPr lang="tr-TR" sz="2000" dirty="0">
              <a:solidFill>
                <a:schemeClr val="tx1">
                  <a:lumMod val="95000"/>
                  <a:lumOff val="5000"/>
                </a:schemeClr>
              </a:solidFill>
            </a:endParaRPr>
          </a:p>
          <a:p>
            <a:pPr marL="45720" indent="0" algn="just" eaLnBrk="1" fontAlgn="auto" hangingPunct="1">
              <a:spcAft>
                <a:spcPts val="0"/>
              </a:spcAft>
              <a:buClr>
                <a:schemeClr val="accent6">
                  <a:lumMod val="75000"/>
                </a:schemeClr>
              </a:buClr>
              <a:buFont typeface="Georgia" pitchFamily="18" charset="0"/>
              <a:buNone/>
              <a:defRPr/>
            </a:pPr>
            <a:endParaRPr lang="tr-TR" sz="2000" dirty="0">
              <a:solidFill>
                <a:schemeClr val="tx1">
                  <a:lumMod val="95000"/>
                  <a:lumOff val="5000"/>
                </a:schemeClr>
              </a:solidFill>
            </a:endParaRPr>
          </a:p>
        </p:txBody>
      </p:sp>
      <p:pic>
        <p:nvPicPr>
          <p:cNvPr id="3174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5302250"/>
            <a:ext cx="135096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13"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Analiz Sunulmasına Gerek Olmayan Haller</a:t>
              </a:r>
            </a:p>
          </p:txBody>
        </p:sp>
      </p:grpSp>
    </p:spTree>
    <p:extLst>
      <p:ext uri="{BB962C8B-B14F-4D97-AF65-F5344CB8AC3E}">
        <p14:creationId xmlns:p14="http://schemas.microsoft.com/office/powerpoint/2010/main" val="1226175724"/>
      </p:ext>
    </p:extLst>
  </p:cSld>
  <p:clrMapOvr>
    <a:masterClrMapping/>
  </p:clrMapOvr>
  <p:transition>
    <p:newsflash/>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5450" y="1452563"/>
            <a:ext cx="8504238" cy="4208462"/>
          </a:xfrm>
        </p:spPr>
        <p:txBody>
          <a:bodyPr rtlCol="0">
            <a:noAutofit/>
          </a:bodyPr>
          <a:lstStyle/>
          <a:p>
            <a:pPr marL="45720" lvl="1" indent="0" algn="just" eaLnBrk="1" fontAlgn="auto" hangingPunct="1">
              <a:spcAft>
                <a:spcPts val="0"/>
              </a:spcAft>
              <a:buClr>
                <a:schemeClr val="accent6">
                  <a:lumMod val="75000"/>
                </a:schemeClr>
              </a:buClr>
              <a:buFont typeface="Georgia" pitchFamily="18" charset="0"/>
              <a:buNone/>
              <a:defRPr/>
            </a:pPr>
            <a:r>
              <a:rPr lang="tr-TR" altLang="tr-TR" sz="2400" dirty="0" smtClean="0">
                <a:solidFill>
                  <a:srgbClr val="FF0000"/>
                </a:solidFill>
              </a:rPr>
              <a:t>4- </a:t>
            </a:r>
            <a:r>
              <a:rPr lang="tr-TR" altLang="tr-TR" sz="2400" dirty="0">
                <a:solidFill>
                  <a:srgbClr val="FF0000"/>
                </a:solidFill>
              </a:rPr>
              <a:t>Harita, kadastro ve proje işlerine ilişkin </a:t>
            </a:r>
            <a:r>
              <a:rPr lang="tr-TR" altLang="tr-TR" sz="2400" dirty="0"/>
              <a:t>yapılacak açıklamalarda üçüncü kişilerden alınan fiyat tekliflerinin sunulması </a:t>
            </a:r>
            <a:r>
              <a:rPr lang="tr-TR" altLang="tr-TR" sz="2400" dirty="0" smtClean="0"/>
              <a:t>halinde,</a:t>
            </a:r>
            <a:endParaRPr lang="tr-TR" altLang="tr-TR" sz="2400" dirty="0"/>
          </a:p>
          <a:p>
            <a:pPr marL="45720" indent="0" algn="just" eaLnBrk="1" fontAlgn="auto" hangingPunct="1">
              <a:spcAft>
                <a:spcPts val="0"/>
              </a:spcAft>
              <a:buClr>
                <a:schemeClr val="accent6">
                  <a:lumMod val="75000"/>
                </a:schemeClr>
              </a:buClr>
              <a:buFont typeface="Georgia" pitchFamily="18" charset="0"/>
              <a:buNone/>
              <a:defRPr/>
            </a:pPr>
            <a:endParaRPr lang="tr-TR" sz="2400" dirty="0" smtClean="0">
              <a:solidFill>
                <a:schemeClr val="tx1">
                  <a:lumMod val="95000"/>
                  <a:lumOff val="5000"/>
                </a:schemeClr>
              </a:solidFill>
            </a:endParaRPr>
          </a:p>
          <a:p>
            <a:pPr marL="45720" lvl="1" indent="0" algn="just" eaLnBrk="1" fontAlgn="auto" hangingPunct="1">
              <a:spcAft>
                <a:spcPts val="0"/>
              </a:spcAft>
              <a:buClr>
                <a:schemeClr val="accent6">
                  <a:lumMod val="75000"/>
                </a:schemeClr>
              </a:buClr>
              <a:buFont typeface="Georgia" pitchFamily="18" charset="0"/>
              <a:buNone/>
              <a:defRPr/>
            </a:pPr>
            <a:r>
              <a:rPr lang="tr-TR" sz="2400" dirty="0">
                <a:solidFill>
                  <a:srgbClr val="FF0000"/>
                </a:solidFill>
              </a:rPr>
              <a:t>5- </a:t>
            </a:r>
            <a:r>
              <a:rPr lang="tr-TR" sz="2400" dirty="0" smtClean="0"/>
              <a:t>İdarece niteliği </a:t>
            </a:r>
            <a:r>
              <a:rPr lang="tr-TR" sz="2400" dirty="0"/>
              <a:t>gereği </a:t>
            </a:r>
            <a:r>
              <a:rPr lang="tr-TR" sz="2400" dirty="0">
                <a:solidFill>
                  <a:srgbClr val="FF0000"/>
                </a:solidFill>
              </a:rPr>
              <a:t>analiz formatı hazırlanamayan </a:t>
            </a:r>
            <a:r>
              <a:rPr lang="tr-TR" sz="2400" dirty="0"/>
              <a:t>iş kalemlerine ilişkin </a:t>
            </a:r>
            <a:r>
              <a:rPr lang="tr-TR" sz="2400" dirty="0" smtClean="0"/>
              <a:t>olarak</a:t>
            </a:r>
          </a:p>
          <a:p>
            <a:pPr marL="45720" lvl="1" indent="0" algn="just" eaLnBrk="1" fontAlgn="auto" hangingPunct="1">
              <a:spcAft>
                <a:spcPts val="0"/>
              </a:spcAft>
              <a:buClr>
                <a:schemeClr val="accent6">
                  <a:lumMod val="75000"/>
                </a:schemeClr>
              </a:buClr>
              <a:buFont typeface="Georgia" pitchFamily="18" charset="0"/>
              <a:buNone/>
              <a:defRPr/>
            </a:pPr>
            <a:endParaRPr lang="tr-TR" sz="2400" dirty="0"/>
          </a:p>
          <a:p>
            <a:pPr marL="45720" lvl="1" indent="0" algn="just" eaLnBrk="1" fontAlgn="auto" hangingPunct="1">
              <a:spcAft>
                <a:spcPts val="0"/>
              </a:spcAft>
              <a:buClr>
                <a:schemeClr val="accent6">
                  <a:lumMod val="75000"/>
                </a:schemeClr>
              </a:buClr>
              <a:buFont typeface="Georgia" pitchFamily="18" charset="0"/>
              <a:buNone/>
              <a:defRPr/>
            </a:pPr>
            <a:r>
              <a:rPr lang="tr-TR" sz="2400" u="sng" dirty="0"/>
              <a:t>analiz </a:t>
            </a:r>
            <a:r>
              <a:rPr lang="tr-TR" sz="2400" u="sng" dirty="0" smtClean="0"/>
              <a:t>sunulmasına </a:t>
            </a:r>
            <a:r>
              <a:rPr lang="tr-TR" sz="2400" u="sng" dirty="0"/>
              <a:t>gerek </a:t>
            </a:r>
            <a:r>
              <a:rPr lang="tr-TR" sz="2400" u="sng" dirty="0" smtClean="0"/>
              <a:t>yoktur!</a:t>
            </a:r>
            <a:endParaRPr lang="tr-TR" sz="2400" u="sng" dirty="0"/>
          </a:p>
          <a:p>
            <a:pPr marL="45720" indent="0" algn="just" eaLnBrk="1" fontAlgn="auto" hangingPunct="1">
              <a:spcAft>
                <a:spcPts val="0"/>
              </a:spcAft>
              <a:buClr>
                <a:schemeClr val="accent6">
                  <a:lumMod val="75000"/>
                </a:schemeClr>
              </a:buClr>
              <a:buFont typeface="Georgia" pitchFamily="18" charset="0"/>
              <a:buNone/>
              <a:defRPr/>
            </a:pPr>
            <a:endParaRPr lang="tr-TR" sz="2400" dirty="0" smtClean="0">
              <a:solidFill>
                <a:schemeClr val="tx1">
                  <a:lumMod val="95000"/>
                  <a:lumOff val="5000"/>
                </a:schemeClr>
              </a:solidFill>
            </a:endParaRPr>
          </a:p>
          <a:p>
            <a:pPr marL="45720" indent="0" algn="just" eaLnBrk="1" fontAlgn="auto" hangingPunct="1">
              <a:spcAft>
                <a:spcPts val="0"/>
              </a:spcAft>
              <a:buClr>
                <a:schemeClr val="accent6">
                  <a:lumMod val="75000"/>
                </a:schemeClr>
              </a:buClr>
              <a:buFont typeface="Georgia" pitchFamily="18" charset="0"/>
              <a:buNone/>
              <a:defRPr/>
            </a:pPr>
            <a:endParaRPr lang="tr-TR" sz="2400" dirty="0">
              <a:solidFill>
                <a:schemeClr val="tx1">
                  <a:lumMod val="95000"/>
                  <a:lumOff val="5000"/>
                </a:schemeClr>
              </a:solidFill>
            </a:endParaRPr>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5157788"/>
            <a:ext cx="149542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Analiz Sunulmasına Gerek Olmayan Haller</a:t>
              </a:r>
            </a:p>
          </p:txBody>
        </p:sp>
      </p:grpSp>
    </p:spTree>
    <p:extLst>
      <p:ext uri="{BB962C8B-B14F-4D97-AF65-F5344CB8AC3E}">
        <p14:creationId xmlns:p14="http://schemas.microsoft.com/office/powerpoint/2010/main" val="1890513972"/>
      </p:ext>
    </p:extLst>
  </p:cSld>
  <p:clrMapOvr>
    <a:masterClrMapping/>
  </p:clrMapOvr>
  <p:transition>
    <p:newsflash/>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İsteklilerce Yapılacak İşlemler </a:t>
              </a:r>
            </a:p>
          </p:txBody>
        </p:sp>
      </p:grpSp>
      <p:graphicFrame>
        <p:nvGraphicFramePr>
          <p:cNvPr id="11" name="İçerik Yer Tutucusu 4"/>
          <p:cNvGraphicFramePr>
            <a:graphicFrameLocks noGrp="1"/>
          </p:cNvGraphicFramePr>
          <p:nvPr>
            <p:ph idx="1"/>
          </p:nvPr>
        </p:nvGraphicFramePr>
        <p:xfrm>
          <a:off x="425450" y="1452563"/>
          <a:ext cx="8267698" cy="4522790"/>
        </p:xfrm>
        <a:graphic>
          <a:graphicData uri="http://schemas.openxmlformats.org/drawingml/2006/table">
            <a:tbl>
              <a:tblPr/>
              <a:tblGrid>
                <a:gridCol w="1092700">
                  <a:extLst>
                    <a:ext uri="{9D8B030D-6E8A-4147-A177-3AD203B41FA5}">
                      <a16:colId xmlns:a16="http://schemas.microsoft.com/office/drawing/2014/main" xmlns="" val="20000"/>
                    </a:ext>
                  </a:extLst>
                </a:gridCol>
                <a:gridCol w="1809416">
                  <a:extLst>
                    <a:ext uri="{9D8B030D-6E8A-4147-A177-3AD203B41FA5}">
                      <a16:colId xmlns:a16="http://schemas.microsoft.com/office/drawing/2014/main" xmlns="" val="20001"/>
                    </a:ext>
                  </a:extLst>
                </a:gridCol>
                <a:gridCol w="902750">
                  <a:extLst>
                    <a:ext uri="{9D8B030D-6E8A-4147-A177-3AD203B41FA5}">
                      <a16:colId xmlns:a16="http://schemas.microsoft.com/office/drawing/2014/main" xmlns="" val="20002"/>
                    </a:ext>
                  </a:extLst>
                </a:gridCol>
                <a:gridCol w="1110322">
                  <a:extLst>
                    <a:ext uri="{9D8B030D-6E8A-4147-A177-3AD203B41FA5}">
                      <a16:colId xmlns:a16="http://schemas.microsoft.com/office/drawing/2014/main" xmlns="" val="20003"/>
                    </a:ext>
                  </a:extLst>
                </a:gridCol>
                <a:gridCol w="1186695">
                  <a:extLst>
                    <a:ext uri="{9D8B030D-6E8A-4147-A177-3AD203B41FA5}">
                      <a16:colId xmlns:a16="http://schemas.microsoft.com/office/drawing/2014/main" xmlns="" val="20004"/>
                    </a:ext>
                  </a:extLst>
                </a:gridCol>
                <a:gridCol w="904708">
                  <a:extLst>
                    <a:ext uri="{9D8B030D-6E8A-4147-A177-3AD203B41FA5}">
                      <a16:colId xmlns:a16="http://schemas.microsoft.com/office/drawing/2014/main" xmlns="" val="20005"/>
                    </a:ext>
                  </a:extLst>
                </a:gridCol>
                <a:gridCol w="1261107">
                  <a:extLst>
                    <a:ext uri="{9D8B030D-6E8A-4147-A177-3AD203B41FA5}">
                      <a16:colId xmlns:a16="http://schemas.microsoft.com/office/drawing/2014/main" xmlns="" val="20006"/>
                    </a:ext>
                  </a:extLst>
                </a:gridCol>
              </a:tblGrid>
              <a:tr h="351832">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GENEL FİYAT ANALİZİ</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351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Poz No:</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Analiz adı: </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itchFamily="34" charset="0"/>
                          <a:cs typeface="Arial" pitchFamily="34" charset="0"/>
                        </a:rPr>
                        <a:t>Ölçü Birimi:</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22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Düz yüzeyli beton ve betonarme kalıbı</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itchFamily="34" charset="0"/>
                          <a:cs typeface="Arial" pitchFamily="34" charset="0"/>
                        </a:rPr>
                        <a:t>m³</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22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Poz No</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Cinsi</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itchFamily="34" charset="0"/>
                          <a:cs typeface="Arial" pitchFamily="34" charset="0"/>
                        </a:rPr>
                        <a:t>Ölçü Birimi</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itchFamily="34" charset="0"/>
                          <a:cs typeface="Arial" pitchFamily="34" charset="0"/>
                        </a:rPr>
                        <a:t>Miktar</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itchFamily="34" charset="0"/>
                          <a:cs typeface="Arial" pitchFamily="34" charset="0"/>
                        </a:rPr>
                        <a:t>Birim Fiyatı</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itchFamily="34" charset="0"/>
                          <a:cs typeface="Arial" pitchFamily="34" charset="0"/>
                        </a:rPr>
                        <a:t>Tutarı</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Bölüm Toplamı</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26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04.152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rPr>
                        <a:t>Çam kerestesi (II.sınıf)</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m³</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0,012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400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4,80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51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rPr>
                        <a:t>04.270</a:t>
                      </a:r>
                    </a:p>
                  </a:txBody>
                  <a:tcPr marL="38098" marR="38098" marT="38093" marB="380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rPr>
                        <a:t>Çivi</a:t>
                      </a:r>
                    </a:p>
                  </a:txBody>
                  <a:tcPr marL="38098" marR="38098" marT="38093" marB="380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rPr>
                        <a:t>kg</a:t>
                      </a:r>
                    </a:p>
                  </a:txBody>
                  <a:tcPr marL="38098" marR="38098" marT="38093" marB="380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rPr>
                        <a:t>0,100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rPr>
                        <a:t>3</a:t>
                      </a:r>
                      <a:r>
                        <a:rPr kumimoji="0" lang="tr-TR" sz="1400" b="0" i="0" u="none" strike="noStrike" kern="1200" cap="none" normalizeH="0" baseline="0" smtClean="0">
                          <a:ln>
                            <a:noFill/>
                          </a:ln>
                          <a:solidFill>
                            <a:schemeClr val="tx1"/>
                          </a:solidFill>
                          <a:effectLst/>
                          <a:latin typeface="Arial" pitchFamily="34" charset="0"/>
                          <a:ea typeface="+mn-ea"/>
                          <a:cs typeface="Arial" pitchFamily="34" charset="0"/>
                        </a:rPr>
                        <a:t>,60</a:t>
                      </a:r>
                      <a:endPar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smtClean="0">
                          <a:ln>
                            <a:noFill/>
                          </a:ln>
                          <a:solidFill>
                            <a:schemeClr val="tx1"/>
                          </a:solidFill>
                          <a:effectLst/>
                          <a:latin typeface="Arial" pitchFamily="34" charset="0"/>
                          <a:ea typeface="+mn-ea"/>
                          <a:cs typeface="Arial" pitchFamily="34" charset="0"/>
                        </a:rPr>
                        <a:t>0,36</a:t>
                      </a:r>
                      <a:endPar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51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rPr>
                        <a:t>01.017</a:t>
                      </a:r>
                    </a:p>
                  </a:txBody>
                  <a:tcPr marL="38098" marR="38098" marT="38093" marB="380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rPr>
                        <a:t>Dülger ustası</a:t>
                      </a:r>
                    </a:p>
                  </a:txBody>
                  <a:tcPr marL="38098" marR="38098" marT="38093" marB="380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cap="none" normalizeH="0" baseline="0" dirty="0" err="1" smtClean="0">
                          <a:ln>
                            <a:noFill/>
                          </a:ln>
                          <a:solidFill>
                            <a:schemeClr val="tx1"/>
                          </a:solidFill>
                          <a:effectLst/>
                          <a:latin typeface="Arial" pitchFamily="34" charset="0"/>
                          <a:cs typeface="Arial" pitchFamily="34" charset="0"/>
                        </a:rPr>
                        <a:t>Sa</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txBody>
                  <a:tcPr marL="38098" marR="38098" marT="38093" marB="380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rPr>
                        <a:t>0,750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rPr>
                        <a:t>8,00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rPr>
                        <a:t>6</a:t>
                      </a:r>
                      <a:r>
                        <a:rPr kumimoji="0" lang="tr-TR" sz="1400" b="0" i="0" u="none" strike="noStrike" kern="1200" cap="none" normalizeH="0" baseline="0" smtClean="0">
                          <a:ln>
                            <a:noFill/>
                          </a:ln>
                          <a:solidFill>
                            <a:schemeClr val="tx1"/>
                          </a:solidFill>
                          <a:effectLst/>
                          <a:latin typeface="Arial" pitchFamily="34" charset="0"/>
                          <a:ea typeface="+mn-ea"/>
                          <a:cs typeface="Arial" pitchFamily="34" charset="0"/>
                        </a:rPr>
                        <a:t>,00</a:t>
                      </a:r>
                      <a:endPar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703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01.501.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Düz işçi</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err="1" smtClean="0">
                          <a:ln>
                            <a:noFill/>
                          </a:ln>
                          <a:solidFill>
                            <a:schemeClr val="tx1"/>
                          </a:solidFill>
                          <a:effectLst/>
                          <a:latin typeface="Arial" pitchFamily="34" charset="0"/>
                          <a:cs typeface="Arial" pitchFamily="34" charset="0"/>
                        </a:rPr>
                        <a:t>Sa</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0,750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6,00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itchFamily="34" charset="0"/>
                          <a:cs typeface="Arial" pitchFamily="34" charset="0"/>
                        </a:rPr>
                        <a:t>4,50</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51832">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Toplam</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itchFamily="34" charset="0"/>
                          <a:cs typeface="Arial" pitchFamily="34" charset="0"/>
                        </a:rPr>
                        <a:t>15,66</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itchFamily="34" charset="0"/>
                          <a:cs typeface="Arial" pitchFamily="34" charset="0"/>
                        </a:rPr>
                        <a:t>15,66</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51832">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itchFamily="34" charset="0"/>
                          <a:cs typeface="Arial" pitchFamily="34" charset="0"/>
                        </a:rPr>
                        <a:t>Müteahhit </a:t>
                      </a:r>
                      <a:r>
                        <a:rPr kumimoji="0" lang="tr-TR" sz="1400" b="0" i="0" u="none" strike="noStrike" cap="none" normalizeH="0" baseline="0" dirty="0" smtClean="0">
                          <a:ln>
                            <a:noFill/>
                          </a:ln>
                          <a:solidFill>
                            <a:schemeClr val="tx1"/>
                          </a:solidFill>
                          <a:effectLst/>
                          <a:latin typeface="Arial" pitchFamily="34" charset="0"/>
                          <a:cs typeface="Arial" pitchFamily="34" charset="0"/>
                        </a:rPr>
                        <a:t>karı ve genel giderler</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itchFamily="34" charset="0"/>
                          <a:cs typeface="Arial" pitchFamily="34" charset="0"/>
                        </a:rPr>
                        <a:t>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70351">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1 m³ fiyatı (TL)</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itchFamily="34" charset="0"/>
                          <a:cs typeface="Arial" pitchFamily="34" charset="0"/>
                        </a:rPr>
                        <a:t>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cs typeface="Arial" pitchFamily="34" charset="0"/>
                        </a:rPr>
                        <a:t>15,66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16403359"/>
      </p:ext>
    </p:extLst>
  </p:cSld>
  <p:clrMapOvr>
    <a:masterClrMapping/>
  </p:clrMapOvr>
  <p:transition>
    <p:newsflash/>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5450" y="1452563"/>
            <a:ext cx="8504238" cy="4784725"/>
          </a:xfrm>
        </p:spPr>
        <p:txBody>
          <a:bodyPr rtlCol="0">
            <a:noAutofit/>
          </a:bodyPr>
          <a:lstStyle/>
          <a:p>
            <a:pPr algn="just" eaLnBrk="1" fontAlgn="auto" hangingPunct="1">
              <a:spcAft>
                <a:spcPts val="0"/>
              </a:spcAft>
              <a:buClr>
                <a:schemeClr val="accent6">
                  <a:lumMod val="75000"/>
                </a:schemeClr>
              </a:buClr>
              <a:buFont typeface="Wingdings" panose="05000000000000000000" pitchFamily="2" charset="2"/>
              <a:buChar char="Ø"/>
              <a:defRPr/>
            </a:pPr>
            <a:r>
              <a:rPr lang="tr-TR" altLang="tr-TR" sz="2400" dirty="0" smtClean="0"/>
              <a:t>Sunulan analizlerin;</a:t>
            </a:r>
          </a:p>
          <a:p>
            <a:pPr lvl="1" algn="just" eaLnBrk="1" fontAlgn="auto" hangingPunct="1">
              <a:spcAft>
                <a:spcPts val="0"/>
              </a:spcAft>
              <a:buClr>
                <a:schemeClr val="accent6">
                  <a:lumMod val="75000"/>
                </a:schemeClr>
              </a:buClr>
              <a:buFont typeface="Wingdings" panose="05000000000000000000" pitchFamily="2" charset="2"/>
              <a:buChar char="Ø"/>
              <a:defRPr/>
            </a:pPr>
            <a:r>
              <a:rPr lang="tr-TR" altLang="tr-TR" sz="2000" dirty="0" smtClean="0"/>
              <a:t>İhale </a:t>
            </a:r>
            <a:r>
              <a:rPr lang="tr-TR" altLang="tr-TR" sz="2000" dirty="0"/>
              <a:t>dokümanı kapsamındaki analiz formatına, </a:t>
            </a:r>
            <a:endParaRPr lang="tr-TR" altLang="tr-TR" sz="2000" dirty="0" smtClean="0"/>
          </a:p>
          <a:p>
            <a:pPr lvl="1" algn="just" eaLnBrk="1" fontAlgn="auto" hangingPunct="1">
              <a:spcAft>
                <a:spcPts val="0"/>
              </a:spcAft>
              <a:buClr>
                <a:schemeClr val="accent6">
                  <a:lumMod val="75000"/>
                </a:schemeClr>
              </a:buClr>
              <a:buFont typeface="Wingdings" panose="05000000000000000000" pitchFamily="2" charset="2"/>
              <a:buChar char="Ø"/>
              <a:defRPr/>
            </a:pPr>
            <a:r>
              <a:rPr lang="tr-TR" altLang="tr-TR" sz="2400" dirty="0" smtClean="0"/>
              <a:t>Birim </a:t>
            </a:r>
            <a:r>
              <a:rPr lang="tr-TR" altLang="tr-TR" sz="2400" dirty="0"/>
              <a:t>fiyat tariflerine, </a:t>
            </a:r>
            <a:endParaRPr lang="tr-TR" altLang="tr-TR" sz="2400" dirty="0" smtClean="0"/>
          </a:p>
          <a:p>
            <a:pPr lvl="1" algn="just" eaLnBrk="1" fontAlgn="auto" hangingPunct="1">
              <a:spcAft>
                <a:spcPts val="0"/>
              </a:spcAft>
              <a:buClr>
                <a:schemeClr val="accent6">
                  <a:lumMod val="75000"/>
                </a:schemeClr>
              </a:buClr>
              <a:buFont typeface="Wingdings" panose="05000000000000000000" pitchFamily="2" charset="2"/>
              <a:buChar char="Ø"/>
              <a:defRPr/>
            </a:pPr>
            <a:r>
              <a:rPr lang="tr-TR" altLang="tr-TR" sz="2400" dirty="0" smtClean="0"/>
              <a:t>Teknik </a:t>
            </a:r>
            <a:r>
              <a:rPr lang="tr-TR" altLang="tr-TR" sz="2400" dirty="0"/>
              <a:t>şartnamede yer alan yapım şartlarına </a:t>
            </a:r>
            <a:endParaRPr lang="tr-TR" altLang="tr-TR" sz="2400" dirty="0" smtClean="0"/>
          </a:p>
          <a:p>
            <a:pPr marL="0" indent="0" algn="just" eaLnBrk="1" fontAlgn="auto" hangingPunct="1">
              <a:spcAft>
                <a:spcPts val="0"/>
              </a:spcAft>
              <a:buClr>
                <a:schemeClr val="accent6">
                  <a:lumMod val="75000"/>
                </a:schemeClr>
              </a:buClr>
              <a:buNone/>
              <a:defRPr/>
            </a:pPr>
            <a:r>
              <a:rPr lang="tr-TR" altLang="tr-TR" sz="2400" dirty="0" smtClean="0"/>
              <a:t>uygun </a:t>
            </a:r>
            <a:r>
              <a:rPr lang="tr-TR" altLang="tr-TR" sz="2400" dirty="0"/>
              <a:t>olmaması, </a:t>
            </a:r>
          </a:p>
          <a:p>
            <a:pPr algn="just" eaLnBrk="1" fontAlgn="auto" hangingPunct="1">
              <a:spcAft>
                <a:spcPts val="0"/>
              </a:spcAft>
              <a:buClr>
                <a:schemeClr val="accent6">
                  <a:lumMod val="75000"/>
                </a:schemeClr>
              </a:buClr>
              <a:buFont typeface="Wingdings" panose="05000000000000000000" pitchFamily="2" charset="2"/>
              <a:buChar char="Ø"/>
              <a:defRPr/>
            </a:pPr>
            <a:r>
              <a:rPr lang="tr-TR" altLang="tr-TR" sz="2400" dirty="0" smtClean="0"/>
              <a:t>Analiz </a:t>
            </a:r>
            <a:r>
              <a:rPr lang="tr-TR" altLang="tr-TR" sz="2400" dirty="0"/>
              <a:t>fiyat tutarları teklif fiyatların üzerinde olması </a:t>
            </a:r>
            <a:endParaRPr lang="tr-TR" altLang="tr-TR" sz="2400" dirty="0" smtClean="0"/>
          </a:p>
          <a:p>
            <a:pPr marL="0" indent="0" algn="just" eaLnBrk="1" fontAlgn="auto" hangingPunct="1">
              <a:spcAft>
                <a:spcPts val="0"/>
              </a:spcAft>
              <a:buClr>
                <a:schemeClr val="accent6">
                  <a:lumMod val="75000"/>
                </a:schemeClr>
              </a:buClr>
              <a:buNone/>
              <a:defRPr/>
            </a:pPr>
            <a:r>
              <a:rPr lang="tr-TR" altLang="tr-TR" sz="2400" dirty="0" smtClean="0"/>
              <a:t>Durumunda </a:t>
            </a:r>
            <a:r>
              <a:rPr lang="tr-TR" altLang="tr-TR" sz="2400" dirty="0" smtClean="0">
                <a:solidFill>
                  <a:srgbClr val="FF0000"/>
                </a:solidFill>
              </a:rPr>
              <a:t>açıklama uygun bulunmayıp, teklif reddedilir.</a:t>
            </a:r>
            <a:endParaRPr lang="tr-TR" altLang="tr-TR" sz="2400" dirty="0">
              <a:solidFill>
                <a:srgbClr val="FF0000"/>
              </a:solidFill>
            </a:endParaRPr>
          </a:p>
          <a:p>
            <a:pPr marL="0" indent="0" algn="just" eaLnBrk="1" fontAlgn="auto" hangingPunct="1">
              <a:spcAft>
                <a:spcPts val="0"/>
              </a:spcAft>
              <a:buClr>
                <a:schemeClr val="accent6">
                  <a:lumMod val="75000"/>
                </a:schemeClr>
              </a:buClr>
              <a:buFont typeface="Wingdings 2" pitchFamily="18" charset="2"/>
              <a:buNone/>
              <a:defRPr/>
            </a:pPr>
            <a:endParaRPr lang="tr-TR" altLang="tr-TR" sz="1100" dirty="0"/>
          </a:p>
          <a:p>
            <a:pPr marL="0" indent="0" algn="just" eaLnBrk="1" fontAlgn="auto" hangingPunct="1">
              <a:spcAft>
                <a:spcPts val="0"/>
              </a:spcAft>
              <a:buClr>
                <a:schemeClr val="accent6">
                  <a:lumMod val="75000"/>
                </a:schemeClr>
              </a:buClr>
              <a:buFont typeface="Wingdings 2" pitchFamily="18" charset="2"/>
              <a:buNone/>
              <a:defRPr/>
            </a:pPr>
            <a:r>
              <a:rPr lang="tr-TR" altLang="tr-TR" sz="2400" dirty="0" smtClean="0"/>
              <a:t>Analizlerde </a:t>
            </a:r>
            <a:r>
              <a:rPr lang="tr-TR" altLang="tr-TR" sz="2400" dirty="0" smtClean="0">
                <a:solidFill>
                  <a:srgbClr val="FF0000"/>
                </a:solidFill>
              </a:rPr>
              <a:t>aritmetik hata bulunması </a:t>
            </a:r>
            <a:r>
              <a:rPr lang="tr-TR" altLang="tr-TR" sz="2400" dirty="0"/>
              <a:t>durumunda;</a:t>
            </a:r>
          </a:p>
          <a:p>
            <a:pPr algn="just" eaLnBrk="1" fontAlgn="auto" hangingPunct="1">
              <a:spcAft>
                <a:spcPts val="0"/>
              </a:spcAft>
              <a:buClr>
                <a:schemeClr val="accent6">
                  <a:lumMod val="75000"/>
                </a:schemeClr>
              </a:buClr>
              <a:buFont typeface="Wingdings" panose="05000000000000000000" pitchFamily="2" charset="2"/>
              <a:buChar char="Ø"/>
              <a:defRPr/>
            </a:pPr>
            <a:r>
              <a:rPr lang="tr-TR" altLang="tr-TR" sz="2400" dirty="0"/>
              <a:t>Analiz girdilerine ait </a:t>
            </a:r>
            <a:r>
              <a:rPr lang="tr-TR" altLang="tr-TR" sz="2400" dirty="0" smtClean="0"/>
              <a:t>BF esas </a:t>
            </a:r>
            <a:r>
              <a:rPr lang="tr-TR" altLang="tr-TR" sz="2400" dirty="0"/>
              <a:t>alınarak, hesaplama hatası ihale komisyonu tarafından </a:t>
            </a:r>
            <a:r>
              <a:rPr lang="tr-TR" altLang="tr-TR" sz="2400" dirty="0" err="1"/>
              <a:t>re’sen</a:t>
            </a:r>
            <a:r>
              <a:rPr lang="tr-TR" altLang="tr-TR" sz="2400" dirty="0"/>
              <a:t> düzeltilir. </a:t>
            </a:r>
            <a:endParaRPr lang="tr-TR" altLang="tr-TR" sz="2400" dirty="0" smtClean="0"/>
          </a:p>
          <a:p>
            <a:pPr algn="just" eaLnBrk="1" fontAlgn="auto" hangingPunct="1">
              <a:spcAft>
                <a:spcPts val="0"/>
              </a:spcAft>
              <a:buClr>
                <a:schemeClr val="accent6">
                  <a:lumMod val="75000"/>
                </a:schemeClr>
              </a:buClr>
              <a:buFont typeface="Wingdings" panose="05000000000000000000" pitchFamily="2" charset="2"/>
              <a:buChar char="Ø"/>
              <a:defRPr/>
            </a:pPr>
            <a:r>
              <a:rPr lang="tr-TR" altLang="tr-TR" sz="2400" dirty="0" smtClean="0"/>
              <a:t>Bu </a:t>
            </a:r>
            <a:r>
              <a:rPr lang="tr-TR" altLang="tr-TR" sz="2400" dirty="0"/>
              <a:t>şekilde düzeltilmiş analiz fiyatı, teklif fiyatın üzerinde olan isteklilerin teklifleri reddedilir.</a:t>
            </a:r>
          </a:p>
          <a:p>
            <a:pPr marL="0" indent="0" eaLnBrk="1" fontAlgn="auto" hangingPunct="1">
              <a:spcAft>
                <a:spcPts val="0"/>
              </a:spcAft>
              <a:buClr>
                <a:schemeClr val="accent6">
                  <a:lumMod val="75000"/>
                </a:schemeClr>
              </a:buClr>
              <a:buFont typeface="Wingdings 2" pitchFamily="18" charset="2"/>
              <a:buNone/>
              <a:defRPr/>
            </a:pPr>
            <a:endParaRPr lang="tr-TR" sz="2400" dirty="0"/>
          </a:p>
        </p:txBody>
      </p:sp>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ADT Değerlendirmesi </a:t>
              </a:r>
            </a:p>
          </p:txBody>
        </p:sp>
      </p:grpSp>
    </p:spTree>
    <p:extLst>
      <p:ext uri="{BB962C8B-B14F-4D97-AF65-F5344CB8AC3E}">
        <p14:creationId xmlns:p14="http://schemas.microsoft.com/office/powerpoint/2010/main" val="935770226"/>
      </p:ext>
    </p:extLst>
  </p:cSld>
  <p:clrMapOvr>
    <a:masterClrMapping/>
  </p:clrMapOvr>
  <p:transition>
    <p:newsflash/>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5450" y="1452563"/>
            <a:ext cx="8504238" cy="4784725"/>
          </a:xfrm>
        </p:spPr>
        <p:txBody>
          <a:bodyPr rtlCol="0">
            <a:normAutofit/>
          </a:bodyPr>
          <a:lstStyle/>
          <a:p>
            <a:pPr indent="-182880" algn="just" eaLnBrk="1" fontAlgn="auto" hangingPunct="1">
              <a:spcAft>
                <a:spcPts val="0"/>
              </a:spcAft>
              <a:buClr>
                <a:schemeClr val="accent6">
                  <a:lumMod val="75000"/>
                </a:schemeClr>
              </a:buClr>
              <a:buFont typeface="Wingdings 2" pitchFamily="18" charset="2"/>
              <a:buNone/>
              <a:defRPr/>
            </a:pPr>
            <a:r>
              <a:rPr lang="tr-TR" altLang="tr-TR" sz="2400" dirty="0">
                <a:solidFill>
                  <a:srgbClr val="FF0000"/>
                </a:solidFill>
              </a:rPr>
              <a:t>	a) </a:t>
            </a:r>
            <a:r>
              <a:rPr lang="tr-TR" altLang="tr-TR" sz="2400" dirty="0" smtClean="0">
                <a:solidFill>
                  <a:schemeClr val="tx1">
                    <a:lumMod val="75000"/>
                    <a:lumOff val="25000"/>
                  </a:schemeClr>
                </a:solidFill>
              </a:rPr>
              <a:t>Analizlerdeki girdi birim fiyatları, </a:t>
            </a:r>
            <a:r>
              <a:rPr lang="tr-TR" altLang="tr-TR" sz="2400" dirty="0">
                <a:solidFill>
                  <a:schemeClr val="tx1">
                    <a:lumMod val="75000"/>
                    <a:lumOff val="25000"/>
                  </a:schemeClr>
                </a:solidFill>
              </a:rPr>
              <a:t>virgülden sonra </a:t>
            </a:r>
            <a:r>
              <a:rPr lang="tr-TR" altLang="tr-TR" sz="2400" dirty="0">
                <a:solidFill>
                  <a:srgbClr val="FF0000"/>
                </a:solidFill>
              </a:rPr>
              <a:t>iki ondalık basamaklı sayıdan fazla olacak </a:t>
            </a:r>
            <a:r>
              <a:rPr lang="tr-TR" altLang="tr-TR" sz="2400" dirty="0">
                <a:solidFill>
                  <a:schemeClr val="tx1">
                    <a:lumMod val="75000"/>
                    <a:lumOff val="25000"/>
                  </a:schemeClr>
                </a:solidFill>
              </a:rPr>
              <a:t>şekilde </a:t>
            </a:r>
            <a:r>
              <a:rPr lang="tr-TR" altLang="tr-TR" sz="2400" dirty="0" smtClean="0">
                <a:solidFill>
                  <a:schemeClr val="tx1">
                    <a:lumMod val="75000"/>
                    <a:lumOff val="25000"/>
                  </a:schemeClr>
                </a:solidFill>
              </a:rPr>
              <a:t>yazılabilir.</a:t>
            </a:r>
            <a:endParaRPr lang="tr-TR" altLang="tr-TR" sz="2400" dirty="0">
              <a:solidFill>
                <a:schemeClr val="tx1">
                  <a:lumMod val="75000"/>
                  <a:lumOff val="25000"/>
                </a:schemeClr>
              </a:solidFill>
            </a:endParaRPr>
          </a:p>
          <a:p>
            <a:pPr indent="-182880" algn="just" eaLnBrk="1" fontAlgn="auto" hangingPunct="1">
              <a:spcAft>
                <a:spcPts val="0"/>
              </a:spcAft>
              <a:buClr>
                <a:schemeClr val="accent6">
                  <a:lumMod val="75000"/>
                </a:schemeClr>
              </a:buClr>
              <a:buFont typeface="Wingdings 2" pitchFamily="18" charset="2"/>
              <a:buNone/>
              <a:defRPr/>
            </a:pPr>
            <a:endParaRPr lang="tr-TR" altLang="tr-TR" sz="2400" dirty="0">
              <a:solidFill>
                <a:schemeClr val="tx1">
                  <a:lumMod val="75000"/>
                  <a:lumOff val="25000"/>
                </a:schemeClr>
              </a:solidFill>
            </a:endParaRPr>
          </a:p>
          <a:p>
            <a:pPr indent="-182880" algn="just" eaLnBrk="1" fontAlgn="auto" hangingPunct="1">
              <a:spcAft>
                <a:spcPts val="0"/>
              </a:spcAft>
              <a:buClr>
                <a:schemeClr val="accent6">
                  <a:lumMod val="75000"/>
                </a:schemeClr>
              </a:buClr>
              <a:buFont typeface="Wingdings 2" pitchFamily="18" charset="2"/>
              <a:buNone/>
              <a:defRPr/>
            </a:pPr>
            <a:r>
              <a:rPr lang="tr-TR" altLang="tr-TR" sz="2400" dirty="0">
                <a:solidFill>
                  <a:srgbClr val="FF0000"/>
                </a:solidFill>
              </a:rPr>
              <a:t>	b)</a:t>
            </a:r>
            <a:r>
              <a:rPr lang="tr-TR" altLang="tr-TR" sz="2400" dirty="0">
                <a:solidFill>
                  <a:schemeClr val="tx1">
                    <a:lumMod val="75000"/>
                    <a:lumOff val="25000"/>
                  </a:schemeClr>
                </a:solidFill>
              </a:rPr>
              <a:t> </a:t>
            </a:r>
            <a:r>
              <a:rPr lang="tr-TR" altLang="tr-TR" sz="2400" dirty="0" smtClean="0">
                <a:solidFill>
                  <a:schemeClr val="tx1">
                    <a:lumMod val="75000"/>
                    <a:lumOff val="25000"/>
                  </a:schemeClr>
                </a:solidFill>
              </a:rPr>
              <a:t>Analizlerde </a:t>
            </a:r>
            <a:r>
              <a:rPr lang="tr-TR" altLang="tr-TR" sz="2400" dirty="0">
                <a:solidFill>
                  <a:schemeClr val="tx1">
                    <a:lumMod val="75000"/>
                    <a:lumOff val="25000"/>
                  </a:schemeClr>
                </a:solidFill>
              </a:rPr>
              <a:t>ise bir girdi miktarı ile rayicinin çarpımı sonucu bulunan tutar, virgülden sonra </a:t>
            </a:r>
            <a:r>
              <a:rPr lang="tr-TR" altLang="tr-TR" sz="2400" dirty="0">
                <a:solidFill>
                  <a:srgbClr val="FF0000"/>
                </a:solidFill>
              </a:rPr>
              <a:t>iki ondalık basamaklı sayıdan fazla olacak şekilde </a:t>
            </a:r>
            <a:r>
              <a:rPr lang="tr-TR" altLang="tr-TR" sz="2400" dirty="0" smtClean="0">
                <a:solidFill>
                  <a:schemeClr val="tx1">
                    <a:lumMod val="75000"/>
                    <a:lumOff val="25000"/>
                  </a:schemeClr>
                </a:solidFill>
              </a:rPr>
              <a:t>yazılabilir. </a:t>
            </a:r>
          </a:p>
          <a:p>
            <a:pPr indent="-182880" algn="just" eaLnBrk="1" fontAlgn="auto" hangingPunct="1">
              <a:spcAft>
                <a:spcPts val="0"/>
              </a:spcAft>
              <a:buClr>
                <a:schemeClr val="accent6">
                  <a:lumMod val="75000"/>
                </a:schemeClr>
              </a:buClr>
              <a:buFont typeface="Wingdings 2" pitchFamily="18" charset="2"/>
              <a:buNone/>
              <a:defRPr/>
            </a:pPr>
            <a:r>
              <a:rPr lang="tr-TR" altLang="tr-TR" sz="2400" dirty="0">
                <a:solidFill>
                  <a:schemeClr val="tx1">
                    <a:lumMod val="75000"/>
                    <a:lumOff val="25000"/>
                  </a:schemeClr>
                </a:solidFill>
              </a:rPr>
              <a:t>	</a:t>
            </a:r>
            <a:r>
              <a:rPr lang="tr-TR" altLang="tr-TR" sz="2400" dirty="0" smtClean="0">
                <a:solidFill>
                  <a:schemeClr val="tx1">
                    <a:lumMod val="75000"/>
                    <a:lumOff val="25000"/>
                  </a:schemeClr>
                </a:solidFill>
              </a:rPr>
              <a:t>Ancak </a:t>
            </a:r>
            <a:r>
              <a:rPr lang="tr-TR" altLang="tr-TR" sz="2400" dirty="0">
                <a:solidFill>
                  <a:schemeClr val="tx1">
                    <a:lumMod val="75000"/>
                    <a:lumOff val="25000"/>
                  </a:schemeClr>
                </a:solidFill>
              </a:rPr>
              <a:t>toplam </a:t>
            </a:r>
            <a:r>
              <a:rPr lang="tr-TR" altLang="tr-TR" sz="2400" dirty="0" smtClean="0">
                <a:solidFill>
                  <a:schemeClr val="tx1">
                    <a:lumMod val="75000"/>
                    <a:lumOff val="25000"/>
                  </a:schemeClr>
                </a:solidFill>
              </a:rPr>
              <a:t>analiz fiyatı, </a:t>
            </a:r>
            <a:r>
              <a:rPr lang="tr-TR" altLang="tr-TR" sz="2400" dirty="0">
                <a:solidFill>
                  <a:srgbClr val="FF0000"/>
                </a:solidFill>
              </a:rPr>
              <a:t>virgülden sonra en yakın iki ondalık basamaklı sayıya yuvarlanarak</a:t>
            </a:r>
            <a:r>
              <a:rPr lang="tr-TR" altLang="tr-TR" sz="2400" dirty="0">
                <a:solidFill>
                  <a:schemeClr val="tx1">
                    <a:lumMod val="75000"/>
                    <a:lumOff val="25000"/>
                  </a:schemeClr>
                </a:solidFill>
              </a:rPr>
              <a:t> </a:t>
            </a:r>
            <a:r>
              <a:rPr lang="tr-TR" altLang="tr-TR" sz="2400" dirty="0" smtClean="0">
                <a:solidFill>
                  <a:schemeClr val="tx1">
                    <a:lumMod val="75000"/>
                    <a:lumOff val="25000"/>
                  </a:schemeClr>
                </a:solidFill>
              </a:rPr>
              <a:t>yazılmalıdır.</a:t>
            </a:r>
          </a:p>
          <a:p>
            <a:pPr indent="-182880" algn="just" eaLnBrk="1" fontAlgn="auto" hangingPunct="1">
              <a:spcAft>
                <a:spcPts val="0"/>
              </a:spcAft>
              <a:buClr>
                <a:schemeClr val="accent6">
                  <a:lumMod val="75000"/>
                </a:schemeClr>
              </a:buClr>
              <a:buFont typeface="Wingdings 2" pitchFamily="18" charset="2"/>
              <a:buNone/>
              <a:defRPr/>
            </a:pPr>
            <a:endParaRPr lang="tr-TR" altLang="tr-TR" sz="2400" dirty="0" smtClean="0">
              <a:solidFill>
                <a:schemeClr val="tx1">
                  <a:lumMod val="75000"/>
                  <a:lumOff val="25000"/>
                </a:schemeClr>
              </a:solidFill>
            </a:endParaRPr>
          </a:p>
          <a:p>
            <a:pPr marL="0" indent="0" eaLnBrk="1" fontAlgn="auto" hangingPunct="1">
              <a:spcAft>
                <a:spcPts val="0"/>
              </a:spcAft>
              <a:buClr>
                <a:schemeClr val="accent6">
                  <a:lumMod val="75000"/>
                </a:schemeClr>
              </a:buClr>
              <a:buFont typeface="Wingdings 2" pitchFamily="18" charset="2"/>
              <a:buNone/>
              <a:defRPr/>
            </a:pPr>
            <a:endParaRPr lang="tr-TR" sz="2400" dirty="0">
              <a:solidFill>
                <a:schemeClr val="tx1">
                  <a:lumMod val="95000"/>
                  <a:lumOff val="5000"/>
                </a:schemeClr>
              </a:solidFill>
            </a:endParaRPr>
          </a:p>
        </p:txBody>
      </p:sp>
      <p:grpSp>
        <p:nvGrpSpPr>
          <p:cNvPr id="8" name="Grup 6"/>
          <p:cNvGrpSpPr/>
          <p:nvPr/>
        </p:nvGrpSpPr>
        <p:grpSpPr>
          <a:xfrm>
            <a:off x="323528" y="233925"/>
            <a:ext cx="8370058" cy="936104"/>
            <a:chOff x="-373891" y="1791899"/>
            <a:chExt cx="7952397" cy="1216800"/>
          </a:xfrm>
          <a:scene3d>
            <a:camera prst="orthographicFront"/>
            <a:lightRig rig="threePt" dir="t">
              <a:rot lat="0" lon="0" rev="7500000"/>
            </a:lightRig>
          </a:scene3d>
        </p:grpSpPr>
        <p:sp>
          <p:nvSpPr>
            <p:cNvPr id="9" name="Yuvarlatılmış Dikdörtgen 7"/>
            <p:cNvSpPr/>
            <p:nvPr/>
          </p:nvSpPr>
          <p:spPr>
            <a:xfrm>
              <a:off x="-373891" y="1791899"/>
              <a:ext cx="7952397" cy="1216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Yuvarlatılmış Dikdörtgen 4"/>
            <p:cNvSpPr/>
            <p:nvPr/>
          </p:nvSpPr>
          <p:spPr>
            <a:xfrm>
              <a:off x="-276708" y="1851299"/>
              <a:ext cx="7716659" cy="1098002"/>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sv-SE" dirty="0"/>
                <a:t>ADTA </a:t>
              </a:r>
              <a:r>
                <a:rPr lang="tr-TR" dirty="0"/>
                <a:t>K</a:t>
              </a:r>
              <a:r>
                <a:rPr lang="sv-SE" dirty="0"/>
                <a:t>apsamında </a:t>
              </a:r>
              <a:r>
                <a:rPr lang="tr-TR" dirty="0"/>
                <a:t>Y</a:t>
              </a:r>
              <a:r>
                <a:rPr lang="sv-SE" dirty="0"/>
                <a:t>uvarlama</a:t>
              </a:r>
              <a:endParaRPr lang="tr-TR" dirty="0"/>
            </a:p>
          </p:txBody>
        </p:sp>
      </p:grpSp>
    </p:spTree>
    <p:extLst>
      <p:ext uri="{BB962C8B-B14F-4D97-AF65-F5344CB8AC3E}">
        <p14:creationId xmlns:p14="http://schemas.microsoft.com/office/powerpoint/2010/main" val="3089723986"/>
      </p:ext>
    </p:extLst>
  </p:cSld>
  <p:clrMapOvr>
    <a:masterClrMapping/>
  </p:clrMapOvr>
  <p:transition>
    <p:newsflash/>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19088" y="1341438"/>
            <a:ext cx="8558212" cy="719137"/>
          </a:xfrm>
        </p:spPr>
        <p:txBody>
          <a:bodyPr rtlCol="0">
            <a:normAutofit/>
          </a:bodyPr>
          <a:lstStyle/>
          <a:p>
            <a:pPr marL="320040" indent="-320040" eaLnBrk="1" fontAlgn="auto" hangingPunct="1">
              <a:spcAft>
                <a:spcPts val="0"/>
              </a:spcAft>
              <a:buClr>
                <a:schemeClr val="accent6">
                  <a:lumMod val="75000"/>
                </a:schemeClr>
              </a:buClr>
              <a:defRPr/>
            </a:pPr>
            <a:r>
              <a:rPr lang="tr-TR" sz="3200" dirty="0" smtClean="0">
                <a:solidFill>
                  <a:srgbClr val="0070C0"/>
                </a:solidFill>
                <a:latin typeface="Comic Sans MS" pitchFamily="66" charset="0"/>
                <a:cs typeface="Times New Roman" pitchFamily="18" charset="0"/>
              </a:rPr>
              <a:t>İşçilik-Yayımlanmış Rayiçler</a:t>
            </a:r>
            <a:endParaRPr lang="tr-TR" sz="3200" dirty="0"/>
          </a:p>
        </p:txBody>
      </p:sp>
      <p:sp>
        <p:nvSpPr>
          <p:cNvPr id="3" name="2 İçerik Yer Tutucusu"/>
          <p:cNvSpPr>
            <a:spLocks noGrp="1"/>
          </p:cNvSpPr>
          <p:nvPr>
            <p:ph idx="1"/>
          </p:nvPr>
        </p:nvSpPr>
        <p:spPr>
          <a:xfrm>
            <a:off x="319088" y="2286000"/>
            <a:ext cx="8324850" cy="2727325"/>
          </a:xfrm>
          <a:solidFill>
            <a:schemeClr val="tx2">
              <a:lumMod val="20000"/>
              <a:lumOff val="80000"/>
            </a:schemeClr>
          </a:solidFill>
        </p:spPr>
        <p:txBody>
          <a:bodyPr rtlCol="0">
            <a:normAutofit/>
          </a:bodyPr>
          <a:lstStyle/>
          <a:p>
            <a:pPr marL="365125" lvl="1" indent="-282575" algn="just" eaLnBrk="1" fontAlgn="auto" hangingPunct="1">
              <a:spcBef>
                <a:spcPts val="600"/>
              </a:spcBef>
              <a:spcAft>
                <a:spcPts val="0"/>
              </a:spcAft>
              <a:buClr>
                <a:schemeClr val="accent6">
                  <a:lumMod val="75000"/>
                </a:schemeClr>
              </a:buClr>
              <a:buSzPct val="80000"/>
              <a:buFont typeface="Wingdings 2" pitchFamily="18" charset="2"/>
              <a:buChar char=""/>
              <a:defRPr/>
            </a:pPr>
            <a:r>
              <a:rPr lang="tr-TR" dirty="0" smtClean="0">
                <a:solidFill>
                  <a:schemeClr val="tx1">
                    <a:lumMod val="75000"/>
                    <a:lumOff val="25000"/>
                  </a:schemeClr>
                </a:solidFill>
              </a:rPr>
              <a:t>Analizlerde </a:t>
            </a:r>
            <a:r>
              <a:rPr lang="tr-TR" b="1" dirty="0" smtClean="0">
                <a:solidFill>
                  <a:srgbClr val="FF0000"/>
                </a:solidFill>
              </a:rPr>
              <a:t>işçilik birim fiyatları için </a:t>
            </a:r>
            <a:r>
              <a:rPr lang="tr-TR" dirty="0" smtClean="0">
                <a:solidFill>
                  <a:schemeClr val="tx1">
                    <a:lumMod val="75000"/>
                    <a:lumOff val="25000"/>
                  </a:schemeClr>
                </a:solidFill>
              </a:rPr>
              <a:t>ÇŞB rayicinin kullanılmaması durumunda, teklif edilen işçilik fiyatları </a:t>
            </a:r>
            <a:r>
              <a:rPr lang="tr-TR" b="1" u="sng" dirty="0" smtClean="0">
                <a:solidFill>
                  <a:srgbClr val="FF0000"/>
                </a:solidFill>
              </a:rPr>
              <a:t>ihale tarihinde yürürlükte olan brüt saatlik asgari ücretin altında olamaz. </a:t>
            </a:r>
          </a:p>
          <a:p>
            <a:pPr marL="365125" lvl="1" indent="-282575" algn="just" eaLnBrk="1" fontAlgn="auto" hangingPunct="1">
              <a:spcBef>
                <a:spcPts val="600"/>
              </a:spcBef>
              <a:spcAft>
                <a:spcPts val="0"/>
              </a:spcAft>
              <a:buClr>
                <a:schemeClr val="accent6">
                  <a:lumMod val="75000"/>
                </a:schemeClr>
              </a:buClr>
              <a:buSzPct val="80000"/>
              <a:buFont typeface="Wingdings 2" pitchFamily="18" charset="2"/>
              <a:buChar char=""/>
              <a:defRPr/>
            </a:pPr>
            <a:endParaRPr lang="tr-TR" b="1" u="sng" dirty="0" smtClean="0">
              <a:solidFill>
                <a:srgbClr val="FF0000"/>
              </a:solidFill>
            </a:endParaRPr>
          </a:p>
          <a:p>
            <a:pPr marL="365125" lvl="1" indent="-282575" algn="just" eaLnBrk="1" fontAlgn="auto" hangingPunct="1">
              <a:spcBef>
                <a:spcPts val="600"/>
              </a:spcBef>
              <a:spcAft>
                <a:spcPts val="0"/>
              </a:spcAft>
              <a:buClr>
                <a:schemeClr val="accent6">
                  <a:lumMod val="75000"/>
                </a:schemeClr>
              </a:buClr>
              <a:buSzPct val="80000"/>
              <a:buFont typeface="Wingdings 2" pitchFamily="18" charset="2"/>
              <a:buChar char=""/>
              <a:defRPr/>
            </a:pPr>
            <a:endParaRPr lang="tr-TR" b="1" u="sng" dirty="0" smtClean="0">
              <a:solidFill>
                <a:srgbClr val="FF0000"/>
              </a:solidFill>
            </a:endParaRPr>
          </a:p>
          <a:p>
            <a:pPr marL="365125" lvl="1" indent="-282575" algn="just" eaLnBrk="1" fontAlgn="auto" hangingPunct="1">
              <a:spcBef>
                <a:spcPts val="600"/>
              </a:spcBef>
              <a:spcAft>
                <a:spcPts val="0"/>
              </a:spcAft>
              <a:buClr>
                <a:schemeClr val="accent6">
                  <a:lumMod val="75000"/>
                </a:schemeClr>
              </a:buClr>
              <a:buSzPct val="80000"/>
              <a:buFont typeface="Verdana" pitchFamily="34" charset="0"/>
              <a:buNone/>
              <a:defRPr/>
            </a:pPr>
            <a:endParaRPr lang="tr-TR" dirty="0" smtClean="0">
              <a:solidFill>
                <a:schemeClr val="tx1">
                  <a:lumMod val="75000"/>
                  <a:lumOff val="25000"/>
                </a:schemeClr>
              </a:solidFill>
            </a:endParaRPr>
          </a:p>
          <a:p>
            <a:pPr indent="-182880" algn="just" eaLnBrk="1" fontAlgn="auto" hangingPunct="1">
              <a:spcAft>
                <a:spcPts val="0"/>
              </a:spcAft>
              <a:buClr>
                <a:schemeClr val="accent6">
                  <a:lumMod val="75000"/>
                </a:schemeClr>
              </a:buClr>
              <a:buFont typeface="Arial" panose="020B0604020202020204" pitchFamily="34" charset="0"/>
              <a:buChar char="•"/>
              <a:defRPr/>
            </a:pPr>
            <a:endParaRPr lang="tr-TR" sz="2000" dirty="0" smtClean="0">
              <a:solidFill>
                <a:schemeClr val="tx1">
                  <a:lumMod val="75000"/>
                  <a:lumOff val="25000"/>
                </a:schemeClr>
              </a:solidFill>
              <a:effectLst>
                <a:outerShdw blurRad="38100" dist="38100" dir="2700000" algn="tl">
                  <a:srgbClr val="000000">
                    <a:alpha val="43137"/>
                  </a:srgbClr>
                </a:outerShdw>
              </a:effectLst>
            </a:endParaRPr>
          </a:p>
          <a:p>
            <a:pPr indent="-182880" algn="ctr" eaLnBrk="1" fontAlgn="auto" hangingPunct="1">
              <a:spcAft>
                <a:spcPts val="0"/>
              </a:spcAft>
              <a:buClr>
                <a:schemeClr val="accent6">
                  <a:lumMod val="75000"/>
                </a:schemeClr>
              </a:buClr>
              <a:buFont typeface="Arial" panose="020B0604020202020204" pitchFamily="34" charset="0"/>
              <a:buChar char="•"/>
              <a:defRPr/>
            </a:pPr>
            <a:endParaRPr lang="tr-TR" sz="2000" dirty="0" smtClean="0">
              <a:solidFill>
                <a:schemeClr val="tx1">
                  <a:lumMod val="75000"/>
                  <a:lumOff val="25000"/>
                </a:schemeClr>
              </a:solidFill>
            </a:endParaRPr>
          </a:p>
          <a:p>
            <a:pPr indent="-182880" eaLnBrk="1" fontAlgn="auto" hangingPunct="1">
              <a:spcAft>
                <a:spcPts val="0"/>
              </a:spcAft>
              <a:buClr>
                <a:schemeClr val="accent6">
                  <a:lumMod val="75000"/>
                </a:schemeClr>
              </a:buClr>
              <a:buFont typeface="Arial" panose="020B0604020202020204" pitchFamily="34" charset="0"/>
              <a:buChar char="•"/>
              <a:defRPr/>
            </a:pPr>
            <a:endParaRPr lang="tr-TR" sz="2000" dirty="0" smtClean="0">
              <a:solidFill>
                <a:schemeClr val="tx1">
                  <a:lumMod val="75000"/>
                  <a:lumOff val="25000"/>
                </a:schemeClr>
              </a:solidFill>
            </a:endParaRPr>
          </a:p>
          <a:p>
            <a:pPr indent="-182880" eaLnBrk="1" fontAlgn="auto" hangingPunct="1">
              <a:spcAft>
                <a:spcPts val="0"/>
              </a:spcAft>
              <a:buClr>
                <a:schemeClr val="accent6">
                  <a:lumMod val="75000"/>
                </a:schemeClr>
              </a:buClr>
              <a:buFont typeface="Arial" panose="020B0604020202020204" pitchFamily="34" charset="0"/>
              <a:buChar char="•"/>
              <a:defRPr/>
            </a:pPr>
            <a:endParaRPr lang="tr-TR" sz="1200" dirty="0" smtClean="0">
              <a:solidFill>
                <a:schemeClr val="tx1">
                  <a:lumMod val="75000"/>
                  <a:lumOff val="25000"/>
                </a:schemeClr>
              </a:solidFill>
            </a:endParaRPr>
          </a:p>
          <a:p>
            <a:pPr indent="-182880" eaLnBrk="1" fontAlgn="auto" hangingPunct="1">
              <a:spcAft>
                <a:spcPts val="0"/>
              </a:spcAft>
              <a:buClr>
                <a:schemeClr val="accent6">
                  <a:lumMod val="75000"/>
                </a:schemeClr>
              </a:buClr>
              <a:buFont typeface="Arial" panose="020B0604020202020204" pitchFamily="34" charset="0"/>
              <a:buChar char="•"/>
              <a:defRPr/>
            </a:pPr>
            <a:endParaRPr lang="tr-TR" sz="2000" dirty="0">
              <a:solidFill>
                <a:schemeClr val="tx1">
                  <a:lumMod val="75000"/>
                  <a:lumOff val="25000"/>
                </a:schemeClr>
              </a:solidFill>
            </a:endParaRPr>
          </a:p>
        </p:txBody>
      </p:sp>
      <p:grpSp>
        <p:nvGrpSpPr>
          <p:cNvPr id="5" name="Grup 4"/>
          <p:cNvGrpSpPr/>
          <p:nvPr/>
        </p:nvGrpSpPr>
        <p:grpSpPr>
          <a:xfrm>
            <a:off x="251520" y="243208"/>
            <a:ext cx="8566861" cy="809528"/>
            <a:chOff x="0" y="1442782"/>
            <a:chExt cx="7499350" cy="2533827"/>
          </a:xfrm>
          <a:scene3d>
            <a:camera prst="orthographicFront"/>
            <a:lightRig rig="threePt" dir="t">
              <a:rot lat="0" lon="0" rev="7500000"/>
            </a:lightRig>
          </a:scene3d>
        </p:grpSpPr>
        <p:sp>
          <p:nvSpPr>
            <p:cNvPr id="6" name="Yuvarlatılmış Dikdörtgen 5"/>
            <p:cNvSpPr/>
            <p:nvPr/>
          </p:nvSpPr>
          <p:spPr>
            <a:xfrm>
              <a:off x="0" y="1791899"/>
              <a:ext cx="7499350" cy="218471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Yuvarlatılmış Dikdörtgen 4"/>
            <p:cNvSpPr/>
            <p:nvPr/>
          </p:nvSpPr>
          <p:spPr>
            <a:xfrm>
              <a:off x="59399" y="1442782"/>
              <a:ext cx="7380552" cy="2533827"/>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Aşırı Düşük Teklif Açıklaması </a:t>
              </a:r>
            </a:p>
          </p:txBody>
        </p:sp>
      </p:grpSp>
      <p:sp>
        <p:nvSpPr>
          <p:cNvPr id="11" name="10 Dikdörtgen"/>
          <p:cNvSpPr/>
          <p:nvPr/>
        </p:nvSpPr>
        <p:spPr>
          <a:xfrm>
            <a:off x="319088" y="5357813"/>
            <a:ext cx="8324850" cy="1169987"/>
          </a:xfrm>
          <a:prstGeom prst="rect">
            <a:avLst/>
          </a:prstGeom>
          <a:solidFill>
            <a:schemeClr val="accent4">
              <a:lumMod val="40000"/>
              <a:lumOff val="60000"/>
            </a:schemeClr>
          </a:solidFill>
        </p:spPr>
        <p:txBody>
          <a:bodyPr>
            <a:spAutoFit/>
          </a:bodyPr>
          <a:lstStyle/>
          <a:p>
            <a:pPr marL="365125" lvl="1" indent="-282575" algn="just">
              <a:spcBef>
                <a:spcPts val="600"/>
              </a:spcBef>
              <a:buSzPct val="80000"/>
              <a:buFont typeface="Wingdings 2" pitchFamily="18" charset="2"/>
              <a:buChar char=""/>
              <a:defRPr/>
            </a:pPr>
            <a:endParaRPr lang="tr-TR" sz="2000" dirty="0"/>
          </a:p>
          <a:p>
            <a:pPr marL="365125" lvl="1" indent="-282575" algn="just">
              <a:spcBef>
                <a:spcPts val="600"/>
              </a:spcBef>
              <a:buSzPct val="80000"/>
              <a:buFont typeface="Wingdings 2" pitchFamily="18" charset="2"/>
              <a:buChar char=""/>
              <a:defRPr/>
            </a:pPr>
            <a:r>
              <a:rPr lang="tr-TR" sz="2000" dirty="0" smtClean="0"/>
              <a:t>2018 </a:t>
            </a:r>
            <a:r>
              <a:rPr lang="tr-TR" sz="2000" dirty="0"/>
              <a:t>yılı asgari işçilik ücreti: </a:t>
            </a:r>
            <a:r>
              <a:rPr lang="tr-TR" sz="2000" dirty="0" smtClean="0"/>
              <a:t>9,02 </a:t>
            </a:r>
            <a:r>
              <a:rPr lang="tr-TR" sz="2000" dirty="0"/>
              <a:t>TL/saat </a:t>
            </a:r>
            <a:r>
              <a:rPr lang="tr-TR" sz="2000" dirty="0" smtClean="0"/>
              <a:t>(2.029,50/30/7,5</a:t>
            </a:r>
            <a:r>
              <a:rPr lang="tr-TR" sz="2000" dirty="0"/>
              <a:t>)</a:t>
            </a:r>
          </a:p>
          <a:p>
            <a:pPr marL="365125" lvl="1" indent="-282575" algn="just">
              <a:spcBef>
                <a:spcPts val="600"/>
              </a:spcBef>
              <a:buSzPct val="80000"/>
              <a:buFont typeface="Wingdings 2" pitchFamily="18" charset="2"/>
              <a:buChar char=""/>
              <a:defRPr/>
            </a:pPr>
            <a:endParaRPr lang="tr-TR" sz="2000" dirty="0"/>
          </a:p>
        </p:txBody>
      </p:sp>
    </p:spTree>
    <p:extLst>
      <p:ext uri="{BB962C8B-B14F-4D97-AF65-F5344CB8AC3E}">
        <p14:creationId xmlns:p14="http://schemas.microsoft.com/office/powerpoint/2010/main" val="2649303208"/>
      </p:ext>
    </p:extLst>
  </p:cSld>
  <p:clrMapOvr>
    <a:masterClrMapping/>
  </p:clrMapOvr>
  <p:transition>
    <p:split orient="ver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7650" y="1341438"/>
            <a:ext cx="8629650" cy="719137"/>
          </a:xfrm>
        </p:spPr>
        <p:txBody>
          <a:bodyPr rtlCol="0">
            <a:normAutofit/>
          </a:bodyPr>
          <a:lstStyle/>
          <a:p>
            <a:pPr marL="320040" indent="-320040" eaLnBrk="1" fontAlgn="auto" hangingPunct="1">
              <a:spcAft>
                <a:spcPts val="0"/>
              </a:spcAft>
              <a:buClr>
                <a:schemeClr val="accent6">
                  <a:lumMod val="75000"/>
                </a:schemeClr>
              </a:buClr>
              <a:defRPr/>
            </a:pPr>
            <a:r>
              <a:rPr lang="tr-TR" sz="3200" dirty="0" smtClean="0">
                <a:solidFill>
                  <a:srgbClr val="0070C0"/>
                </a:solidFill>
                <a:latin typeface="Comic Sans MS" pitchFamily="66" charset="0"/>
                <a:cs typeface="Times New Roman" pitchFamily="18" charset="0"/>
              </a:rPr>
              <a:t>Yayımlanmış Rayiçler</a:t>
            </a:r>
            <a:endParaRPr lang="tr-TR" sz="3200" dirty="0"/>
          </a:p>
        </p:txBody>
      </p:sp>
      <p:sp>
        <p:nvSpPr>
          <p:cNvPr id="3" name="2 İçerik Yer Tutucusu"/>
          <p:cNvSpPr>
            <a:spLocks noGrp="1"/>
          </p:cNvSpPr>
          <p:nvPr>
            <p:ph idx="1"/>
          </p:nvPr>
        </p:nvSpPr>
        <p:spPr>
          <a:xfrm>
            <a:off x="266700" y="2708920"/>
            <a:ext cx="8464550" cy="2736304"/>
          </a:xfrm>
          <a:solidFill>
            <a:schemeClr val="accent3">
              <a:lumMod val="20000"/>
              <a:lumOff val="80000"/>
            </a:schemeClr>
          </a:solidFill>
        </p:spPr>
        <p:txBody>
          <a:bodyPr rtlCol="0">
            <a:noAutofit/>
          </a:bodyPr>
          <a:lstStyle/>
          <a:p>
            <a:pPr indent="-182880" algn="just" eaLnBrk="1" fontAlgn="auto" hangingPunct="1">
              <a:spcAft>
                <a:spcPts val="0"/>
              </a:spcAft>
              <a:buClr>
                <a:schemeClr val="accent6">
                  <a:lumMod val="75000"/>
                </a:schemeClr>
              </a:buClr>
              <a:buFont typeface="Wingdings 2" pitchFamily="18" charset="2"/>
              <a:buNone/>
              <a:defRPr/>
            </a:pPr>
            <a:r>
              <a:rPr lang="tr-TR" sz="2800" dirty="0" smtClean="0">
                <a:solidFill>
                  <a:schemeClr val="tx1">
                    <a:lumMod val="75000"/>
                    <a:lumOff val="25000"/>
                  </a:schemeClr>
                </a:solidFill>
              </a:rPr>
              <a:t>	Analizlerde girdiler için, ÇŞB tarafından yayımlanmış rayiçlerin kullanılması ve söz konusu </a:t>
            </a:r>
            <a:r>
              <a:rPr lang="tr-TR" sz="2800" u="sng" dirty="0" smtClean="0">
                <a:solidFill>
                  <a:srgbClr val="FF0000"/>
                </a:solidFill>
              </a:rPr>
              <a:t>rayiçlerin poz numaraları da belirterek liste halinde sunulması halinde</a:t>
            </a:r>
            <a:r>
              <a:rPr lang="tr-TR" sz="2800" dirty="0" smtClean="0">
                <a:solidFill>
                  <a:schemeClr val="tx1">
                    <a:lumMod val="75000"/>
                    <a:lumOff val="25000"/>
                  </a:schemeClr>
                </a:solidFill>
              </a:rPr>
              <a:t>,</a:t>
            </a:r>
            <a:r>
              <a:rPr lang="tr-TR" sz="2800" dirty="0" smtClean="0">
                <a:solidFill>
                  <a:srgbClr val="FF0000"/>
                </a:solidFill>
              </a:rPr>
              <a:t> </a:t>
            </a:r>
            <a:r>
              <a:rPr lang="tr-TR" sz="2800" dirty="0" smtClean="0">
                <a:solidFill>
                  <a:schemeClr val="tx1">
                    <a:lumMod val="75000"/>
                    <a:lumOff val="25000"/>
                  </a:schemeClr>
                </a:solidFill>
              </a:rPr>
              <a:t>söz konusu rayiçlere ilişkin olarak KİGT 45. md. belirtilen belgelerin sunulmasına </a:t>
            </a:r>
            <a:r>
              <a:rPr lang="tr-TR" sz="2800" u="sng" dirty="0" smtClean="0">
                <a:solidFill>
                  <a:srgbClr val="FF0000"/>
                </a:solidFill>
              </a:rPr>
              <a:t>gerek bulunmamaktadır.</a:t>
            </a:r>
            <a:endParaRPr lang="tr-TR" sz="2800" dirty="0" smtClean="0">
              <a:solidFill>
                <a:schemeClr val="tx1">
                  <a:lumMod val="75000"/>
                  <a:lumOff val="25000"/>
                </a:schemeClr>
              </a:solidFill>
            </a:endParaRPr>
          </a:p>
          <a:p>
            <a:pPr indent="-182880" eaLnBrk="1" fontAlgn="auto" hangingPunct="1">
              <a:spcAft>
                <a:spcPts val="0"/>
              </a:spcAft>
              <a:buClr>
                <a:schemeClr val="accent6">
                  <a:lumMod val="75000"/>
                </a:schemeClr>
              </a:buClr>
              <a:buFont typeface="Arial" panose="020B0604020202020204" pitchFamily="34" charset="0"/>
              <a:buChar char="•"/>
              <a:defRPr/>
            </a:pPr>
            <a:endParaRPr lang="tr-TR" sz="2800" dirty="0" smtClean="0">
              <a:solidFill>
                <a:schemeClr val="tx1">
                  <a:lumMod val="75000"/>
                  <a:lumOff val="25000"/>
                </a:schemeClr>
              </a:solidFill>
            </a:endParaRPr>
          </a:p>
          <a:p>
            <a:pPr indent="-182880" eaLnBrk="1" fontAlgn="auto" hangingPunct="1">
              <a:spcAft>
                <a:spcPts val="0"/>
              </a:spcAft>
              <a:buClr>
                <a:schemeClr val="accent6">
                  <a:lumMod val="75000"/>
                </a:schemeClr>
              </a:buClr>
              <a:buFont typeface="Arial" panose="020B0604020202020204" pitchFamily="34" charset="0"/>
              <a:buChar char="•"/>
              <a:defRPr/>
            </a:pPr>
            <a:endParaRPr lang="tr-TR" sz="1600" dirty="0" smtClean="0">
              <a:solidFill>
                <a:schemeClr val="tx1">
                  <a:lumMod val="75000"/>
                  <a:lumOff val="25000"/>
                </a:schemeClr>
              </a:solidFill>
            </a:endParaRPr>
          </a:p>
          <a:p>
            <a:pPr indent="-182880" eaLnBrk="1" fontAlgn="auto" hangingPunct="1">
              <a:spcAft>
                <a:spcPts val="0"/>
              </a:spcAft>
              <a:buClr>
                <a:schemeClr val="accent6">
                  <a:lumMod val="75000"/>
                </a:schemeClr>
              </a:buClr>
              <a:buFont typeface="Arial" panose="020B0604020202020204" pitchFamily="34" charset="0"/>
              <a:buChar char="•"/>
              <a:defRPr/>
            </a:pPr>
            <a:endParaRPr lang="tr-TR" sz="2800" dirty="0">
              <a:solidFill>
                <a:schemeClr val="tx1">
                  <a:lumMod val="75000"/>
                  <a:lumOff val="25000"/>
                </a:schemeClr>
              </a:solidFill>
            </a:endParaRPr>
          </a:p>
        </p:txBody>
      </p:sp>
      <p:grpSp>
        <p:nvGrpSpPr>
          <p:cNvPr id="5" name="Grup 4"/>
          <p:cNvGrpSpPr/>
          <p:nvPr/>
        </p:nvGrpSpPr>
        <p:grpSpPr>
          <a:xfrm>
            <a:off x="179512" y="243208"/>
            <a:ext cx="8638869" cy="809528"/>
            <a:chOff x="0" y="1442782"/>
            <a:chExt cx="7499350" cy="2533827"/>
          </a:xfrm>
          <a:scene3d>
            <a:camera prst="orthographicFront"/>
            <a:lightRig rig="threePt" dir="t">
              <a:rot lat="0" lon="0" rev="7500000"/>
            </a:lightRig>
          </a:scene3d>
        </p:grpSpPr>
        <p:sp>
          <p:nvSpPr>
            <p:cNvPr id="6" name="Yuvarlatılmış Dikdörtgen 5"/>
            <p:cNvSpPr/>
            <p:nvPr/>
          </p:nvSpPr>
          <p:spPr>
            <a:xfrm>
              <a:off x="0" y="1791899"/>
              <a:ext cx="7499350" cy="2184710"/>
            </a:xfrm>
            <a:prstGeom prst="round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sp>
        <p:sp>
          <p:nvSpPr>
            <p:cNvPr id="7" name="Yuvarlatılmış Dikdörtgen 4"/>
            <p:cNvSpPr/>
            <p:nvPr/>
          </p:nvSpPr>
          <p:spPr>
            <a:xfrm>
              <a:off x="59399" y="1442782"/>
              <a:ext cx="7380552" cy="2533827"/>
            </a:xfrm>
            <a:prstGeom prst="rect">
              <a:avLst/>
            </a:prstGeom>
            <a:solidFill>
              <a:srgbClr val="00B0F0"/>
            </a:solidFill>
            <a:scene3d>
              <a:camera prst="orthographicFront"/>
              <a:lightRig rig="threePt" dir="t">
                <a:rot lat="0" lon="0" rev="75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tr-TR" dirty="0"/>
                <a:t>Aşırı Düşük Teklif Açıklaması </a:t>
              </a:r>
            </a:p>
          </p:txBody>
        </p:sp>
      </p:grpSp>
    </p:spTree>
    <p:extLst>
      <p:ext uri="{BB962C8B-B14F-4D97-AF65-F5344CB8AC3E}">
        <p14:creationId xmlns:p14="http://schemas.microsoft.com/office/powerpoint/2010/main" val="28967147"/>
      </p:ext>
    </p:extLst>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7110</Words>
  <Application>Microsoft Office PowerPoint</Application>
  <PresentationFormat>Ekran Gösterisi (4:3)</PresentationFormat>
  <Paragraphs>1540</Paragraphs>
  <Slides>109</Slides>
  <Notes>90</Notes>
  <HiddenSlides>0</HiddenSlides>
  <MMClips>0</MMClips>
  <ScaleCrop>false</ScaleCrop>
  <HeadingPairs>
    <vt:vector size="8" baseType="variant">
      <vt:variant>
        <vt:lpstr>Kullanılan Yazı Tipleri</vt:lpstr>
      </vt:variant>
      <vt:variant>
        <vt:i4>13</vt:i4>
      </vt:variant>
      <vt:variant>
        <vt:lpstr>Tema</vt:lpstr>
      </vt:variant>
      <vt:variant>
        <vt:i4>1</vt:i4>
      </vt:variant>
      <vt:variant>
        <vt:lpstr>Eklenmiş OLE Hizmet Programları</vt:lpstr>
      </vt:variant>
      <vt:variant>
        <vt:i4>1</vt:i4>
      </vt:variant>
      <vt:variant>
        <vt:lpstr>Slayt Başlıkları</vt:lpstr>
      </vt:variant>
      <vt:variant>
        <vt:i4>109</vt:i4>
      </vt:variant>
    </vt:vector>
  </HeadingPairs>
  <TitlesOfParts>
    <vt:vector size="124" baseType="lpstr">
      <vt:lpstr>Arial</vt:lpstr>
      <vt:lpstr>Arial TUR</vt:lpstr>
      <vt:lpstr>Arial TUR</vt:lpstr>
      <vt:lpstr>Calibri</vt:lpstr>
      <vt:lpstr>Comic Sans MS</vt:lpstr>
      <vt:lpstr>Courier New</vt:lpstr>
      <vt:lpstr>Georgia</vt:lpstr>
      <vt:lpstr>Segoe UI Semibold</vt:lpstr>
      <vt:lpstr>Tahoma</vt:lpstr>
      <vt:lpstr>Times New Roman</vt:lpstr>
      <vt:lpstr>Verdana</vt:lpstr>
      <vt:lpstr>Wingdings</vt:lpstr>
      <vt:lpstr>Wingdings 2</vt:lpstr>
      <vt:lpstr>Ofis Teması</vt:lpstr>
      <vt:lpstr>Belge</vt:lpstr>
      <vt:lpstr>YAPIM İŞLERİ İHALELERİ  ÖZEL HÜKÜMLER</vt:lpstr>
      <vt:lpstr> Sunum Planı </vt:lpstr>
      <vt:lpstr>PowerPoint Sunusu</vt:lpstr>
      <vt:lpstr>PowerPoint Sunusu</vt:lpstr>
      <vt:lpstr> Teklif Türleri</vt:lpstr>
      <vt:lpstr> Yapım İşleri İhalelerinde Projelendirme</vt:lpstr>
      <vt:lpstr> Yapım İşleri Projeleri</vt:lpstr>
      <vt:lpstr>  ÖN veya KESİN Proje Üzerinden İhaleye Çıkılabilecek Durumlar </vt:lpstr>
      <vt:lpstr> KESİN Proje Üzerinden İhaleye Çıkılabilecek İşler </vt:lpstr>
      <vt:lpstr> Yaklaşık Maliyet</vt:lpstr>
      <vt:lpstr>             </vt:lpstr>
      <vt:lpstr>PowerPoint Sunusu</vt:lpstr>
      <vt:lpstr>PowerPoint Sunusu</vt:lpstr>
      <vt:lpstr>Uygulanacak İhale Usulleri</vt:lpstr>
      <vt:lpstr>PowerPoint Sunusu</vt:lpstr>
      <vt:lpstr> Ekonomik ve Mali Yeterlik Belgeleri</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             </vt:lpstr>
      <vt:lpstr>             </vt:lpstr>
      <vt:lpstr>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İşçilik-Yayımlanmış Rayiçler</vt:lpstr>
      <vt:lpstr>Yayımlanmış Rayiçler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YAPIM İŞLERİ İHALELERİ  ÖZEL HÜKÜMLER</dc:title>
  <dc:creator>atasemhp25</dc:creator>
  <cp:lastModifiedBy>atasem hp20</cp:lastModifiedBy>
  <cp:revision>1</cp:revision>
  <dcterms:modified xsi:type="dcterms:W3CDTF">2018-11-30T06:18:29Z</dcterms:modified>
</cp:coreProperties>
</file>